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</p:sldMasterIdLst>
  <p:sldIdLst>
    <p:sldId id="256" r:id="rId3"/>
    <p:sldId id="29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3" r:id="rId39"/>
    <p:sldId id="295" r:id="rId40"/>
    <p:sldId id="297" r:id="rId41"/>
    <p:sldId id="301" r:id="rId42"/>
    <p:sldId id="302" r:id="rId43"/>
    <p:sldId id="303" r:id="rId44"/>
    <p:sldId id="304" r:id="rId45"/>
    <p:sldId id="305" r:id="rId46"/>
    <p:sldId id="298" r:id="rId47"/>
    <p:sldId id="299" r:id="rId48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6C02719-6DAC-404C-9DED-36F03D59E923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4608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4608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09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09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609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609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609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4609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10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10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610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610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0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610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0DF85-42D2-4764-85FA-355A38F351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C84AA-7342-4069-9BF6-7F3F401002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6144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6144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44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144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61447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1448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61449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450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1451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61452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61453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54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55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61456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57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58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61459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60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6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61462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63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64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61465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66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67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61468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69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70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61471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72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73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61474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75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7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61477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78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79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61480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81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82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61483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84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85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61486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87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88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61489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90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9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61492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93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94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61495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96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497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61498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499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00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61501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02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03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61504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05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06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61507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08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09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61510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11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12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61513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14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1515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516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61517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61518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19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20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61521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22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23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61524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25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26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61527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28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29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61530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31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32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61533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34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35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61536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37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38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61539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40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41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61542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43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44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61545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46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547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1548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49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61550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61551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61552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553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554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555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556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557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558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61559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61560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61561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62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63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64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65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66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67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68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69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70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71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72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73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574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1575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576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577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78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79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E83A1CB-D670-46EE-9C96-ED5BC015E6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7DF33-D732-497C-A1D6-D99C4BFFEC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2622B-3395-4CD6-8B4C-63A4A680BD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E8028-0ECD-4896-94B6-9DCB2D957A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4DAA0-79C0-45CE-B3E4-3F1FA89DB3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00951-2E6E-4ACA-92B2-2DB0C76A9B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8EA3-1449-4E6B-B70D-6D11F062BA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3E59D-7D92-40FF-A0A8-66E70FC509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7D24D-FD1A-458B-822B-25D5CB4AD9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CAEAB-B88F-4B7A-B14E-A87D5439AB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3DF4C-117B-4C71-B0B9-04801AAEDB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D73C5-0476-4CF7-B49B-FC8790C1A5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FE76A-D9A4-44DE-AEFB-094D5BF52C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A181A-CC7B-4067-BAA9-336791859A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C56F9-7E47-40A3-87EB-1FB9F660E3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C8AEE-1273-4A89-B75C-F628A8C353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C80AD-FC67-4027-BC5D-2D2B02EF0C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D9E23-D778-4B80-83D3-E3C0F0B17C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B5D2F-6BAE-40DF-8689-83F3BA7734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83D38E8-D2A6-4CD0-8892-25FC487F539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506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506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506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506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6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6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507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507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507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7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508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8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8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508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508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8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9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9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09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4509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509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9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509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509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509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509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510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0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0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0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0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0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0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0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510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60419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60420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21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0422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60423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24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042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60426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27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0428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60429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60430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431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60432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60433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60434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35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36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60437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38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39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60440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41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4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60443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44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45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60446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47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48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60449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50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51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60452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53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54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60455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56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5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60458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59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60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60461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62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63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60464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65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66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60467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68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69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60470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71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7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60473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74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75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60476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77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78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60479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80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81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60482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83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84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60485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86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8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60488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89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90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60491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92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493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60494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495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60496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497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60498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60499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500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50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6050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50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504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60505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506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507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605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5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510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60511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512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513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6051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51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516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60517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518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519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6052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52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522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60523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524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525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6052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52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60528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60529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530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60531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2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3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4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5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6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7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8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9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0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1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2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3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4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5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6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7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8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9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50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51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52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055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0554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055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055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055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39D4CC2-3F4D-4C2B-A14B-5A582C1498E2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sides.com/big/item_4195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otohome.ru/photo/goods/2122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dalin.mospsy.ru/img3/op_36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shop.demiart.ru/fir/final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vl.by.ru/gallery/monet/monet04-2a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08m.ru/images/08m-palkadogd001x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skazki.org/razdel_stihi/pics/vrenena_goda__new_year_song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artsides.com/big/item_4195.jpg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a.ru/pictures/contest_photos/50036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hyperlink" Target="http://images.yandex.ru/yandsearch?p=4&amp;text=%D0%BB%D0%B8%D0%BB%D0%B8%D0%B8%20%D0%BD%D0%B0%20%D0%BE%D0%B7%D0%B5%D1%80%D0%B5&amp;img_url=img-fotki.yandex.ru%2Fget%2F9%2Fdom-kurenkov.8%2F0_610d_b9442ef_XL&amp;pos=137&amp;rpt=simage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nilka.com/images/lem_kloun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187450" y="765175"/>
            <a:ext cx="6840538" cy="395922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Monotype Corsiva"/>
              </a:rPr>
              <a:t>Математическая</a:t>
            </a:r>
          </a:p>
          <a:p>
            <a:r>
              <a:rPr lang="ru-RU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Monotype Corsiva"/>
              </a:rPr>
              <a:t> викторина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Вопрос №</a:t>
            </a:r>
            <a:r>
              <a:rPr lang="en-US" b="1">
                <a:solidFill>
                  <a:schemeClr val="folHlink"/>
                </a:solidFill>
              </a:rPr>
              <a:t>1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/>
              <a:t>Кто как делает?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/>
              <a:t>    </a:t>
            </a:r>
            <a:r>
              <a:rPr lang="ru-RU"/>
              <a:t>     Корова - 2 </a:t>
            </a:r>
            <a:br>
              <a:rPr lang="ru-RU"/>
            </a:br>
            <a:r>
              <a:rPr lang="ru-RU"/>
              <a:t>    Овца - 2 </a:t>
            </a:r>
            <a:br>
              <a:rPr lang="ru-RU"/>
            </a:br>
            <a:r>
              <a:rPr lang="ru-RU"/>
              <a:t>    Свинья - 3 </a:t>
            </a:r>
            <a:br>
              <a:rPr lang="ru-RU"/>
            </a:br>
            <a:r>
              <a:rPr lang="ru-RU"/>
              <a:t>    Собака - 3 </a:t>
            </a:r>
            <a:br>
              <a:rPr lang="ru-RU"/>
            </a:br>
            <a:r>
              <a:rPr lang="ru-RU"/>
              <a:t>    Кошка - 3</a:t>
            </a:r>
            <a:br>
              <a:rPr lang="ru-RU"/>
            </a:br>
            <a:r>
              <a:rPr lang="ru-RU"/>
              <a:t>    Кукушка - 4 </a:t>
            </a:r>
            <a:br>
              <a:rPr lang="ru-RU"/>
            </a:br>
            <a:r>
              <a:rPr lang="ru-RU"/>
              <a:t>    Петух - 8 </a:t>
            </a:r>
            <a:br>
              <a:rPr lang="ru-RU"/>
            </a:br>
            <a:r>
              <a:rPr lang="ru-RU"/>
              <a:t>    Ослик - ? </a:t>
            </a:r>
          </a:p>
        </p:txBody>
      </p:sp>
      <p:pic>
        <p:nvPicPr>
          <p:cNvPr id="10245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420938"/>
            <a:ext cx="3384550" cy="26971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Вопрос №</a:t>
            </a:r>
            <a:r>
              <a:rPr lang="en-US" b="1">
                <a:solidFill>
                  <a:schemeClr val="folHlink"/>
                </a:solidFill>
              </a:rPr>
              <a:t> 2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	</a:t>
            </a:r>
            <a:r>
              <a:rPr lang="ru-RU" sz="3600"/>
              <a:t>Какие геометрические фигуры дружат с солнцем? </a:t>
            </a:r>
          </a:p>
        </p:txBody>
      </p:sp>
      <p:pic>
        <p:nvPicPr>
          <p:cNvPr id="11269" name="Picture 5" descr="Картинка 9 из 165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6825" y="3213100"/>
            <a:ext cx="2879725" cy="28289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Вопрос №</a:t>
            </a:r>
            <a:r>
              <a:rPr lang="en-US" b="1">
                <a:solidFill>
                  <a:schemeClr val="folHlink"/>
                </a:solidFill>
              </a:rPr>
              <a:t> 3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Петух на одной ноге весит 4 кг. А на двух? </a:t>
            </a:r>
          </a:p>
        </p:txBody>
      </p:sp>
      <p:pic>
        <p:nvPicPr>
          <p:cNvPr id="12295" name="Picture 7" descr="Картинка 96 из 588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4663" y="2708275"/>
            <a:ext cx="3816350" cy="38163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Вопрос №</a:t>
            </a:r>
            <a:r>
              <a:rPr lang="en-US" b="1">
                <a:solidFill>
                  <a:schemeClr val="folHlink"/>
                </a:solidFill>
              </a:rPr>
              <a:t> 4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</a:t>
            </a:r>
          </a:p>
          <a:p>
            <a:pPr>
              <a:buFontTx/>
              <a:buNone/>
            </a:pPr>
            <a:r>
              <a:rPr lang="ru-RU" sz="4000"/>
              <a:t>Соперник нолика.</a:t>
            </a:r>
            <a:r>
              <a:rPr lang="ru-RU" sz="3600"/>
              <a:t> </a:t>
            </a:r>
          </a:p>
        </p:txBody>
      </p:sp>
      <p:pic>
        <p:nvPicPr>
          <p:cNvPr id="13317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2276475"/>
            <a:ext cx="2921000" cy="41290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Вопрос №</a:t>
            </a:r>
            <a:r>
              <a:rPr lang="en-US" b="1">
                <a:solidFill>
                  <a:schemeClr val="folHlink"/>
                </a:solidFill>
              </a:rPr>
              <a:t> 5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 </a:t>
            </a:r>
            <a:r>
              <a:rPr lang="ru-RU" sz="3600"/>
              <a:t>Сколько горошин может войти в пустой стакан? </a:t>
            </a:r>
          </a:p>
        </p:txBody>
      </p:sp>
      <p:pic>
        <p:nvPicPr>
          <p:cNvPr id="14341" name="Picture 5" descr="Картинка 162 из 195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95738" y="3141663"/>
            <a:ext cx="3384550" cy="33512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Вопрос №</a:t>
            </a:r>
            <a:r>
              <a:rPr lang="en-US" b="1">
                <a:solidFill>
                  <a:schemeClr val="folHlink"/>
                </a:solidFill>
              </a:rPr>
              <a:t> 6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207375" cy="36576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Двое играли в шахматы 4 часа. Сколько времени играл каждый? </a:t>
            </a:r>
          </a:p>
        </p:txBody>
      </p:sp>
      <p:pic>
        <p:nvPicPr>
          <p:cNvPr id="15365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3357563"/>
            <a:ext cx="4291012" cy="29591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Вопрос №</a:t>
            </a:r>
            <a:r>
              <a:rPr lang="en-US" b="1">
                <a:solidFill>
                  <a:schemeClr val="folHlink"/>
                </a:solidFill>
              </a:rPr>
              <a:t> 7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Рыбалов за 2 мин поймал 4 рыбки. Сколько рыбок он поймает за 4 минуты? </a:t>
            </a:r>
          </a:p>
        </p:txBody>
      </p:sp>
      <p:pic>
        <p:nvPicPr>
          <p:cNvPr id="16389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0200" y="3716338"/>
            <a:ext cx="2519363" cy="29083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Вопрос №</a:t>
            </a:r>
            <a:r>
              <a:rPr lang="en-US" b="1">
                <a:solidFill>
                  <a:schemeClr val="folHlink"/>
                </a:solidFill>
              </a:rPr>
              <a:t> 8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На ёлке горели 5 свечей, 2 из них задули. Сколько осталось? </a:t>
            </a:r>
          </a:p>
        </p:txBody>
      </p:sp>
      <p:pic>
        <p:nvPicPr>
          <p:cNvPr id="17413" name="Picture 5" descr="Картинка 27 из 89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18038" y="3068638"/>
            <a:ext cx="2547937" cy="36004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Вопрос №</a:t>
            </a:r>
            <a:r>
              <a:rPr lang="en-US" b="1">
                <a:solidFill>
                  <a:schemeClr val="folHlink"/>
                </a:solidFill>
              </a:rPr>
              <a:t> 9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Шла старушка в Москву, а навстречу ей три старика. Сколько человек шло в Москву? </a:t>
            </a:r>
          </a:p>
        </p:txBody>
      </p:sp>
      <p:pic>
        <p:nvPicPr>
          <p:cNvPr id="18437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3860800"/>
            <a:ext cx="2447925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Вопрос №</a:t>
            </a:r>
            <a:r>
              <a:rPr lang="en-US" b="1">
                <a:solidFill>
                  <a:schemeClr val="folHlink"/>
                </a:solidFill>
              </a:rPr>
              <a:t> 10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В корзине 3 яблока. Как их поделить между тремя товарищами, так чтобы одно яблоко осталось в корзине? </a:t>
            </a:r>
          </a:p>
        </p:txBody>
      </p:sp>
      <p:pic>
        <p:nvPicPr>
          <p:cNvPr id="19461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4005263"/>
            <a:ext cx="3336925" cy="2489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>
                <a:solidFill>
                  <a:schemeClr val="folHlink"/>
                </a:solidFill>
              </a:rPr>
              <a:t>ПЕРВЫЙ ТУР: </a:t>
            </a:r>
            <a:r>
              <a:rPr lang="en-US" sz="4000" b="1" u="sng">
                <a:solidFill>
                  <a:schemeClr val="folHlink"/>
                </a:solidFill>
              </a:rPr>
              <a:t/>
            </a:r>
            <a:br>
              <a:rPr lang="en-US" sz="4000" b="1" u="sng">
                <a:solidFill>
                  <a:schemeClr val="folHlink"/>
                </a:solidFill>
              </a:rPr>
            </a:br>
            <a:r>
              <a:rPr lang="ru-RU" sz="4000" b="1" u="sng">
                <a:solidFill>
                  <a:schemeClr val="folHlink"/>
                </a:solidFill>
              </a:rPr>
              <a:t>«</a:t>
            </a:r>
            <a:r>
              <a:rPr lang="ru-RU" sz="4000" b="1" i="1" u="sng">
                <a:solidFill>
                  <a:schemeClr val="folHlink"/>
                </a:solidFill>
              </a:rPr>
              <a:t>Представление команд</a:t>
            </a:r>
            <a:r>
              <a:rPr lang="ru-RU" sz="4000" b="1" u="sng">
                <a:solidFill>
                  <a:schemeClr val="folHlink"/>
                </a:solidFill>
              </a:rPr>
              <a:t>»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00275"/>
            <a:ext cx="6794500" cy="328295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ru-RU"/>
              <a:t>  </a:t>
            </a:r>
            <a:r>
              <a:rPr lang="ru-RU" sz="3600"/>
              <a:t>Первый конкурс начинаем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sz="3600"/>
              <a:t>  Три команды представляем.</a:t>
            </a:r>
          </a:p>
        </p:txBody>
      </p:sp>
      <p:pic>
        <p:nvPicPr>
          <p:cNvPr id="47110" name="Picture 6" descr="j0233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933825"/>
            <a:ext cx="2574925" cy="2614613"/>
          </a:xfrm>
          <a:prstGeom prst="rect">
            <a:avLst/>
          </a:prstGeom>
          <a:noFill/>
        </p:spPr>
      </p:pic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2339975" y="1814513"/>
            <a:ext cx="4248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ru-RU" sz="2200">
                <a:latin typeface="Comic Sans MS" pitchFamily="66" charset="0"/>
              </a:rPr>
              <a:t>(</a:t>
            </a:r>
            <a:r>
              <a:rPr lang="ru-RU" sz="2200" i="1">
                <a:latin typeface="Comic Sans MS" pitchFamily="66" charset="0"/>
              </a:rPr>
              <a:t>Максимальный балл - 3</a:t>
            </a:r>
            <a:r>
              <a:rPr lang="ru-RU" sz="220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>
                <a:solidFill>
                  <a:schemeClr val="folHlink"/>
                </a:solidFill>
              </a:rPr>
              <a:t>ЧЕТВЁРТЫЙ ТУР: </a:t>
            </a:r>
            <a:br>
              <a:rPr lang="ru-RU" sz="4000" b="1" u="sng">
                <a:solidFill>
                  <a:schemeClr val="folHlink"/>
                </a:solidFill>
              </a:rPr>
            </a:br>
            <a:r>
              <a:rPr lang="ru-RU" sz="4000" b="1" u="sng">
                <a:solidFill>
                  <a:schemeClr val="folHlink"/>
                </a:solidFill>
              </a:rPr>
              <a:t>«</a:t>
            </a:r>
            <a:r>
              <a:rPr lang="ru-RU" sz="4000" b="1" i="1" u="sng">
                <a:solidFill>
                  <a:schemeClr val="folHlink"/>
                </a:solidFill>
              </a:rPr>
              <a:t>Задачи на вычисление</a:t>
            </a:r>
            <a:r>
              <a:rPr lang="ru-RU" sz="4000" b="1" u="sng">
                <a:solidFill>
                  <a:schemeClr val="folHlink"/>
                </a:solidFill>
              </a:rPr>
              <a:t>»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sz="2400"/>
              <a:t>(</a:t>
            </a:r>
            <a:r>
              <a:rPr lang="ru-RU" sz="2400" i="1"/>
              <a:t>На обсуждение вопроса отводится 30 с; 1 балл за каждый правильный ответ</a:t>
            </a:r>
            <a:r>
              <a:rPr lang="ru-RU" sz="2400"/>
              <a:t>)</a:t>
            </a:r>
          </a:p>
          <a:p>
            <a:pPr algn="ctr">
              <a:buFontTx/>
              <a:buNone/>
            </a:pPr>
            <a:endParaRPr lang="ru-RU" sz="2400"/>
          </a:p>
          <a:p>
            <a:pPr>
              <a:buFontTx/>
              <a:buNone/>
            </a:pPr>
            <a:r>
              <a:rPr lang="ru-RU"/>
              <a:t>     Четвёртый тур: пусть всякий знает,</a:t>
            </a:r>
          </a:p>
          <a:p>
            <a:pPr>
              <a:buFontTx/>
              <a:buNone/>
            </a:pPr>
            <a:r>
              <a:rPr lang="ru-RU"/>
              <a:t>     Кто же лучше вычисляет?</a:t>
            </a:r>
          </a:p>
          <a:p>
            <a:pPr>
              <a:buFontTx/>
              <a:buNone/>
            </a:pPr>
            <a:r>
              <a:rPr lang="ru-RU"/>
              <a:t>     Мне задачки прочитать,</a:t>
            </a:r>
          </a:p>
          <a:p>
            <a:pPr>
              <a:buFontTx/>
              <a:buNone/>
            </a:pPr>
            <a:r>
              <a:rPr lang="ru-RU"/>
              <a:t>     Вам же думать и считать!</a:t>
            </a:r>
          </a:p>
        </p:txBody>
      </p:sp>
      <p:pic>
        <p:nvPicPr>
          <p:cNvPr id="20484" name="Picture 4" descr="j0233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4005263"/>
            <a:ext cx="1944688" cy="26146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1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207375" cy="36576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Кузнец подковал тройку лошадей. Сколько подков пришлось ему сделать? </a:t>
            </a:r>
          </a:p>
        </p:txBody>
      </p:sp>
      <p:pic>
        <p:nvPicPr>
          <p:cNvPr id="21512" name="Picture 8" descr="v84_"/>
          <p:cNvPicPr>
            <a:picLocks noChangeAspect="1" noChangeArrowheads="1"/>
          </p:cNvPicPr>
          <p:nvPr/>
        </p:nvPicPr>
        <p:blipFill>
          <a:blip r:embed="rId3"/>
          <a:srcRect l="16338" t="-230" r="34210"/>
          <a:stretch>
            <a:fillRect/>
          </a:stretch>
        </p:blipFill>
        <p:spPr bwMode="auto">
          <a:xfrm>
            <a:off x="5076825" y="3429000"/>
            <a:ext cx="1719263" cy="248761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2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Я задумала пятизначное число, отняла от него единицу и получила четырехзначное. Какое число я задумала? </a:t>
            </a:r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3635375" y="4437063"/>
            <a:ext cx="4321175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10000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3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Пять ворохов сена и семь ворохов сена свезли вместе. Сколько получилось ворохов сена? </a:t>
            </a:r>
          </a:p>
        </p:txBody>
      </p:sp>
      <p:pic>
        <p:nvPicPr>
          <p:cNvPr id="23557" name="Picture 5" descr="Картинка 64 из 181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0200" y="3716338"/>
            <a:ext cx="3810000" cy="2590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4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Сколько концов у трёх палок. А сколько у трёх с половиной палок? </a:t>
            </a:r>
          </a:p>
        </p:txBody>
      </p:sp>
      <p:pic>
        <p:nvPicPr>
          <p:cNvPr id="24581" name="Picture 5" descr="Картинка 75 из 80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4663" y="3357563"/>
            <a:ext cx="2857500" cy="30575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5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3600"/>
              <a:t>  На одной руке 5 пальцев, на двух 10, а на 10 сколько? </a:t>
            </a:r>
          </a:p>
        </p:txBody>
      </p:sp>
      <p:pic>
        <p:nvPicPr>
          <p:cNvPr id="25605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3429000"/>
            <a:ext cx="3738563" cy="27908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6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Три плюс три умножить на три. Сколько будет? </a:t>
            </a:r>
          </a:p>
        </p:txBody>
      </p:sp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2987675" y="4076700"/>
            <a:ext cx="4752975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3+3*3=12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7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Над рекой летали птицы: голубь, щука, две синицы, два стрижа и пять угрей. Сколько птиц? Ответь скорей. </a:t>
            </a:r>
          </a:p>
        </p:txBody>
      </p:sp>
      <p:pic>
        <p:nvPicPr>
          <p:cNvPr id="27653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175" y="4076700"/>
            <a:ext cx="3522663" cy="25304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8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У треугольника 3 угла. Если один срезать сколько останется? 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3779838" y="3644900"/>
            <a:ext cx="1579562" cy="1725613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3419475" y="3716338"/>
            <a:ext cx="12969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11" name="Прямая соединительная линия 10"/>
          <p:cNvCxnSpPr>
            <a:endCxn id="28676" idx="4"/>
          </p:cNvCxnSpPr>
          <p:nvPr/>
        </p:nvCxnSpPr>
        <p:spPr bwMode="auto">
          <a:xfrm rot="16200000" flipH="1">
            <a:off x="4102103" y="4113215"/>
            <a:ext cx="1298569" cy="121602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>
            <a:stCxn id="28676" idx="4"/>
          </p:cNvCxnSpPr>
          <p:nvPr/>
        </p:nvCxnSpPr>
        <p:spPr bwMode="auto">
          <a:xfrm rot="5400000" flipH="1">
            <a:off x="4566447" y="4577561"/>
            <a:ext cx="12687" cy="157321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Прямая соединительная линия 16"/>
          <p:cNvCxnSpPr>
            <a:stCxn id="28676" idx="2"/>
          </p:cNvCxnSpPr>
          <p:nvPr/>
        </p:nvCxnSpPr>
        <p:spPr bwMode="auto">
          <a:xfrm rot="5400000" flipH="1" flipV="1">
            <a:off x="3240881" y="4825213"/>
            <a:ext cx="1084257" cy="634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Прямая соединительная линия 18"/>
          <p:cNvCxnSpPr/>
          <p:nvPr/>
        </p:nvCxnSpPr>
        <p:spPr bwMode="auto">
          <a:xfrm flipV="1">
            <a:off x="3786182" y="4071942"/>
            <a:ext cx="357190" cy="21431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7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9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Спутник земли делает один оборот за 1 ч 40 мин, а второй оборот за 100 мин. Как это получается? </a:t>
            </a:r>
          </a:p>
        </p:txBody>
      </p:sp>
      <p:pic>
        <p:nvPicPr>
          <p:cNvPr id="29701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3716338"/>
            <a:ext cx="2035175" cy="27813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>
                <a:solidFill>
                  <a:schemeClr val="folHlink"/>
                </a:solidFill>
              </a:rPr>
              <a:t>ВТОРОЙ ТУР: </a:t>
            </a:r>
            <a:r>
              <a:rPr lang="en-US" sz="4000" b="1" u="sng">
                <a:solidFill>
                  <a:schemeClr val="folHlink"/>
                </a:solidFill>
              </a:rPr>
              <a:t/>
            </a:r>
            <a:br>
              <a:rPr lang="en-US" sz="4000" b="1" u="sng">
                <a:solidFill>
                  <a:schemeClr val="folHlink"/>
                </a:solidFill>
              </a:rPr>
            </a:br>
            <a:r>
              <a:rPr lang="ru-RU" sz="4000" b="1" u="sng">
                <a:solidFill>
                  <a:schemeClr val="folHlink"/>
                </a:solidFill>
              </a:rPr>
              <a:t>«</a:t>
            </a:r>
            <a:r>
              <a:rPr lang="ru-RU" sz="4000" b="1" i="1" u="sng">
                <a:solidFill>
                  <a:schemeClr val="folHlink"/>
                </a:solidFill>
              </a:rPr>
              <a:t>Отгадай загадку</a:t>
            </a:r>
            <a:r>
              <a:rPr lang="ru-RU" sz="4000" b="1" u="sng">
                <a:solidFill>
                  <a:schemeClr val="folHlink"/>
                </a:solidFill>
              </a:rPr>
              <a:t>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2200275"/>
            <a:ext cx="6289675" cy="328295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/>
              <a:t> </a:t>
            </a:r>
            <a:r>
              <a:rPr lang="ru-RU" sz="3600"/>
              <a:t>Тур второй мы открываем,</a:t>
            </a:r>
          </a:p>
          <a:p>
            <a:pPr>
              <a:buFontTx/>
              <a:buNone/>
            </a:pPr>
            <a:r>
              <a:rPr lang="ru-RU" sz="3600"/>
              <a:t> Победителей узнаем.</a:t>
            </a:r>
          </a:p>
          <a:p>
            <a:pPr>
              <a:buFontTx/>
              <a:buNone/>
            </a:pPr>
            <a:r>
              <a:rPr lang="ru-RU" sz="3600"/>
              <a:t> Здесь загадки и шарады</a:t>
            </a:r>
          </a:p>
          <a:p>
            <a:pPr>
              <a:buFontTx/>
              <a:buNone/>
            </a:pPr>
            <a:r>
              <a:rPr lang="ru-RU" sz="3600"/>
              <a:t> За разгадку всем награды.</a:t>
            </a:r>
          </a:p>
        </p:txBody>
      </p:sp>
      <p:pic>
        <p:nvPicPr>
          <p:cNvPr id="3077" name="Picture 5" descr="j02860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4941888"/>
            <a:ext cx="1800225" cy="1735137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339975" y="1628775"/>
            <a:ext cx="4751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>
                <a:latin typeface="Comic Sans MS" pitchFamily="66" charset="0"/>
              </a:rPr>
              <a:t>(</a:t>
            </a:r>
            <a:r>
              <a:rPr lang="ru-RU" i="1">
                <a:latin typeface="Comic Sans MS" pitchFamily="66" charset="0"/>
              </a:rPr>
              <a:t>На обсуждение вопроса отводится 30 с; </a:t>
            </a:r>
          </a:p>
          <a:p>
            <a:r>
              <a:rPr lang="ru-RU" i="1">
                <a:latin typeface="Comic Sans MS" pitchFamily="66" charset="0"/>
              </a:rPr>
              <a:t>1 балл за каждый правильный ответ</a:t>
            </a:r>
            <a:r>
              <a:rPr lang="ru-RU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10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5 рыбаков за 5 часов распотрошили 5 судаков. За сколько часов 100 рыбаков распотрошат 100 судаков? </a:t>
            </a:r>
          </a:p>
        </p:txBody>
      </p:sp>
      <p:pic>
        <p:nvPicPr>
          <p:cNvPr id="30724" name="Picture 4" descr="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4005263"/>
            <a:ext cx="1800225" cy="285273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>
                <a:solidFill>
                  <a:schemeClr val="folHlink"/>
                </a:solidFill>
              </a:rPr>
              <a:t>ПЯТЫЙ ТУР: </a:t>
            </a:r>
            <a:br>
              <a:rPr lang="ru-RU" sz="4000" b="1" u="sng">
                <a:solidFill>
                  <a:schemeClr val="folHlink"/>
                </a:solidFill>
              </a:rPr>
            </a:br>
            <a:r>
              <a:rPr lang="ru-RU" sz="4000" b="1" u="sng">
                <a:solidFill>
                  <a:schemeClr val="folHlink"/>
                </a:solidFill>
              </a:rPr>
              <a:t>«</a:t>
            </a:r>
            <a:r>
              <a:rPr lang="ru-RU" sz="4000" b="1" i="1" u="sng">
                <a:solidFill>
                  <a:schemeClr val="folHlink"/>
                </a:solidFill>
              </a:rPr>
              <a:t>Логические задачи</a:t>
            </a:r>
            <a:r>
              <a:rPr lang="ru-RU" sz="4000" b="1" u="sng">
                <a:solidFill>
                  <a:schemeClr val="folHlink"/>
                </a:solidFill>
              </a:rPr>
              <a:t>»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sz="2400"/>
              <a:t>(</a:t>
            </a:r>
            <a:r>
              <a:rPr lang="ru-RU" sz="2400" i="1"/>
              <a:t>На обсуждение вопроса отводится 1 мин; 1 балл за каждый правильный ответ</a:t>
            </a:r>
            <a:r>
              <a:rPr lang="ru-RU" sz="2400"/>
              <a:t>)</a:t>
            </a:r>
          </a:p>
          <a:p>
            <a:pPr algn="ctr">
              <a:buFontTx/>
              <a:buNone/>
            </a:pPr>
            <a:endParaRPr lang="ru-RU" sz="2400"/>
          </a:p>
          <a:p>
            <a:pPr>
              <a:buFontTx/>
              <a:buNone/>
            </a:pPr>
            <a:r>
              <a:rPr lang="ru-RU"/>
              <a:t>      Пятый тур мы открываем – </a:t>
            </a:r>
          </a:p>
          <a:p>
            <a:pPr>
              <a:buFontTx/>
              <a:buNone/>
            </a:pPr>
            <a:r>
              <a:rPr lang="ru-RU"/>
              <a:t>      Тур логических задач.</a:t>
            </a:r>
          </a:p>
          <a:p>
            <a:pPr>
              <a:buFontTx/>
              <a:buNone/>
            </a:pPr>
            <a:r>
              <a:rPr lang="ru-RU"/>
              <a:t>      Призываю вас, ребята,</a:t>
            </a:r>
          </a:p>
          <a:p>
            <a:pPr>
              <a:buFontTx/>
              <a:buNone/>
            </a:pPr>
            <a:r>
              <a:rPr lang="ru-RU"/>
              <a:t>      Здесь внимательно послушать</a:t>
            </a:r>
          </a:p>
          <a:p>
            <a:pPr>
              <a:buFontTx/>
              <a:buNone/>
            </a:pPr>
            <a:r>
              <a:rPr lang="ru-RU"/>
              <a:t>            И без спешки всё обдумать.</a:t>
            </a:r>
          </a:p>
        </p:txBody>
      </p:sp>
      <p:pic>
        <p:nvPicPr>
          <p:cNvPr id="32772" name="Picture 4" descr="j02991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2636838"/>
            <a:ext cx="1100138" cy="180498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1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В семье 5 сыновей и у каждого есть сестра. Сколько детей в этой семье? </a:t>
            </a:r>
          </a:p>
        </p:txBody>
      </p:sp>
      <p:pic>
        <p:nvPicPr>
          <p:cNvPr id="33797" name="Picture 5" descr="Картинка 184 из 219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3933825"/>
            <a:ext cx="3362325" cy="244316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2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Если в 12 часов ночи идет дождь, то можно ли ожидать, что через 48 часов будет солнечная погода? </a:t>
            </a:r>
          </a:p>
        </p:txBody>
      </p:sp>
      <p:pic>
        <p:nvPicPr>
          <p:cNvPr id="34820" name="Picture 4" descr="Картинка 9 из 16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3860800"/>
            <a:ext cx="2879725" cy="28289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3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У отца Мэри пять дочерей. Первую зовут Чача, вторую –Чече, третью – Чичи, четвёртую - Чочо. Как зовут пятую дочь?</a:t>
            </a:r>
            <a:r>
              <a:rPr lang="ru-RU"/>
              <a:t> </a:t>
            </a:r>
          </a:p>
        </p:txBody>
      </p:sp>
      <p:pic>
        <p:nvPicPr>
          <p:cNvPr id="35845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4292600"/>
            <a:ext cx="1984375" cy="23764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4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Ручка дешевле тетради, а альбом дороже тетради. Какой предмет всех дешевле?</a:t>
            </a:r>
            <a:r>
              <a:rPr lang="ru-RU"/>
              <a:t> </a:t>
            </a:r>
          </a:p>
        </p:txBody>
      </p:sp>
      <p:pic>
        <p:nvPicPr>
          <p:cNvPr id="36869" name="Picture 5" descr="Картинка 12 из 480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6100" y="3789363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Задача №</a:t>
            </a:r>
            <a:r>
              <a:rPr lang="en-US" b="1">
                <a:solidFill>
                  <a:schemeClr val="folHlink"/>
                </a:solidFill>
              </a:rPr>
              <a:t> 5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sz="3600"/>
              <a:t>В коробке лежат карандаши: 4 красных и 3 синих. В темноте берут карандаши. Сколько нужно взять карандашей, чтобы среди них было не менее 1 синего? </a:t>
            </a:r>
          </a:p>
        </p:txBody>
      </p:sp>
      <p:pic>
        <p:nvPicPr>
          <p:cNvPr id="37893" name="Picture 5" descr="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4652963"/>
            <a:ext cx="1974850" cy="19748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>
                <a:solidFill>
                  <a:schemeClr val="folHlink"/>
                </a:solidFill>
              </a:rPr>
              <a:t>ШЕСТОЙ ТУР: </a:t>
            </a:r>
            <a:br>
              <a:rPr lang="ru-RU" sz="4000" b="1" u="sng">
                <a:solidFill>
                  <a:schemeClr val="folHlink"/>
                </a:solidFill>
              </a:rPr>
            </a:br>
            <a:r>
              <a:rPr lang="ru-RU" sz="4000" b="1" u="sng">
                <a:solidFill>
                  <a:schemeClr val="folHlink"/>
                </a:solidFill>
              </a:rPr>
              <a:t>«</a:t>
            </a:r>
            <a:r>
              <a:rPr lang="ru-RU" sz="4000" b="1" i="1" u="sng">
                <a:solidFill>
                  <a:schemeClr val="folHlink"/>
                </a:solidFill>
              </a:rPr>
              <a:t>Конкурс-кроссворд</a:t>
            </a:r>
            <a:r>
              <a:rPr lang="ru-RU" sz="4000" b="1" u="sng">
                <a:solidFill>
                  <a:schemeClr val="folHlink"/>
                </a:solidFill>
              </a:rPr>
              <a:t>»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sz="2400" dirty="0" smtClean="0"/>
              <a:t>(</a:t>
            </a:r>
            <a:r>
              <a:rPr lang="ru-RU" sz="2400" i="1" dirty="0" smtClean="0"/>
              <a:t>0,5 балла </a:t>
            </a:r>
            <a:r>
              <a:rPr lang="ru-RU" sz="2400" i="1" dirty="0"/>
              <a:t>за правильно угаданное слово</a:t>
            </a:r>
            <a:r>
              <a:rPr lang="ru-RU" sz="2400" dirty="0"/>
              <a:t> )</a:t>
            </a:r>
          </a:p>
          <a:p>
            <a:pPr algn="ctr">
              <a:buFontTx/>
              <a:buNone/>
            </a:pPr>
            <a:endParaRPr lang="ru-RU" sz="2400" dirty="0"/>
          </a:p>
          <a:p>
            <a:pPr>
              <a:buFontTx/>
              <a:buNone/>
            </a:pPr>
            <a:r>
              <a:rPr lang="ru-RU" dirty="0"/>
              <a:t>      </a:t>
            </a:r>
          </a:p>
        </p:txBody>
      </p:sp>
      <p:grpSp>
        <p:nvGrpSpPr>
          <p:cNvPr id="49156" name="Group 4"/>
          <p:cNvGrpSpPr>
            <a:grpSpLocks noChangeAspect="1"/>
          </p:cNvGrpSpPr>
          <p:nvPr/>
        </p:nvGrpSpPr>
        <p:grpSpPr bwMode="auto">
          <a:xfrm>
            <a:off x="1187450" y="2636838"/>
            <a:ext cx="6913563" cy="3314700"/>
            <a:chOff x="1505" y="2100"/>
            <a:chExt cx="9180" cy="5220"/>
          </a:xfrm>
        </p:grpSpPr>
        <p:sp>
          <p:nvSpPr>
            <p:cNvPr id="49157" name="AutoShape 5"/>
            <p:cNvSpPr>
              <a:spLocks noChangeAspect="1" noChangeArrowheads="1"/>
            </p:cNvSpPr>
            <p:nvPr/>
          </p:nvSpPr>
          <p:spPr bwMode="auto">
            <a:xfrm>
              <a:off x="1505" y="2100"/>
              <a:ext cx="9180" cy="5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58" name="Rectangle 6"/>
            <p:cNvSpPr>
              <a:spLocks noChangeArrowheads="1"/>
            </p:cNvSpPr>
            <p:nvPr/>
          </p:nvSpPr>
          <p:spPr bwMode="auto">
            <a:xfrm>
              <a:off x="1865" y="2819"/>
              <a:ext cx="2520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59" name="Line 7"/>
            <p:cNvSpPr>
              <a:spLocks noChangeShapeType="1"/>
            </p:cNvSpPr>
            <p:nvPr/>
          </p:nvSpPr>
          <p:spPr bwMode="auto">
            <a:xfrm>
              <a:off x="2225" y="2819"/>
              <a:ext cx="0" cy="3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60" name="Line 8"/>
            <p:cNvSpPr>
              <a:spLocks noChangeShapeType="1"/>
            </p:cNvSpPr>
            <p:nvPr/>
          </p:nvSpPr>
          <p:spPr bwMode="auto">
            <a:xfrm>
              <a:off x="2585" y="2819"/>
              <a:ext cx="0" cy="3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61" name="Line 9"/>
            <p:cNvSpPr>
              <a:spLocks noChangeShapeType="1"/>
            </p:cNvSpPr>
            <p:nvPr/>
          </p:nvSpPr>
          <p:spPr bwMode="auto">
            <a:xfrm>
              <a:off x="2944" y="2819"/>
              <a:ext cx="0" cy="3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62" name="Line 10"/>
            <p:cNvSpPr>
              <a:spLocks noChangeShapeType="1"/>
            </p:cNvSpPr>
            <p:nvPr/>
          </p:nvSpPr>
          <p:spPr bwMode="auto">
            <a:xfrm>
              <a:off x="3305" y="2819"/>
              <a:ext cx="0" cy="3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63" name="Line 11"/>
            <p:cNvSpPr>
              <a:spLocks noChangeShapeType="1"/>
            </p:cNvSpPr>
            <p:nvPr/>
          </p:nvSpPr>
          <p:spPr bwMode="auto">
            <a:xfrm>
              <a:off x="3665" y="2819"/>
              <a:ext cx="0" cy="3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64" name="Line 12"/>
            <p:cNvSpPr>
              <a:spLocks noChangeShapeType="1"/>
            </p:cNvSpPr>
            <p:nvPr/>
          </p:nvSpPr>
          <p:spPr bwMode="auto">
            <a:xfrm>
              <a:off x="4024" y="2819"/>
              <a:ext cx="2" cy="3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65" name="Rectangle 13"/>
            <p:cNvSpPr>
              <a:spLocks noChangeArrowheads="1"/>
            </p:cNvSpPr>
            <p:nvPr/>
          </p:nvSpPr>
          <p:spPr bwMode="auto">
            <a:xfrm>
              <a:off x="2585" y="3180"/>
              <a:ext cx="359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66" name="Line 14"/>
            <p:cNvSpPr>
              <a:spLocks noChangeShapeType="1"/>
            </p:cNvSpPr>
            <p:nvPr/>
          </p:nvSpPr>
          <p:spPr bwMode="auto">
            <a:xfrm>
              <a:off x="2585" y="3540"/>
              <a:ext cx="35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67" name="Rectangle 15"/>
            <p:cNvSpPr>
              <a:spLocks noChangeArrowheads="1"/>
            </p:cNvSpPr>
            <p:nvPr/>
          </p:nvSpPr>
          <p:spPr bwMode="auto">
            <a:xfrm>
              <a:off x="2585" y="3540"/>
              <a:ext cx="359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68" name="Rectangle 16"/>
            <p:cNvSpPr>
              <a:spLocks noChangeArrowheads="1"/>
            </p:cNvSpPr>
            <p:nvPr/>
          </p:nvSpPr>
          <p:spPr bwMode="auto">
            <a:xfrm>
              <a:off x="2585" y="3901"/>
              <a:ext cx="358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2585" y="4260"/>
              <a:ext cx="359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70" name="Rectangle 18"/>
            <p:cNvSpPr>
              <a:spLocks noChangeArrowheads="1"/>
            </p:cNvSpPr>
            <p:nvPr/>
          </p:nvSpPr>
          <p:spPr bwMode="auto">
            <a:xfrm>
              <a:off x="2585" y="4620"/>
              <a:ext cx="359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71" name="Rectangle 19"/>
            <p:cNvSpPr>
              <a:spLocks noChangeArrowheads="1"/>
            </p:cNvSpPr>
            <p:nvPr/>
          </p:nvSpPr>
          <p:spPr bwMode="auto">
            <a:xfrm>
              <a:off x="2585" y="4980"/>
              <a:ext cx="359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72" name="Rectangle 20"/>
            <p:cNvSpPr>
              <a:spLocks noChangeArrowheads="1"/>
            </p:cNvSpPr>
            <p:nvPr/>
          </p:nvSpPr>
          <p:spPr bwMode="auto">
            <a:xfrm>
              <a:off x="2225" y="3901"/>
              <a:ext cx="359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73" name="Rectangle 21"/>
            <p:cNvSpPr>
              <a:spLocks noChangeArrowheads="1"/>
            </p:cNvSpPr>
            <p:nvPr/>
          </p:nvSpPr>
          <p:spPr bwMode="auto">
            <a:xfrm>
              <a:off x="2944" y="3901"/>
              <a:ext cx="359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74" name="Rectangle 22"/>
            <p:cNvSpPr>
              <a:spLocks noChangeArrowheads="1"/>
            </p:cNvSpPr>
            <p:nvPr/>
          </p:nvSpPr>
          <p:spPr bwMode="auto">
            <a:xfrm>
              <a:off x="3305" y="3901"/>
              <a:ext cx="359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75" name="Rectangle 23"/>
            <p:cNvSpPr>
              <a:spLocks noChangeArrowheads="1"/>
            </p:cNvSpPr>
            <p:nvPr/>
          </p:nvSpPr>
          <p:spPr bwMode="auto">
            <a:xfrm>
              <a:off x="3665" y="3901"/>
              <a:ext cx="359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76" name="Rectangle 24"/>
            <p:cNvSpPr>
              <a:spLocks noChangeArrowheads="1"/>
            </p:cNvSpPr>
            <p:nvPr/>
          </p:nvSpPr>
          <p:spPr bwMode="auto">
            <a:xfrm>
              <a:off x="4024" y="3901"/>
              <a:ext cx="360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77" name="Rectangle 25"/>
            <p:cNvSpPr>
              <a:spLocks noChangeArrowheads="1"/>
            </p:cNvSpPr>
            <p:nvPr/>
          </p:nvSpPr>
          <p:spPr bwMode="auto">
            <a:xfrm>
              <a:off x="2225" y="4620"/>
              <a:ext cx="359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78" name="Rectangle 26"/>
            <p:cNvSpPr>
              <a:spLocks noChangeArrowheads="1"/>
            </p:cNvSpPr>
            <p:nvPr/>
          </p:nvSpPr>
          <p:spPr bwMode="auto">
            <a:xfrm>
              <a:off x="1865" y="4620"/>
              <a:ext cx="35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79" name="Rectangle 27"/>
            <p:cNvSpPr>
              <a:spLocks noChangeArrowheads="1"/>
            </p:cNvSpPr>
            <p:nvPr/>
          </p:nvSpPr>
          <p:spPr bwMode="auto">
            <a:xfrm>
              <a:off x="4385" y="4980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80" name="Rectangle 28"/>
            <p:cNvSpPr>
              <a:spLocks noChangeArrowheads="1"/>
            </p:cNvSpPr>
            <p:nvPr/>
          </p:nvSpPr>
          <p:spPr bwMode="auto">
            <a:xfrm>
              <a:off x="2944" y="462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81" name="Rectangle 29"/>
            <p:cNvSpPr>
              <a:spLocks noChangeArrowheads="1"/>
            </p:cNvSpPr>
            <p:nvPr/>
          </p:nvSpPr>
          <p:spPr bwMode="auto">
            <a:xfrm>
              <a:off x="4024" y="4620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82" name="Rectangle 30"/>
            <p:cNvSpPr>
              <a:spLocks noChangeArrowheads="1"/>
            </p:cNvSpPr>
            <p:nvPr/>
          </p:nvSpPr>
          <p:spPr bwMode="auto">
            <a:xfrm>
              <a:off x="4385" y="4620"/>
              <a:ext cx="359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83" name="Rectangle 31"/>
            <p:cNvSpPr>
              <a:spLocks noChangeArrowheads="1"/>
            </p:cNvSpPr>
            <p:nvPr/>
          </p:nvSpPr>
          <p:spPr bwMode="auto">
            <a:xfrm>
              <a:off x="4745" y="4620"/>
              <a:ext cx="359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84" name="Rectangle 32"/>
            <p:cNvSpPr>
              <a:spLocks noChangeArrowheads="1"/>
            </p:cNvSpPr>
            <p:nvPr/>
          </p:nvSpPr>
          <p:spPr bwMode="auto">
            <a:xfrm>
              <a:off x="3665" y="4620"/>
              <a:ext cx="359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85" name="Rectangle 33"/>
            <p:cNvSpPr>
              <a:spLocks noChangeArrowheads="1"/>
            </p:cNvSpPr>
            <p:nvPr/>
          </p:nvSpPr>
          <p:spPr bwMode="auto">
            <a:xfrm>
              <a:off x="3305" y="4620"/>
              <a:ext cx="359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86" name="Rectangle 34"/>
            <p:cNvSpPr>
              <a:spLocks noChangeArrowheads="1"/>
            </p:cNvSpPr>
            <p:nvPr/>
          </p:nvSpPr>
          <p:spPr bwMode="auto">
            <a:xfrm>
              <a:off x="4385" y="5700"/>
              <a:ext cx="359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87" name="Rectangle 35"/>
            <p:cNvSpPr>
              <a:spLocks noChangeArrowheads="1"/>
            </p:cNvSpPr>
            <p:nvPr/>
          </p:nvSpPr>
          <p:spPr bwMode="auto">
            <a:xfrm>
              <a:off x="4385" y="5340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88" name="Rectangle 36"/>
            <p:cNvSpPr>
              <a:spLocks noChangeArrowheads="1"/>
            </p:cNvSpPr>
            <p:nvPr/>
          </p:nvSpPr>
          <p:spPr bwMode="auto">
            <a:xfrm>
              <a:off x="4745" y="5340"/>
              <a:ext cx="359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89" name="Rectangle 37"/>
            <p:cNvSpPr>
              <a:spLocks noChangeArrowheads="1"/>
            </p:cNvSpPr>
            <p:nvPr/>
          </p:nvSpPr>
          <p:spPr bwMode="auto">
            <a:xfrm>
              <a:off x="5106" y="5340"/>
              <a:ext cx="359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90" name="Rectangle 38"/>
            <p:cNvSpPr>
              <a:spLocks noChangeArrowheads="1"/>
            </p:cNvSpPr>
            <p:nvPr/>
          </p:nvSpPr>
          <p:spPr bwMode="auto">
            <a:xfrm>
              <a:off x="5465" y="5340"/>
              <a:ext cx="35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91" name="Rectangle 39"/>
            <p:cNvSpPr>
              <a:spLocks noChangeArrowheads="1"/>
            </p:cNvSpPr>
            <p:nvPr/>
          </p:nvSpPr>
          <p:spPr bwMode="auto">
            <a:xfrm>
              <a:off x="5825" y="534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92" name="Rectangle 40"/>
            <p:cNvSpPr>
              <a:spLocks noChangeArrowheads="1"/>
            </p:cNvSpPr>
            <p:nvPr/>
          </p:nvSpPr>
          <p:spPr bwMode="auto">
            <a:xfrm>
              <a:off x="6186" y="5340"/>
              <a:ext cx="359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93" name="Rectangle 41"/>
            <p:cNvSpPr>
              <a:spLocks noChangeArrowheads="1"/>
            </p:cNvSpPr>
            <p:nvPr/>
          </p:nvSpPr>
          <p:spPr bwMode="auto">
            <a:xfrm>
              <a:off x="6545" y="534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94" name="Rectangle 42"/>
            <p:cNvSpPr>
              <a:spLocks noChangeArrowheads="1"/>
            </p:cNvSpPr>
            <p:nvPr/>
          </p:nvSpPr>
          <p:spPr bwMode="auto">
            <a:xfrm>
              <a:off x="6905" y="5340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95" name="Rectangle 43"/>
            <p:cNvSpPr>
              <a:spLocks noChangeArrowheads="1"/>
            </p:cNvSpPr>
            <p:nvPr/>
          </p:nvSpPr>
          <p:spPr bwMode="auto">
            <a:xfrm>
              <a:off x="7265" y="5340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96" name="Rectangle 44"/>
            <p:cNvSpPr>
              <a:spLocks noChangeArrowheads="1"/>
            </p:cNvSpPr>
            <p:nvPr/>
          </p:nvSpPr>
          <p:spPr bwMode="auto">
            <a:xfrm>
              <a:off x="7625" y="5340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97" name="Rectangle 45"/>
            <p:cNvSpPr>
              <a:spLocks noChangeArrowheads="1"/>
            </p:cNvSpPr>
            <p:nvPr/>
          </p:nvSpPr>
          <p:spPr bwMode="auto">
            <a:xfrm>
              <a:off x="7985" y="5340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98" name="Rectangle 46"/>
            <p:cNvSpPr>
              <a:spLocks noChangeArrowheads="1"/>
            </p:cNvSpPr>
            <p:nvPr/>
          </p:nvSpPr>
          <p:spPr bwMode="auto">
            <a:xfrm>
              <a:off x="5825" y="5700"/>
              <a:ext cx="363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199" name="Rectangle 47"/>
            <p:cNvSpPr>
              <a:spLocks noChangeArrowheads="1"/>
            </p:cNvSpPr>
            <p:nvPr/>
          </p:nvSpPr>
          <p:spPr bwMode="auto">
            <a:xfrm>
              <a:off x="5825" y="3540"/>
              <a:ext cx="361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00" name="Rectangle 48"/>
            <p:cNvSpPr>
              <a:spLocks noChangeArrowheads="1"/>
            </p:cNvSpPr>
            <p:nvPr/>
          </p:nvSpPr>
          <p:spPr bwMode="auto">
            <a:xfrm>
              <a:off x="5825" y="3901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01" name="Rectangle 49"/>
            <p:cNvSpPr>
              <a:spLocks noChangeArrowheads="1"/>
            </p:cNvSpPr>
            <p:nvPr/>
          </p:nvSpPr>
          <p:spPr bwMode="auto">
            <a:xfrm>
              <a:off x="5825" y="426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02" name="Rectangle 50"/>
            <p:cNvSpPr>
              <a:spLocks noChangeArrowheads="1"/>
            </p:cNvSpPr>
            <p:nvPr/>
          </p:nvSpPr>
          <p:spPr bwMode="auto">
            <a:xfrm>
              <a:off x="5825" y="4620"/>
              <a:ext cx="363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03" name="Rectangle 51"/>
            <p:cNvSpPr>
              <a:spLocks noChangeArrowheads="1"/>
            </p:cNvSpPr>
            <p:nvPr/>
          </p:nvSpPr>
          <p:spPr bwMode="auto">
            <a:xfrm>
              <a:off x="5825" y="498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04" name="Rectangle 52"/>
            <p:cNvSpPr>
              <a:spLocks noChangeArrowheads="1"/>
            </p:cNvSpPr>
            <p:nvPr/>
          </p:nvSpPr>
          <p:spPr bwMode="auto">
            <a:xfrm>
              <a:off x="5825" y="6060"/>
              <a:ext cx="363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05" name="Rectangle 53"/>
            <p:cNvSpPr>
              <a:spLocks noChangeArrowheads="1"/>
            </p:cNvSpPr>
            <p:nvPr/>
          </p:nvSpPr>
          <p:spPr bwMode="auto">
            <a:xfrm>
              <a:off x="6905" y="3540"/>
              <a:ext cx="363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06" name="Rectangle 54"/>
            <p:cNvSpPr>
              <a:spLocks noChangeArrowheads="1"/>
            </p:cNvSpPr>
            <p:nvPr/>
          </p:nvSpPr>
          <p:spPr bwMode="auto">
            <a:xfrm>
              <a:off x="6545" y="3540"/>
              <a:ext cx="361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07" name="Rectangle 55"/>
            <p:cNvSpPr>
              <a:spLocks noChangeArrowheads="1"/>
            </p:cNvSpPr>
            <p:nvPr/>
          </p:nvSpPr>
          <p:spPr bwMode="auto">
            <a:xfrm>
              <a:off x="6186" y="3540"/>
              <a:ext cx="360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08" name="Rectangle 56"/>
            <p:cNvSpPr>
              <a:spLocks noChangeArrowheads="1"/>
            </p:cNvSpPr>
            <p:nvPr/>
          </p:nvSpPr>
          <p:spPr bwMode="auto">
            <a:xfrm>
              <a:off x="4745" y="3540"/>
              <a:ext cx="361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09" name="Rectangle 57"/>
            <p:cNvSpPr>
              <a:spLocks noChangeArrowheads="1"/>
            </p:cNvSpPr>
            <p:nvPr/>
          </p:nvSpPr>
          <p:spPr bwMode="auto">
            <a:xfrm>
              <a:off x="5106" y="3540"/>
              <a:ext cx="362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10" name="Rectangle 58"/>
            <p:cNvSpPr>
              <a:spLocks noChangeArrowheads="1"/>
            </p:cNvSpPr>
            <p:nvPr/>
          </p:nvSpPr>
          <p:spPr bwMode="auto">
            <a:xfrm>
              <a:off x="5465" y="3540"/>
              <a:ext cx="361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11" name="Rectangle 59"/>
            <p:cNvSpPr>
              <a:spLocks noChangeArrowheads="1"/>
            </p:cNvSpPr>
            <p:nvPr/>
          </p:nvSpPr>
          <p:spPr bwMode="auto">
            <a:xfrm>
              <a:off x="7985" y="2819"/>
              <a:ext cx="363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12" name="Rectangle 60"/>
            <p:cNvSpPr>
              <a:spLocks noChangeArrowheads="1"/>
            </p:cNvSpPr>
            <p:nvPr/>
          </p:nvSpPr>
          <p:spPr bwMode="auto">
            <a:xfrm>
              <a:off x="7985" y="3180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13" name="Rectangle 61"/>
            <p:cNvSpPr>
              <a:spLocks noChangeArrowheads="1"/>
            </p:cNvSpPr>
            <p:nvPr/>
          </p:nvSpPr>
          <p:spPr bwMode="auto">
            <a:xfrm>
              <a:off x="7985" y="3540"/>
              <a:ext cx="360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14" name="Rectangle 62"/>
            <p:cNvSpPr>
              <a:spLocks noChangeArrowheads="1"/>
            </p:cNvSpPr>
            <p:nvPr/>
          </p:nvSpPr>
          <p:spPr bwMode="auto">
            <a:xfrm>
              <a:off x="7985" y="3901"/>
              <a:ext cx="360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15" name="Rectangle 63"/>
            <p:cNvSpPr>
              <a:spLocks noChangeArrowheads="1"/>
            </p:cNvSpPr>
            <p:nvPr/>
          </p:nvSpPr>
          <p:spPr bwMode="auto">
            <a:xfrm>
              <a:off x="7985" y="4260"/>
              <a:ext cx="363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16" name="Rectangle 64"/>
            <p:cNvSpPr>
              <a:spLocks noChangeArrowheads="1"/>
            </p:cNvSpPr>
            <p:nvPr/>
          </p:nvSpPr>
          <p:spPr bwMode="auto">
            <a:xfrm>
              <a:off x="7985" y="4620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17" name="Rectangle 65"/>
            <p:cNvSpPr>
              <a:spLocks noChangeArrowheads="1"/>
            </p:cNvSpPr>
            <p:nvPr/>
          </p:nvSpPr>
          <p:spPr bwMode="auto">
            <a:xfrm>
              <a:off x="7985" y="4980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18" name="Rectangle 66"/>
            <p:cNvSpPr>
              <a:spLocks noChangeArrowheads="1"/>
            </p:cNvSpPr>
            <p:nvPr/>
          </p:nvSpPr>
          <p:spPr bwMode="auto">
            <a:xfrm>
              <a:off x="9425" y="3180"/>
              <a:ext cx="362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19" name="Rectangle 67"/>
            <p:cNvSpPr>
              <a:spLocks noChangeArrowheads="1"/>
            </p:cNvSpPr>
            <p:nvPr/>
          </p:nvSpPr>
          <p:spPr bwMode="auto">
            <a:xfrm>
              <a:off x="9064" y="3180"/>
              <a:ext cx="363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20" name="Rectangle 68"/>
            <p:cNvSpPr>
              <a:spLocks noChangeArrowheads="1"/>
            </p:cNvSpPr>
            <p:nvPr/>
          </p:nvSpPr>
          <p:spPr bwMode="auto">
            <a:xfrm>
              <a:off x="8705" y="318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21" name="Rectangle 69"/>
            <p:cNvSpPr>
              <a:spLocks noChangeArrowheads="1"/>
            </p:cNvSpPr>
            <p:nvPr/>
          </p:nvSpPr>
          <p:spPr bwMode="auto">
            <a:xfrm>
              <a:off x="8345" y="318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22" name="Rectangle 70"/>
            <p:cNvSpPr>
              <a:spLocks noChangeArrowheads="1"/>
            </p:cNvSpPr>
            <p:nvPr/>
          </p:nvSpPr>
          <p:spPr bwMode="auto">
            <a:xfrm>
              <a:off x="7625" y="3180"/>
              <a:ext cx="363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23" name="Rectangle 71"/>
            <p:cNvSpPr>
              <a:spLocks noChangeArrowheads="1"/>
            </p:cNvSpPr>
            <p:nvPr/>
          </p:nvSpPr>
          <p:spPr bwMode="auto">
            <a:xfrm>
              <a:off x="8705" y="4620"/>
              <a:ext cx="363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24" name="Rectangle 72"/>
            <p:cNvSpPr>
              <a:spLocks noChangeArrowheads="1"/>
            </p:cNvSpPr>
            <p:nvPr/>
          </p:nvSpPr>
          <p:spPr bwMode="auto">
            <a:xfrm>
              <a:off x="8345" y="462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25" name="Rectangle 73"/>
            <p:cNvSpPr>
              <a:spLocks noChangeArrowheads="1"/>
            </p:cNvSpPr>
            <p:nvPr/>
          </p:nvSpPr>
          <p:spPr bwMode="auto">
            <a:xfrm>
              <a:off x="6905" y="4620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26" name="Rectangle 74"/>
            <p:cNvSpPr>
              <a:spLocks noChangeArrowheads="1"/>
            </p:cNvSpPr>
            <p:nvPr/>
          </p:nvSpPr>
          <p:spPr bwMode="auto">
            <a:xfrm>
              <a:off x="7265" y="462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27" name="Rectangle 75"/>
            <p:cNvSpPr>
              <a:spLocks noChangeArrowheads="1"/>
            </p:cNvSpPr>
            <p:nvPr/>
          </p:nvSpPr>
          <p:spPr bwMode="auto">
            <a:xfrm>
              <a:off x="7625" y="4620"/>
              <a:ext cx="363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28" name="Rectangle 76"/>
            <p:cNvSpPr>
              <a:spLocks noChangeArrowheads="1"/>
            </p:cNvSpPr>
            <p:nvPr/>
          </p:nvSpPr>
          <p:spPr bwMode="auto">
            <a:xfrm>
              <a:off x="9425" y="5340"/>
              <a:ext cx="362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29" name="Rectangle 77"/>
            <p:cNvSpPr>
              <a:spLocks noChangeArrowheads="1"/>
            </p:cNvSpPr>
            <p:nvPr/>
          </p:nvSpPr>
          <p:spPr bwMode="auto">
            <a:xfrm>
              <a:off x="9425" y="498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30" name="Rectangle 78"/>
            <p:cNvSpPr>
              <a:spLocks noChangeArrowheads="1"/>
            </p:cNvSpPr>
            <p:nvPr/>
          </p:nvSpPr>
          <p:spPr bwMode="auto">
            <a:xfrm>
              <a:off x="9425" y="462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31" name="Rectangle 79"/>
            <p:cNvSpPr>
              <a:spLocks noChangeArrowheads="1"/>
            </p:cNvSpPr>
            <p:nvPr/>
          </p:nvSpPr>
          <p:spPr bwMode="auto">
            <a:xfrm>
              <a:off x="9425" y="426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32" name="Rectangle 80"/>
            <p:cNvSpPr>
              <a:spLocks noChangeArrowheads="1"/>
            </p:cNvSpPr>
            <p:nvPr/>
          </p:nvSpPr>
          <p:spPr bwMode="auto">
            <a:xfrm>
              <a:off x="9425" y="3901"/>
              <a:ext cx="362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33" name="Rectangle 81"/>
            <p:cNvSpPr>
              <a:spLocks noChangeArrowheads="1"/>
            </p:cNvSpPr>
            <p:nvPr/>
          </p:nvSpPr>
          <p:spPr bwMode="auto">
            <a:xfrm>
              <a:off x="9425" y="3540"/>
              <a:ext cx="361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34" name="Rectangle 82"/>
            <p:cNvSpPr>
              <a:spLocks noChangeArrowheads="1"/>
            </p:cNvSpPr>
            <p:nvPr/>
          </p:nvSpPr>
          <p:spPr bwMode="auto">
            <a:xfrm>
              <a:off x="9425" y="2819"/>
              <a:ext cx="361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35" name="Rectangle 83"/>
            <p:cNvSpPr>
              <a:spLocks noChangeArrowheads="1"/>
            </p:cNvSpPr>
            <p:nvPr/>
          </p:nvSpPr>
          <p:spPr bwMode="auto">
            <a:xfrm>
              <a:off x="7265" y="6060"/>
              <a:ext cx="363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36" name="Rectangle 84"/>
            <p:cNvSpPr>
              <a:spLocks noChangeArrowheads="1"/>
            </p:cNvSpPr>
            <p:nvPr/>
          </p:nvSpPr>
          <p:spPr bwMode="auto">
            <a:xfrm>
              <a:off x="7265" y="5700"/>
              <a:ext cx="364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37" name="Rectangle 85"/>
            <p:cNvSpPr>
              <a:spLocks noChangeArrowheads="1"/>
            </p:cNvSpPr>
            <p:nvPr/>
          </p:nvSpPr>
          <p:spPr bwMode="auto">
            <a:xfrm>
              <a:off x="4745" y="2819"/>
              <a:ext cx="361" cy="3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38" name="Rectangle 86"/>
            <p:cNvSpPr>
              <a:spLocks noChangeArrowheads="1"/>
            </p:cNvSpPr>
            <p:nvPr/>
          </p:nvSpPr>
          <p:spPr bwMode="auto">
            <a:xfrm>
              <a:off x="4745" y="3180"/>
              <a:ext cx="3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39" name="Rectangle 87"/>
            <p:cNvSpPr>
              <a:spLocks noChangeArrowheads="1"/>
            </p:cNvSpPr>
            <p:nvPr/>
          </p:nvSpPr>
          <p:spPr bwMode="auto">
            <a:xfrm>
              <a:off x="7625" y="6060"/>
              <a:ext cx="363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40" name="Rectangle 88"/>
            <p:cNvSpPr>
              <a:spLocks noChangeArrowheads="1"/>
            </p:cNvSpPr>
            <p:nvPr/>
          </p:nvSpPr>
          <p:spPr bwMode="auto">
            <a:xfrm>
              <a:off x="6905" y="6060"/>
              <a:ext cx="360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41" name="Rectangle 89"/>
            <p:cNvSpPr>
              <a:spLocks noChangeArrowheads="1"/>
            </p:cNvSpPr>
            <p:nvPr/>
          </p:nvSpPr>
          <p:spPr bwMode="auto">
            <a:xfrm>
              <a:off x="9064" y="6060"/>
              <a:ext cx="360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42" name="Rectangle 90"/>
            <p:cNvSpPr>
              <a:spLocks noChangeArrowheads="1"/>
            </p:cNvSpPr>
            <p:nvPr/>
          </p:nvSpPr>
          <p:spPr bwMode="auto">
            <a:xfrm>
              <a:off x="8705" y="6060"/>
              <a:ext cx="359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43" name="Rectangle 91"/>
            <p:cNvSpPr>
              <a:spLocks noChangeArrowheads="1"/>
            </p:cNvSpPr>
            <p:nvPr/>
          </p:nvSpPr>
          <p:spPr bwMode="auto">
            <a:xfrm>
              <a:off x="8345" y="6060"/>
              <a:ext cx="360" cy="3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44" name="Rectangle 92"/>
            <p:cNvSpPr>
              <a:spLocks noChangeArrowheads="1"/>
            </p:cNvSpPr>
            <p:nvPr/>
          </p:nvSpPr>
          <p:spPr bwMode="auto">
            <a:xfrm>
              <a:off x="7985" y="6060"/>
              <a:ext cx="360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45" name="Rectangle 93"/>
            <p:cNvSpPr>
              <a:spLocks noChangeArrowheads="1"/>
            </p:cNvSpPr>
            <p:nvPr/>
          </p:nvSpPr>
          <p:spPr bwMode="auto">
            <a:xfrm>
              <a:off x="5106" y="2460"/>
              <a:ext cx="364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46" name="Rectangle 94"/>
            <p:cNvSpPr>
              <a:spLocks noChangeArrowheads="1"/>
            </p:cNvSpPr>
            <p:nvPr/>
          </p:nvSpPr>
          <p:spPr bwMode="auto">
            <a:xfrm>
              <a:off x="5465" y="2460"/>
              <a:ext cx="364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47" name="Rectangle 95"/>
            <p:cNvSpPr>
              <a:spLocks noChangeArrowheads="1"/>
            </p:cNvSpPr>
            <p:nvPr/>
          </p:nvSpPr>
          <p:spPr bwMode="auto">
            <a:xfrm>
              <a:off x="5825" y="2460"/>
              <a:ext cx="364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48" name="Rectangle 96"/>
            <p:cNvSpPr>
              <a:spLocks noChangeArrowheads="1"/>
            </p:cNvSpPr>
            <p:nvPr/>
          </p:nvSpPr>
          <p:spPr bwMode="auto">
            <a:xfrm>
              <a:off x="6186" y="2460"/>
              <a:ext cx="364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49" name="Rectangle 97"/>
            <p:cNvSpPr>
              <a:spLocks noChangeArrowheads="1"/>
            </p:cNvSpPr>
            <p:nvPr/>
          </p:nvSpPr>
          <p:spPr bwMode="auto">
            <a:xfrm>
              <a:off x="6545" y="2460"/>
              <a:ext cx="363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50" name="Rectangle 98"/>
            <p:cNvSpPr>
              <a:spLocks noChangeArrowheads="1"/>
            </p:cNvSpPr>
            <p:nvPr/>
          </p:nvSpPr>
          <p:spPr bwMode="auto">
            <a:xfrm>
              <a:off x="1505" y="2819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1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51" name="Rectangle 99"/>
            <p:cNvSpPr>
              <a:spLocks noChangeArrowheads="1"/>
            </p:cNvSpPr>
            <p:nvPr/>
          </p:nvSpPr>
          <p:spPr bwMode="auto">
            <a:xfrm>
              <a:off x="4381" y="3537"/>
              <a:ext cx="36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5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52" name="Rectangle 100"/>
            <p:cNvSpPr>
              <a:spLocks noChangeArrowheads="1"/>
            </p:cNvSpPr>
            <p:nvPr/>
          </p:nvSpPr>
          <p:spPr bwMode="auto">
            <a:xfrm>
              <a:off x="4385" y="2460"/>
              <a:ext cx="362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3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53" name="Rectangle 101"/>
            <p:cNvSpPr>
              <a:spLocks noChangeArrowheads="1"/>
            </p:cNvSpPr>
            <p:nvPr/>
          </p:nvSpPr>
          <p:spPr bwMode="auto">
            <a:xfrm>
              <a:off x="2585" y="2460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2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54" name="Rectangle 102"/>
            <p:cNvSpPr>
              <a:spLocks noChangeArrowheads="1"/>
            </p:cNvSpPr>
            <p:nvPr/>
          </p:nvSpPr>
          <p:spPr bwMode="auto">
            <a:xfrm>
              <a:off x="1685" y="3900"/>
              <a:ext cx="54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10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55" name="Rectangle 103"/>
            <p:cNvSpPr>
              <a:spLocks noChangeArrowheads="1"/>
            </p:cNvSpPr>
            <p:nvPr/>
          </p:nvSpPr>
          <p:spPr bwMode="auto">
            <a:xfrm>
              <a:off x="9425" y="2460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9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56" name="Rectangle 104"/>
            <p:cNvSpPr>
              <a:spLocks noChangeArrowheads="1"/>
            </p:cNvSpPr>
            <p:nvPr/>
          </p:nvSpPr>
          <p:spPr bwMode="auto">
            <a:xfrm>
              <a:off x="7985" y="2460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8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57" name="Rectangle 105"/>
            <p:cNvSpPr>
              <a:spLocks noChangeArrowheads="1"/>
            </p:cNvSpPr>
            <p:nvPr/>
          </p:nvSpPr>
          <p:spPr bwMode="auto">
            <a:xfrm>
              <a:off x="7265" y="3180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7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58" name="Rectangle 106"/>
            <p:cNvSpPr>
              <a:spLocks noChangeArrowheads="1"/>
            </p:cNvSpPr>
            <p:nvPr/>
          </p:nvSpPr>
          <p:spPr bwMode="auto">
            <a:xfrm>
              <a:off x="5825" y="3180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6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59" name="Rectangle 107"/>
            <p:cNvSpPr>
              <a:spLocks noChangeArrowheads="1"/>
            </p:cNvSpPr>
            <p:nvPr/>
          </p:nvSpPr>
          <p:spPr bwMode="auto">
            <a:xfrm>
              <a:off x="6365" y="6060"/>
              <a:ext cx="54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16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60" name="Rectangle 108"/>
            <p:cNvSpPr>
              <a:spLocks noChangeArrowheads="1"/>
            </p:cNvSpPr>
            <p:nvPr/>
          </p:nvSpPr>
          <p:spPr bwMode="auto">
            <a:xfrm>
              <a:off x="6365" y="4620"/>
              <a:ext cx="54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14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61" name="Rectangle 109"/>
            <p:cNvSpPr>
              <a:spLocks noChangeArrowheads="1"/>
            </p:cNvSpPr>
            <p:nvPr/>
          </p:nvSpPr>
          <p:spPr bwMode="auto">
            <a:xfrm>
              <a:off x="7265" y="4980"/>
              <a:ext cx="54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15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62" name="Rectangle 110"/>
            <p:cNvSpPr>
              <a:spLocks noChangeArrowheads="1"/>
            </p:cNvSpPr>
            <p:nvPr/>
          </p:nvSpPr>
          <p:spPr bwMode="auto">
            <a:xfrm>
              <a:off x="3845" y="5340"/>
              <a:ext cx="54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13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63" name="Rectangle 111"/>
            <p:cNvSpPr>
              <a:spLocks noChangeArrowheads="1"/>
            </p:cNvSpPr>
            <p:nvPr/>
          </p:nvSpPr>
          <p:spPr bwMode="auto">
            <a:xfrm>
              <a:off x="4205" y="4260"/>
              <a:ext cx="54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000" b="1">
                  <a:latin typeface="Comic Sans MS" pitchFamily="66" charset="0"/>
                </a:rPr>
                <a:t>12</a:t>
              </a: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  <p:sp>
          <p:nvSpPr>
            <p:cNvPr id="49264" name="Rectangle 112"/>
            <p:cNvSpPr>
              <a:spLocks noChangeArrowheads="1"/>
            </p:cNvSpPr>
            <p:nvPr/>
          </p:nvSpPr>
          <p:spPr bwMode="auto">
            <a:xfrm>
              <a:off x="4745" y="2460"/>
              <a:ext cx="363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 sz="1000" b="1">
                <a:latin typeface="Comic Sans MS" pitchFamily="66" charset="0"/>
              </a:endParaRPr>
            </a:p>
            <a:p>
              <a:pPr algn="l"/>
              <a:endParaRPr lang="ru-RU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>
                <a:solidFill>
                  <a:schemeClr val="folHlink"/>
                </a:solidFill>
              </a:rPr>
              <a:t>СЕДЬМОЙ ТУР: </a:t>
            </a:r>
            <a:br>
              <a:rPr lang="ru-RU" sz="4000" b="1" u="sng">
                <a:solidFill>
                  <a:schemeClr val="folHlink"/>
                </a:solidFill>
              </a:rPr>
            </a:br>
            <a:r>
              <a:rPr lang="ru-RU" sz="4000" b="1" u="sng">
                <a:solidFill>
                  <a:schemeClr val="folHlink"/>
                </a:solidFill>
              </a:rPr>
              <a:t>«</a:t>
            </a:r>
            <a:r>
              <a:rPr lang="ru-RU" sz="4000" b="1" i="1" u="sng">
                <a:solidFill>
                  <a:schemeClr val="folHlink"/>
                </a:solidFill>
              </a:rPr>
              <a:t>Танграм</a:t>
            </a:r>
            <a:r>
              <a:rPr lang="ru-RU" sz="4000" b="1" u="sng">
                <a:solidFill>
                  <a:schemeClr val="folHlink"/>
                </a:solidFill>
              </a:rPr>
              <a:t>»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000"/>
              <a:t>     (</a:t>
            </a:r>
            <a:r>
              <a:rPr lang="ru-RU" sz="2000" i="1"/>
              <a:t>Максимальное количество – 5 баллов за первую правильно собранную мозайку, 3 балла – за вторую, 1 балл – за третью. Контрольное время – 5 минут</a:t>
            </a:r>
            <a:r>
              <a:rPr lang="ru-RU" sz="2000"/>
              <a:t> )</a:t>
            </a:r>
          </a:p>
          <a:p>
            <a:pPr algn="ctr">
              <a:buFontTx/>
              <a:buNone/>
            </a:pPr>
            <a:endParaRPr lang="ru-RU" sz="2000"/>
          </a:p>
          <a:p>
            <a:pPr>
              <a:buFontTx/>
              <a:buNone/>
            </a:pPr>
            <a:r>
              <a:rPr lang="ru-RU"/>
              <a:t>      </a:t>
            </a:r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2859088"/>
            <a:ext cx="3600450" cy="355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>
                <a:solidFill>
                  <a:schemeClr val="folHlink"/>
                </a:solidFill>
              </a:rPr>
              <a:t>ВОСЬМОЙ ТУР: </a:t>
            </a:r>
            <a:br>
              <a:rPr lang="ru-RU" sz="4000" b="1" u="sng">
                <a:solidFill>
                  <a:schemeClr val="folHlink"/>
                </a:solidFill>
              </a:rPr>
            </a:br>
            <a:r>
              <a:rPr lang="ru-RU" sz="4000" b="1" u="sng">
                <a:solidFill>
                  <a:schemeClr val="folHlink"/>
                </a:solidFill>
              </a:rPr>
              <a:t>«</a:t>
            </a:r>
            <a:r>
              <a:rPr lang="ru-RU" sz="4000" b="1" i="1" u="sng">
                <a:solidFill>
                  <a:schemeClr val="folHlink"/>
                </a:solidFill>
              </a:rPr>
              <a:t>Конкурс капитанов</a:t>
            </a:r>
            <a:r>
              <a:rPr lang="ru-RU" sz="4000" b="1" u="sng">
                <a:solidFill>
                  <a:schemeClr val="folHlink"/>
                </a:solidFill>
              </a:rPr>
              <a:t>»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000"/>
              <a:t>     </a:t>
            </a:r>
            <a:r>
              <a:rPr lang="ru-RU" sz="2400"/>
              <a:t>(</a:t>
            </a:r>
            <a:r>
              <a:rPr lang="ru-RU" sz="2400" i="1"/>
              <a:t>Контрольное время – 5 минут; 5 баллов за правильно решённую задачу</a:t>
            </a:r>
            <a:r>
              <a:rPr lang="ru-RU" sz="2400"/>
              <a:t>)</a:t>
            </a:r>
          </a:p>
          <a:p>
            <a:pPr algn="ctr">
              <a:buFontTx/>
              <a:buNone/>
            </a:pPr>
            <a:endParaRPr lang="ru-RU" sz="2400"/>
          </a:p>
          <a:p>
            <a:pPr>
              <a:buFontTx/>
              <a:buNone/>
            </a:pPr>
            <a:r>
              <a:rPr lang="ru-RU"/>
              <a:t>           Восьмой тур мы начинаем,</a:t>
            </a:r>
          </a:p>
          <a:p>
            <a:pPr>
              <a:buFontTx/>
              <a:buNone/>
            </a:pPr>
            <a:r>
              <a:rPr lang="ru-RU"/>
              <a:t>           Капитанов приглашаем.</a:t>
            </a:r>
          </a:p>
          <a:p>
            <a:pPr>
              <a:buFontTx/>
              <a:buNone/>
            </a:pPr>
            <a:r>
              <a:rPr lang="ru-RU"/>
              <a:t>           Будут трудные задачи,</a:t>
            </a:r>
          </a:p>
          <a:p>
            <a:pPr>
              <a:buFontTx/>
              <a:buNone/>
            </a:pPr>
            <a:r>
              <a:rPr lang="ru-RU"/>
              <a:t>           Пожелаем им удачи!</a:t>
            </a:r>
          </a:p>
        </p:txBody>
      </p:sp>
      <p:pic>
        <p:nvPicPr>
          <p:cNvPr id="53253" name="Picture 5" descr="j03012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5084763"/>
            <a:ext cx="1830387" cy="15652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Загадка №</a:t>
            </a:r>
            <a:r>
              <a:rPr lang="en-US" b="1">
                <a:solidFill>
                  <a:schemeClr val="folHlink"/>
                </a:solidFill>
              </a:rPr>
              <a:t>1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272337" cy="4525963"/>
          </a:xfrm>
        </p:spPr>
        <p:txBody>
          <a:bodyPr/>
          <a:lstStyle/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 sz="3600"/>
              <a:t>Проживают в трудной книжке</a:t>
            </a:r>
            <a:endParaRPr lang="en-US" sz="3600"/>
          </a:p>
          <a:p>
            <a:pPr>
              <a:buFontTx/>
              <a:buNone/>
            </a:pPr>
            <a:r>
              <a:rPr lang="ru-RU" sz="3600"/>
              <a:t>Хитроумные братишки,</a:t>
            </a:r>
          </a:p>
          <a:p>
            <a:pPr>
              <a:buFontTx/>
              <a:buNone/>
            </a:pPr>
            <a:r>
              <a:rPr lang="ru-RU" sz="3600"/>
              <a:t>Десять их, но братья эти</a:t>
            </a:r>
          </a:p>
          <a:p>
            <a:pPr>
              <a:buFontTx/>
              <a:buNone/>
            </a:pPr>
            <a:r>
              <a:rPr lang="ru-RU" sz="3600"/>
              <a:t>Сосчитают всё на свете. </a:t>
            </a: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268538" y="5516563"/>
            <a:ext cx="53990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0 1 2 3 4 5 6 7 8 9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folHlink"/>
                </a:solidFill>
              </a:rPr>
              <a:t>Задача №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ru-RU" b="1" dirty="0" smtClean="0">
                <a:solidFill>
                  <a:schemeClr val="folHlink"/>
                </a:solidFill>
              </a:rPr>
              <a:t>1</a:t>
            </a:r>
            <a:endParaRPr lang="ru-RU" b="1" dirty="0">
              <a:solidFill>
                <a:schemeClr val="folHlink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857364"/>
            <a:ext cx="7696200" cy="36576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   </a:t>
            </a:r>
            <a:r>
              <a:rPr lang="ru-RU" sz="3600" dirty="0" smtClean="0"/>
              <a:t>Бутылка с пробкой стоят </a:t>
            </a:r>
          </a:p>
          <a:p>
            <a:pPr>
              <a:buFontTx/>
              <a:buNone/>
            </a:pPr>
            <a:r>
              <a:rPr lang="ru-RU" sz="3600" dirty="0"/>
              <a:t> </a:t>
            </a:r>
            <a:r>
              <a:rPr lang="ru-RU" sz="3600" dirty="0" smtClean="0"/>
              <a:t>  1 руб. 10 коп. Бутылка на </a:t>
            </a:r>
          </a:p>
          <a:p>
            <a:pPr>
              <a:buFontTx/>
              <a:buNone/>
            </a:pPr>
            <a:r>
              <a:rPr lang="ru-RU" sz="3600" dirty="0"/>
              <a:t> </a:t>
            </a:r>
            <a:r>
              <a:rPr lang="ru-RU" sz="3600" dirty="0" smtClean="0"/>
              <a:t>  1 руб. дороже пробки. </a:t>
            </a:r>
          </a:p>
          <a:p>
            <a:pPr>
              <a:buFontTx/>
              <a:buNone/>
            </a:pPr>
            <a:r>
              <a:rPr lang="ru-RU" sz="3600" dirty="0"/>
              <a:t> </a:t>
            </a:r>
            <a:r>
              <a:rPr lang="ru-RU" sz="3600" dirty="0" smtClean="0"/>
              <a:t>  Сколько стоит пробка?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3492" name="Picture 4" descr="http://bibnout.ru/andersen/img/p236_16852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2786058"/>
            <a:ext cx="1847850" cy="3810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folHlink"/>
                </a:solidFill>
              </a:rPr>
              <a:t>Задача №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ru-RU" b="1" dirty="0">
                <a:solidFill>
                  <a:schemeClr val="folHlink"/>
                </a:solidFill>
              </a:rPr>
              <a:t>2</a:t>
            </a:r>
            <a:endParaRPr lang="ru-RU" b="1" dirty="0">
              <a:solidFill>
                <a:schemeClr val="folHlink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857364"/>
            <a:ext cx="7696200" cy="36576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  </a:t>
            </a:r>
            <a:r>
              <a:rPr lang="ru-RU" dirty="0" smtClean="0"/>
              <a:t> Кирпич весит 2 кг и ещё половину того, что он на самом деле весит. Так сколько же весит кирпич</a:t>
            </a:r>
            <a:r>
              <a:rPr lang="ru-RU" sz="3600" dirty="0" smtClean="0"/>
              <a:t>?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4994" name="Picture 2" descr="http://ruprom-image.s3.amazonaws.com/794590_w640_h640_clipimage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714752"/>
            <a:ext cx="3786214" cy="283966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folHlink"/>
                </a:solidFill>
              </a:rPr>
              <a:t>Задача №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ru-RU" b="1" dirty="0" smtClean="0">
                <a:solidFill>
                  <a:schemeClr val="folHlink"/>
                </a:solidFill>
              </a:rPr>
              <a:t>3</a:t>
            </a:r>
            <a:endParaRPr lang="ru-RU" b="1" dirty="0">
              <a:solidFill>
                <a:schemeClr val="folHlink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857364"/>
            <a:ext cx="7696200" cy="36576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  </a:t>
            </a:r>
            <a:r>
              <a:rPr lang="ru-RU" dirty="0" smtClean="0"/>
              <a:t> Если к моим деньгам прибавить половину того, что я имею, то у меня будет 30 рублей. Сколько у меня денег</a:t>
            </a:r>
            <a:r>
              <a:rPr lang="ru-RU" sz="3600" dirty="0" smtClean="0"/>
              <a:t>?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7042" name="Picture 2" descr="http://f3.mystatic.ru/b0Mczy2SS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500438"/>
            <a:ext cx="3571900" cy="31183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folHlink"/>
                </a:solidFill>
              </a:rPr>
              <a:t>Задача №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ru-RU" b="1" dirty="0">
                <a:solidFill>
                  <a:schemeClr val="folHlink"/>
                </a:solidFill>
              </a:rPr>
              <a:t>4</a:t>
            </a:r>
            <a:endParaRPr lang="ru-RU" b="1" dirty="0">
              <a:solidFill>
                <a:schemeClr val="folHlink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857364"/>
            <a:ext cx="8286808" cy="36576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  </a:t>
            </a:r>
            <a:r>
              <a:rPr lang="ru-RU" dirty="0" smtClean="0"/>
              <a:t> По столбу высотой 10 м взбирается улитка. Днём она поднимается на 5 м, а ночью опускается на 4 метра. Через сколько дней улитка достигнет вершины столба</a:t>
            </a:r>
            <a:r>
              <a:rPr lang="ru-RU" sz="3600" dirty="0" smtClean="0"/>
              <a:t>?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8066" name="Picture 2" descr="http://www.freeiconsweb.com/Icons-show/Little_Cute_Snail_by_i_love_icons/512x5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214686"/>
            <a:ext cx="3929090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folHlink"/>
                </a:solidFill>
              </a:rPr>
              <a:t>Задача №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ru-RU" b="1" dirty="0" smtClean="0">
                <a:solidFill>
                  <a:schemeClr val="folHlink"/>
                </a:solidFill>
              </a:rPr>
              <a:t>5</a:t>
            </a:r>
            <a:endParaRPr lang="ru-RU" b="1" dirty="0">
              <a:solidFill>
                <a:schemeClr val="folHlink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857364"/>
            <a:ext cx="8286808" cy="36576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  </a:t>
            </a:r>
            <a:r>
              <a:rPr lang="ru-RU" dirty="0" smtClean="0"/>
              <a:t> На озере росли лилии. Каждый день их число удваивалось, и на сотый день заросло всё озеро. На какой день заросла половина озера</a:t>
            </a:r>
            <a:r>
              <a:rPr lang="ru-RU" sz="3600" dirty="0" smtClean="0"/>
              <a:t>?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9090" name="Picture 2" descr="http://im4-tub-ru.yandex.net/i?id=310586095-4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9" y="3946926"/>
            <a:ext cx="3309960" cy="248247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6870700" cy="627062"/>
          </a:xfrm>
        </p:spPr>
        <p:txBody>
          <a:bodyPr/>
          <a:lstStyle/>
          <a:p>
            <a:r>
              <a:rPr lang="ru-RU" sz="1600" b="1">
                <a:latin typeface="Times New Roman" pitchFamily="18" charset="0"/>
              </a:rPr>
              <a:t>Задача:</a:t>
            </a:r>
            <a:r>
              <a:rPr lang="ru-RU" sz="1600">
                <a:latin typeface="Times New Roman" pitchFamily="18" charset="0"/>
              </a:rPr>
              <a:t> Бабушке нужно зажарить 6 котлет, а на сковородке помещаются только 4. Каждую котлету нужно жарить 5 минут на одной и 5 минут на другой стороне. Как можно зажарить 6 котлет за 15 минут?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28800"/>
            <a:ext cx="8424862" cy="3657600"/>
          </a:xfrm>
        </p:spPr>
        <p:txBody>
          <a:bodyPr/>
          <a:lstStyle/>
          <a:p>
            <a:endParaRPr lang="ru-RU"/>
          </a:p>
        </p:txBody>
      </p:sp>
      <p:grpSp>
        <p:nvGrpSpPr>
          <p:cNvPr id="55300" name="Group 4"/>
          <p:cNvGrpSpPr>
            <a:grpSpLocks noChangeAspect="1"/>
          </p:cNvGrpSpPr>
          <p:nvPr/>
        </p:nvGrpSpPr>
        <p:grpSpPr bwMode="auto">
          <a:xfrm>
            <a:off x="1692275" y="1773238"/>
            <a:ext cx="6697663" cy="4176712"/>
            <a:chOff x="2281" y="2316"/>
            <a:chExt cx="6777" cy="4320"/>
          </a:xfrm>
        </p:grpSpPr>
        <p:sp>
          <p:nvSpPr>
            <p:cNvPr id="55301" name="AutoShape 5"/>
            <p:cNvSpPr>
              <a:spLocks noChangeAspect="1" noChangeArrowheads="1"/>
            </p:cNvSpPr>
            <p:nvPr/>
          </p:nvSpPr>
          <p:spPr bwMode="auto">
            <a:xfrm>
              <a:off x="2281" y="2316"/>
              <a:ext cx="6777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302" name="AutoShape 6"/>
            <p:cNvSpPr>
              <a:spLocks noChangeArrowheads="1"/>
            </p:cNvSpPr>
            <p:nvPr/>
          </p:nvSpPr>
          <p:spPr bwMode="auto">
            <a:xfrm>
              <a:off x="2281" y="2455"/>
              <a:ext cx="1271" cy="125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303" name="AutoShape 7"/>
            <p:cNvSpPr>
              <a:spLocks noChangeArrowheads="1"/>
            </p:cNvSpPr>
            <p:nvPr/>
          </p:nvSpPr>
          <p:spPr bwMode="auto">
            <a:xfrm>
              <a:off x="2281" y="3849"/>
              <a:ext cx="1273" cy="1254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304" name="AutoShape 8"/>
            <p:cNvSpPr>
              <a:spLocks noChangeArrowheads="1"/>
            </p:cNvSpPr>
            <p:nvPr/>
          </p:nvSpPr>
          <p:spPr bwMode="auto">
            <a:xfrm>
              <a:off x="2281" y="5242"/>
              <a:ext cx="1271" cy="125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305" name="AutoShape 9"/>
            <p:cNvSpPr>
              <a:spLocks noChangeArrowheads="1"/>
            </p:cNvSpPr>
            <p:nvPr/>
          </p:nvSpPr>
          <p:spPr bwMode="auto">
            <a:xfrm>
              <a:off x="2563" y="2734"/>
              <a:ext cx="282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1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06" name="AutoShape 10"/>
            <p:cNvSpPr>
              <a:spLocks noChangeArrowheads="1"/>
            </p:cNvSpPr>
            <p:nvPr/>
          </p:nvSpPr>
          <p:spPr bwMode="auto">
            <a:xfrm>
              <a:off x="2987" y="2734"/>
              <a:ext cx="281" cy="28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2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07" name="AutoShape 11"/>
            <p:cNvSpPr>
              <a:spLocks noChangeArrowheads="1"/>
            </p:cNvSpPr>
            <p:nvPr/>
          </p:nvSpPr>
          <p:spPr bwMode="auto">
            <a:xfrm>
              <a:off x="2563" y="3152"/>
              <a:ext cx="282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3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08" name="AutoShape 12"/>
            <p:cNvSpPr>
              <a:spLocks noChangeArrowheads="1"/>
            </p:cNvSpPr>
            <p:nvPr/>
          </p:nvSpPr>
          <p:spPr bwMode="auto">
            <a:xfrm>
              <a:off x="2987" y="3152"/>
              <a:ext cx="281" cy="28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4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09" name="AutoShape 13"/>
            <p:cNvSpPr>
              <a:spLocks noChangeArrowheads="1"/>
            </p:cNvSpPr>
            <p:nvPr/>
          </p:nvSpPr>
          <p:spPr bwMode="auto">
            <a:xfrm>
              <a:off x="2563" y="5939"/>
              <a:ext cx="282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3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2987" y="5521"/>
              <a:ext cx="281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6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11" name="AutoShape 15"/>
            <p:cNvSpPr>
              <a:spLocks noChangeArrowheads="1"/>
            </p:cNvSpPr>
            <p:nvPr/>
          </p:nvSpPr>
          <p:spPr bwMode="auto">
            <a:xfrm>
              <a:off x="2563" y="5521"/>
              <a:ext cx="282" cy="28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5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12" name="AutoShape 16"/>
            <p:cNvSpPr>
              <a:spLocks noChangeArrowheads="1"/>
            </p:cNvSpPr>
            <p:nvPr/>
          </p:nvSpPr>
          <p:spPr bwMode="auto">
            <a:xfrm>
              <a:off x="2987" y="4546"/>
              <a:ext cx="282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6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13" name="AutoShape 17"/>
            <p:cNvSpPr>
              <a:spLocks noChangeArrowheads="1"/>
            </p:cNvSpPr>
            <p:nvPr/>
          </p:nvSpPr>
          <p:spPr bwMode="auto">
            <a:xfrm>
              <a:off x="2563" y="4546"/>
              <a:ext cx="282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5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14" name="AutoShape 18"/>
            <p:cNvSpPr>
              <a:spLocks noChangeArrowheads="1"/>
            </p:cNvSpPr>
            <p:nvPr/>
          </p:nvSpPr>
          <p:spPr bwMode="auto">
            <a:xfrm>
              <a:off x="2987" y="4128"/>
              <a:ext cx="282" cy="278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2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15" name="AutoShape 19"/>
            <p:cNvSpPr>
              <a:spLocks noChangeArrowheads="1"/>
            </p:cNvSpPr>
            <p:nvPr/>
          </p:nvSpPr>
          <p:spPr bwMode="auto">
            <a:xfrm>
              <a:off x="2987" y="5939"/>
              <a:ext cx="281" cy="28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4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16" name="AutoShape 20"/>
            <p:cNvSpPr>
              <a:spLocks noChangeArrowheads="1"/>
            </p:cNvSpPr>
            <p:nvPr/>
          </p:nvSpPr>
          <p:spPr bwMode="auto">
            <a:xfrm>
              <a:off x="2563" y="4128"/>
              <a:ext cx="281" cy="27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r>
                <a:rPr lang="en-US" sz="800">
                  <a:latin typeface="Comic Sans MS" pitchFamily="66" charset="0"/>
                </a:rPr>
                <a:t>1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17" name="Rectangle 21"/>
            <p:cNvSpPr>
              <a:spLocks noChangeArrowheads="1"/>
            </p:cNvSpPr>
            <p:nvPr/>
          </p:nvSpPr>
          <p:spPr bwMode="auto">
            <a:xfrm>
              <a:off x="3975" y="3291"/>
              <a:ext cx="4942" cy="1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400">
                  <a:latin typeface="Comic Sans MS" pitchFamily="66" charset="0"/>
                </a:rPr>
                <a:t>Жарить 5 минут.</a:t>
              </a:r>
            </a:p>
            <a:p>
              <a:pPr algn="l"/>
              <a:r>
                <a:rPr lang="ru-RU" sz="1400">
                  <a:latin typeface="Comic Sans MS" pitchFamily="66" charset="0"/>
                </a:rPr>
                <a:t>Снять 3 и 4, перевернуть 1 и 2, положить 5 и 6.</a:t>
              </a:r>
              <a:endParaRPr lang="ru-RU">
                <a:latin typeface="Comic Sans MS" pitchFamily="66" charset="0"/>
              </a:endParaRPr>
            </a:p>
          </p:txBody>
        </p:sp>
        <p:sp>
          <p:nvSpPr>
            <p:cNvPr id="55318" name="Rectangle 22"/>
            <p:cNvSpPr>
              <a:spLocks noChangeArrowheads="1"/>
            </p:cNvSpPr>
            <p:nvPr/>
          </p:nvSpPr>
          <p:spPr bwMode="auto">
            <a:xfrm>
              <a:off x="3975" y="4685"/>
              <a:ext cx="4943" cy="1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 sz="1400">
                  <a:latin typeface="Comic Sans MS" pitchFamily="66" charset="0"/>
                </a:rPr>
                <a:t>Жарить 5 минут.</a:t>
              </a:r>
            </a:p>
            <a:p>
              <a:pPr algn="l"/>
              <a:r>
                <a:rPr lang="ru-RU" sz="1400">
                  <a:latin typeface="Comic Sans MS" pitchFamily="66" charset="0"/>
                </a:rPr>
                <a:t>Снять 1 и 2, перевернуть 5 и 6, дожарить 3 и 4.</a:t>
              </a:r>
            </a:p>
            <a:p>
              <a:pPr algn="l"/>
              <a:endParaRPr lang="ru-RU" sz="1400">
                <a:latin typeface="Comic Sans MS" pitchFamily="66" charset="0"/>
              </a:endParaRPr>
            </a:p>
            <a:p>
              <a:pPr algn="l"/>
              <a:endParaRPr lang="ru-RU" sz="1400">
                <a:latin typeface="Comic Sans MS" pitchFamily="66" charset="0"/>
              </a:endParaRPr>
            </a:p>
            <a:p>
              <a:pPr algn="l"/>
              <a:endParaRPr lang="ru-RU" sz="1400">
                <a:latin typeface="Comic Sans MS" pitchFamily="66" charset="0"/>
              </a:endParaRPr>
            </a:p>
            <a:p>
              <a:pPr algn="l"/>
              <a:r>
                <a:rPr lang="ru-RU" sz="1400">
                  <a:latin typeface="Comic Sans MS" pitchFamily="66" charset="0"/>
                </a:rPr>
                <a:t>Жарить 5 минут.</a:t>
              </a:r>
              <a:endParaRPr lang="ru-RU">
                <a:latin typeface="Comic Sans MS" pitchFamily="66" charset="0"/>
              </a:endParaRPr>
            </a:p>
          </p:txBody>
        </p:sp>
        <p:cxnSp>
          <p:nvCxnSpPr>
            <p:cNvPr id="55319" name="AutoShape 23"/>
            <p:cNvCxnSpPr>
              <a:cxnSpLocks noChangeShapeType="1"/>
              <a:stCxn id="55302" idx="6"/>
              <a:endCxn id="55303" idx="6"/>
            </p:cNvCxnSpPr>
            <p:nvPr/>
          </p:nvCxnSpPr>
          <p:spPr bwMode="auto">
            <a:xfrm>
              <a:off x="3552" y="3083"/>
              <a:ext cx="2" cy="1393"/>
            </a:xfrm>
            <a:prstGeom prst="curvedConnector3">
              <a:avLst>
                <a:gd name="adj1" fmla="val 1206666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5320" name="AutoShape 24"/>
            <p:cNvCxnSpPr>
              <a:cxnSpLocks noChangeShapeType="1"/>
            </p:cNvCxnSpPr>
            <p:nvPr/>
          </p:nvCxnSpPr>
          <p:spPr bwMode="auto">
            <a:xfrm>
              <a:off x="3552" y="4546"/>
              <a:ext cx="2" cy="1392"/>
            </a:xfrm>
            <a:prstGeom prst="curvedConnector3">
              <a:avLst>
                <a:gd name="adj1" fmla="val 1156666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975"/>
            <a:ext cx="7772400" cy="4899025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ru-RU" sz="3600"/>
              <a:t>  </a:t>
            </a:r>
            <a:r>
              <a:rPr lang="ru-RU" sz="3600">
                <a:solidFill>
                  <a:schemeClr val="tx2"/>
                </a:solidFill>
              </a:rPr>
              <a:t>Вот закончилась игра,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sz="3600">
                <a:solidFill>
                  <a:schemeClr val="tx2"/>
                </a:solidFill>
              </a:rPr>
              <a:t>  Результат узнать пора.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sz="3600">
                <a:solidFill>
                  <a:schemeClr val="tx2"/>
                </a:solidFill>
              </a:rPr>
              <a:t>  Кто же лучше всех трудился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u-RU" sz="3600">
                <a:solidFill>
                  <a:schemeClr val="tx2"/>
                </a:solidFill>
              </a:rPr>
              <a:t>  В викторине отличился?</a:t>
            </a:r>
          </a:p>
          <a:p>
            <a:endParaRPr lang="ru-RU" sz="36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Загадка №</a:t>
            </a:r>
            <a:r>
              <a:rPr lang="en-US" b="1">
                <a:solidFill>
                  <a:schemeClr val="folHlink"/>
                </a:solidFill>
              </a:rPr>
              <a:t> 2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847012" cy="36576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Арифметический я знак,</a:t>
            </a:r>
            <a:endParaRPr lang="en-US"/>
          </a:p>
          <a:p>
            <a:pPr>
              <a:buFontTx/>
              <a:buNone/>
            </a:pPr>
            <a:r>
              <a:rPr lang="ru-RU"/>
              <a:t>В задачнике меня найдешь во многих</a:t>
            </a:r>
          </a:p>
          <a:p>
            <a:pPr>
              <a:buFontTx/>
              <a:buNone/>
            </a:pPr>
            <a:r>
              <a:rPr lang="ru-RU"/>
              <a:t>строчках,</a:t>
            </a:r>
          </a:p>
          <a:p>
            <a:pPr>
              <a:buFontTx/>
              <a:buNone/>
            </a:pPr>
            <a:r>
              <a:rPr lang="ru-RU"/>
              <a:t>Лишь букву «о» ты вставишь, зная как,</a:t>
            </a:r>
          </a:p>
          <a:p>
            <a:pPr>
              <a:buFontTx/>
              <a:buNone/>
            </a:pPr>
            <a:r>
              <a:rPr lang="ru-RU"/>
              <a:t>И я – географическая точка. 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6588125" y="4508500"/>
            <a:ext cx="1733550" cy="2047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+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Загадка №</a:t>
            </a:r>
            <a:r>
              <a:rPr lang="en-US" b="1">
                <a:solidFill>
                  <a:schemeClr val="folHlink"/>
                </a:solidFill>
              </a:rPr>
              <a:t> 3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205038"/>
            <a:ext cx="7696200" cy="3657600"/>
          </a:xfrm>
        </p:spPr>
        <p:txBody>
          <a:bodyPr/>
          <a:lstStyle/>
          <a:p>
            <a:pPr>
              <a:buFontTx/>
              <a:buNone/>
            </a:pPr>
            <a:r>
              <a:rPr lang="ru-RU" sz="3600"/>
              <a:t>В школе есть такая птица, </a:t>
            </a:r>
          </a:p>
          <a:p>
            <a:pPr>
              <a:buFontTx/>
              <a:buNone/>
            </a:pPr>
            <a:r>
              <a:rPr lang="ru-RU" sz="3600"/>
              <a:t>Если сядет на страницу,</a:t>
            </a:r>
          </a:p>
          <a:p>
            <a:pPr>
              <a:buFontTx/>
              <a:buNone/>
            </a:pPr>
            <a:r>
              <a:rPr lang="ru-RU" sz="3600"/>
              <a:t>То с поникшей головой</a:t>
            </a:r>
          </a:p>
          <a:p>
            <a:pPr>
              <a:buFontTx/>
              <a:buNone/>
            </a:pPr>
            <a:r>
              <a:rPr lang="ru-RU" sz="3600"/>
              <a:t>Возвращаюсь я домой. </a:t>
            </a: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6948488" y="4652963"/>
            <a:ext cx="1133475" cy="1371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Загадка №</a:t>
            </a:r>
            <a:r>
              <a:rPr lang="en-US" b="1">
                <a:solidFill>
                  <a:schemeClr val="folHlink"/>
                </a:solidFill>
              </a:rPr>
              <a:t> 4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276475"/>
            <a:ext cx="8056563" cy="3946525"/>
          </a:xfrm>
        </p:spPr>
        <p:txBody>
          <a:bodyPr/>
          <a:lstStyle/>
          <a:p>
            <a:pPr>
              <a:buFontTx/>
              <a:buNone/>
            </a:pPr>
            <a:r>
              <a:rPr lang="ru-RU" sz="3600"/>
              <a:t>Эта цифра – акробатка,</a:t>
            </a:r>
          </a:p>
          <a:p>
            <a:pPr>
              <a:buFontTx/>
              <a:buNone/>
            </a:pPr>
            <a:r>
              <a:rPr lang="ru-RU" sz="3600"/>
              <a:t>Если на голову встанет, </a:t>
            </a:r>
          </a:p>
          <a:p>
            <a:pPr>
              <a:buFontTx/>
              <a:buNone/>
            </a:pPr>
            <a:r>
              <a:rPr lang="ru-RU" sz="3600"/>
              <a:t>То другой она уж станет. 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7019925" y="4149725"/>
            <a:ext cx="809625" cy="2047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9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folHlink"/>
                </a:solidFill>
              </a:rPr>
              <a:t>Загадка №</a:t>
            </a:r>
            <a:r>
              <a:rPr lang="en-US" b="1">
                <a:solidFill>
                  <a:schemeClr val="folHlink"/>
                </a:solidFill>
              </a:rPr>
              <a:t> 5</a:t>
            </a:r>
            <a:endParaRPr lang="ru-RU" b="1">
              <a:solidFill>
                <a:schemeClr val="folHlink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696200" cy="3657600"/>
          </a:xfrm>
        </p:spPr>
        <p:txBody>
          <a:bodyPr/>
          <a:lstStyle/>
          <a:p>
            <a:pPr>
              <a:buFontTx/>
              <a:buNone/>
            </a:pPr>
            <a:r>
              <a:rPr lang="ru-RU" sz="3600"/>
              <a:t>Я приношу с собою боль,</a:t>
            </a:r>
          </a:p>
          <a:p>
            <a:pPr>
              <a:buFontTx/>
              <a:buNone/>
            </a:pPr>
            <a:r>
              <a:rPr lang="ru-RU" sz="3600"/>
              <a:t>В лице – большое искаженье.</a:t>
            </a:r>
          </a:p>
          <a:p>
            <a:pPr>
              <a:buFontTx/>
              <a:buNone/>
            </a:pPr>
            <a:r>
              <a:rPr lang="ru-RU" sz="3600"/>
              <a:t>А «ф» на «п» заменишь коль,</a:t>
            </a:r>
          </a:p>
          <a:p>
            <a:pPr>
              <a:buFontTx/>
              <a:buNone/>
            </a:pPr>
            <a:r>
              <a:rPr lang="ru-RU" sz="3600"/>
              <a:t>То превращусь я в знак сложенья. </a:t>
            </a: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6588125" y="4508500"/>
            <a:ext cx="1733550" cy="2047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+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u="sng">
                <a:solidFill>
                  <a:schemeClr val="folHlink"/>
                </a:solidFill>
              </a:rPr>
              <a:t>ТРЕТИЙ ТУР: </a:t>
            </a:r>
            <a:br>
              <a:rPr lang="ru-RU" sz="3200" b="1" u="sng">
                <a:solidFill>
                  <a:schemeClr val="folHlink"/>
                </a:solidFill>
              </a:rPr>
            </a:br>
            <a:r>
              <a:rPr lang="ru-RU" sz="3200" b="1" u="sng">
                <a:solidFill>
                  <a:schemeClr val="folHlink"/>
                </a:solidFill>
              </a:rPr>
              <a:t>«</a:t>
            </a:r>
            <a:r>
              <a:rPr lang="ru-RU" sz="3200" b="1" i="1" u="sng">
                <a:solidFill>
                  <a:schemeClr val="folHlink"/>
                </a:solidFill>
              </a:rPr>
              <a:t>Шутливые вопросы</a:t>
            </a:r>
            <a:r>
              <a:rPr lang="ru-RU" sz="3200" b="1" u="sng">
                <a:solidFill>
                  <a:schemeClr val="folHlink"/>
                </a:solidFill>
              </a:rPr>
              <a:t>»</a:t>
            </a:r>
            <a:r>
              <a:rPr lang="ru-RU" sz="3200">
                <a:solidFill>
                  <a:schemeClr val="folHlink"/>
                </a:solidFill>
              </a:rPr>
              <a:t/>
            </a:r>
            <a:br>
              <a:rPr lang="ru-RU" sz="3200">
                <a:solidFill>
                  <a:schemeClr val="folHlink"/>
                </a:solidFill>
              </a:rPr>
            </a:br>
            <a:endParaRPr lang="ru-RU" sz="3200">
              <a:solidFill>
                <a:schemeClr val="folHlink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sz="2400"/>
              <a:t>(</a:t>
            </a:r>
            <a:r>
              <a:rPr lang="ru-RU" sz="2400" i="1"/>
              <a:t>На обсуждение вопроса отводится 30 с; 1 балл за каждый правильный ответ</a:t>
            </a:r>
            <a:r>
              <a:rPr lang="ru-RU" sz="2400"/>
              <a:t>)</a:t>
            </a:r>
          </a:p>
          <a:p>
            <a:pPr algn="ctr">
              <a:buFontTx/>
              <a:buNone/>
            </a:pPr>
            <a:endParaRPr lang="ru-RU" sz="2400"/>
          </a:p>
          <a:p>
            <a:pPr>
              <a:buFontTx/>
              <a:buNone/>
            </a:pPr>
            <a:r>
              <a:rPr lang="ru-RU"/>
              <a:t>  Третий тур сейчас начнётся,</a:t>
            </a:r>
          </a:p>
          <a:p>
            <a:pPr>
              <a:buFontTx/>
              <a:buNone/>
            </a:pPr>
            <a:r>
              <a:rPr lang="ru-RU"/>
              <a:t>  Мы немного посмеёмся.</a:t>
            </a:r>
          </a:p>
          <a:p>
            <a:pPr>
              <a:buFontTx/>
              <a:buNone/>
            </a:pPr>
            <a:r>
              <a:rPr lang="ru-RU"/>
              <a:t>  Будут легкими вопросы</a:t>
            </a:r>
          </a:p>
          <a:p>
            <a:pPr>
              <a:buFontTx/>
              <a:buNone/>
            </a:pPr>
            <a:r>
              <a:rPr lang="ru-RU"/>
              <a:t>  И, конечно, же курьёзы.</a:t>
            </a:r>
          </a:p>
        </p:txBody>
      </p:sp>
      <p:pic>
        <p:nvPicPr>
          <p:cNvPr id="9221" name="Picture 5" descr="Картинка 64 из 78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3644900"/>
            <a:ext cx="2262188" cy="30575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379</TotalTime>
  <Words>1169</Words>
  <Application>Microsoft Office PowerPoint</Application>
  <PresentationFormat>Экран (4:3)</PresentationFormat>
  <Paragraphs>272</Paragraphs>
  <Slides>46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46</vt:i4>
      </vt:variant>
    </vt:vector>
  </HeadingPairs>
  <TitlesOfParts>
    <vt:vector size="53" baseType="lpstr">
      <vt:lpstr>Arial</vt:lpstr>
      <vt:lpstr>Comic Sans MS</vt:lpstr>
      <vt:lpstr>Arial Black</vt:lpstr>
      <vt:lpstr>Times New Roman</vt:lpstr>
      <vt:lpstr>Wingdings</vt:lpstr>
      <vt:lpstr>Пастель</vt:lpstr>
      <vt:lpstr>Салют</vt:lpstr>
      <vt:lpstr>Слайд 1</vt:lpstr>
      <vt:lpstr>ПЕРВЫЙ ТУР:  «Представление команд»</vt:lpstr>
      <vt:lpstr>ВТОРОЙ ТУР:  «Отгадай загадку»</vt:lpstr>
      <vt:lpstr>Загадка №1</vt:lpstr>
      <vt:lpstr>Загадка № 2</vt:lpstr>
      <vt:lpstr>Загадка № 3</vt:lpstr>
      <vt:lpstr>Загадка № 4</vt:lpstr>
      <vt:lpstr>Загадка № 5</vt:lpstr>
      <vt:lpstr>ТРЕТИЙ ТУР:  «Шутливые вопросы» </vt:lpstr>
      <vt:lpstr>Вопрос №1</vt:lpstr>
      <vt:lpstr>Вопрос № 2</vt:lpstr>
      <vt:lpstr>Вопрос № 3</vt:lpstr>
      <vt:lpstr>Вопрос № 4</vt:lpstr>
      <vt:lpstr>Вопрос № 5</vt:lpstr>
      <vt:lpstr>Вопрос № 6</vt:lpstr>
      <vt:lpstr>Вопрос № 7</vt:lpstr>
      <vt:lpstr>Вопрос № 8</vt:lpstr>
      <vt:lpstr>Вопрос № 9</vt:lpstr>
      <vt:lpstr>Вопрос № 10</vt:lpstr>
      <vt:lpstr>ЧЕТВЁРТЫЙ ТУР:  «Задачи на вычисление»</vt:lpstr>
      <vt:lpstr>Задача №1</vt:lpstr>
      <vt:lpstr>Задача № 2</vt:lpstr>
      <vt:lpstr>Задача № 3</vt:lpstr>
      <vt:lpstr>Задача № 4</vt:lpstr>
      <vt:lpstr>Задача № 5</vt:lpstr>
      <vt:lpstr>Задача № 6</vt:lpstr>
      <vt:lpstr>Задача № 7</vt:lpstr>
      <vt:lpstr>Задача № 8</vt:lpstr>
      <vt:lpstr>Задача № 9</vt:lpstr>
      <vt:lpstr>Задача № 10</vt:lpstr>
      <vt:lpstr>ПЯТЫЙ ТУР:  «Логические задачи»</vt:lpstr>
      <vt:lpstr>Задача № 1</vt:lpstr>
      <vt:lpstr>Задача № 2</vt:lpstr>
      <vt:lpstr>Задача № 3</vt:lpstr>
      <vt:lpstr>Задача № 4</vt:lpstr>
      <vt:lpstr>Задача № 5</vt:lpstr>
      <vt:lpstr>ШЕСТОЙ ТУР:  «Конкурс-кроссворд»</vt:lpstr>
      <vt:lpstr>СЕДЬМОЙ ТУР:  «Танграм»</vt:lpstr>
      <vt:lpstr>ВОСЬМОЙ ТУР:  «Конкурс капитанов»</vt:lpstr>
      <vt:lpstr>Задача № 1</vt:lpstr>
      <vt:lpstr>Задача № 2</vt:lpstr>
      <vt:lpstr>Задача № 3</vt:lpstr>
      <vt:lpstr>Задача № 4</vt:lpstr>
      <vt:lpstr>Задача № 5</vt:lpstr>
      <vt:lpstr>Задача: Бабушке нужно зажарить 6 котлет, а на сковородке помещаются только 4. Каждую котлету нужно жарить 5 минут на одной и 5 минут на другой стороне. Как можно зажарить 6 котлет за 15 минут?</vt:lpstr>
      <vt:lpstr>Слайд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викторина</dc:title>
  <dc:creator>Rina&amp;Alex</dc:creator>
  <cp:lastModifiedBy>Павел</cp:lastModifiedBy>
  <cp:revision>14</cp:revision>
  <dcterms:created xsi:type="dcterms:W3CDTF">2007-11-27T13:33:13Z</dcterms:created>
  <dcterms:modified xsi:type="dcterms:W3CDTF">2012-12-10T22:09:24Z</dcterms:modified>
</cp:coreProperties>
</file>