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44F1-AF04-435C-B87C-1EB0FB118B30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EA71-3A8A-4C01-BC1C-6AFCC9B5A40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44F1-AF04-435C-B87C-1EB0FB118B30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EA71-3A8A-4C01-BC1C-6AFCC9B5A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44F1-AF04-435C-B87C-1EB0FB118B30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EA71-3A8A-4C01-BC1C-6AFCC9B5A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44F1-AF04-435C-B87C-1EB0FB118B30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EA71-3A8A-4C01-BC1C-6AFCC9B5A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44F1-AF04-435C-B87C-1EB0FB118B30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D19EA71-3A8A-4C01-BC1C-6AFCC9B5A4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44F1-AF04-435C-B87C-1EB0FB118B30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EA71-3A8A-4C01-BC1C-6AFCC9B5A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44F1-AF04-435C-B87C-1EB0FB118B30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EA71-3A8A-4C01-BC1C-6AFCC9B5A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44F1-AF04-435C-B87C-1EB0FB118B30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EA71-3A8A-4C01-BC1C-6AFCC9B5A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44F1-AF04-435C-B87C-1EB0FB118B30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EA71-3A8A-4C01-BC1C-6AFCC9B5A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44F1-AF04-435C-B87C-1EB0FB118B30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EA71-3A8A-4C01-BC1C-6AFCC9B5A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44F1-AF04-435C-B87C-1EB0FB118B30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EA71-3A8A-4C01-BC1C-6AFCC9B5A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D444F1-AF04-435C-B87C-1EB0FB118B30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19EA71-3A8A-4C01-BC1C-6AFCC9B5A40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microsoft.com/office/2007/relationships/hdphoto" Target="../media/hdphoto7.wdp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3023" y="260648"/>
            <a:ext cx="9217023" cy="151216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Century" pitchFamily="18" charset="0"/>
              </a:rPr>
              <a:t>КАК БОГ СОТВОРЯЛ ЖЕНЩИНУ </a:t>
            </a:r>
            <a:endParaRPr lang="ru-RU" i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2" y="1700808"/>
            <a:ext cx="7929076" cy="485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111" y="5380672"/>
            <a:ext cx="8132149" cy="147732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Государственное казённое образовательное учреждение Ростовской области для детей сирот и детей, оставшихся без попечения родителей, детский дом «Жемчужина» г. Зверево</a:t>
            </a:r>
            <a:endParaRPr lang="en-US" dirty="0" smtClean="0"/>
          </a:p>
          <a:p>
            <a:pPr algn="ctr"/>
            <a:r>
              <a:rPr lang="ru-RU" dirty="0" smtClean="0"/>
              <a:t>Воспитатель </a:t>
            </a:r>
            <a:r>
              <a:rPr lang="ru-RU" dirty="0"/>
              <a:t>детского дома  </a:t>
            </a:r>
          </a:p>
          <a:p>
            <a:pPr algn="ctr"/>
            <a:r>
              <a:rPr lang="ru-RU" dirty="0" err="1" smtClean="0"/>
              <a:t>Корунина</a:t>
            </a:r>
            <a:r>
              <a:rPr lang="ru-RU" dirty="0" smtClean="0"/>
              <a:t> Юлия Викторовна.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4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effectLst/>
                <a:latin typeface="Century" pitchFamily="18" charset="0"/>
              </a:rPr>
              <a:t/>
            </a:r>
            <a:br>
              <a:rPr lang="ru-RU" sz="3200" dirty="0" smtClean="0">
                <a:effectLst/>
                <a:latin typeface="Century" pitchFamily="18" charset="0"/>
              </a:rPr>
            </a:br>
            <a:r>
              <a:rPr lang="ru-RU" sz="3200" dirty="0">
                <a:effectLst/>
                <a:latin typeface="Century" pitchFamily="18" charset="0"/>
              </a:rPr>
              <a:t/>
            </a:r>
            <a:br>
              <a:rPr lang="ru-RU" sz="3200" dirty="0">
                <a:effectLst/>
                <a:latin typeface="Century" pitchFamily="18" charset="0"/>
              </a:rPr>
            </a:br>
            <a:r>
              <a:rPr lang="ru-RU" sz="3200" dirty="0" smtClean="0">
                <a:effectLst/>
                <a:latin typeface="Century" pitchFamily="18" charset="0"/>
              </a:rPr>
              <a:t/>
            </a:r>
            <a:br>
              <a:rPr lang="ru-RU" sz="3200" dirty="0" smtClean="0">
                <a:effectLst/>
                <a:latin typeface="Century" pitchFamily="18" charset="0"/>
              </a:rPr>
            </a:br>
            <a:r>
              <a:rPr lang="ru-RU" sz="3200" dirty="0">
                <a:effectLst/>
                <a:latin typeface="Century" pitchFamily="18" charset="0"/>
              </a:rPr>
              <a:t/>
            </a:r>
            <a:br>
              <a:rPr lang="ru-RU" sz="3200" dirty="0">
                <a:effectLst/>
                <a:latin typeface="Century" pitchFamily="18" charset="0"/>
              </a:rPr>
            </a:br>
            <a:r>
              <a:rPr lang="ru-RU" sz="3200" dirty="0" smtClean="0">
                <a:effectLst/>
                <a:latin typeface="Century" pitchFamily="18" charset="0"/>
              </a:rPr>
              <a:t/>
            </a:r>
            <a:br>
              <a:rPr lang="ru-RU" sz="3200" dirty="0" smtClean="0">
                <a:effectLst/>
                <a:latin typeface="Century" pitchFamily="18" charset="0"/>
              </a:rPr>
            </a:br>
            <a:r>
              <a:rPr lang="ru-RU" sz="3200" dirty="0">
                <a:effectLst/>
                <a:latin typeface="Century" pitchFamily="18" charset="0"/>
              </a:rPr>
              <a:t/>
            </a:r>
            <a:br>
              <a:rPr lang="ru-RU" sz="3200" dirty="0">
                <a:effectLst/>
                <a:latin typeface="Century" pitchFamily="18" charset="0"/>
              </a:rPr>
            </a:br>
            <a:r>
              <a:rPr lang="ru-RU" sz="3200" dirty="0" smtClean="0">
                <a:effectLst/>
                <a:latin typeface="Century" pitchFamily="18" charset="0"/>
              </a:rPr>
              <a:t/>
            </a:r>
            <a:br>
              <a:rPr lang="ru-RU" sz="3200" dirty="0" smtClean="0">
                <a:effectLst/>
                <a:latin typeface="Century" pitchFamily="18" charset="0"/>
              </a:rPr>
            </a:br>
            <a:r>
              <a:rPr lang="ru-RU" sz="3200" dirty="0">
                <a:effectLst/>
                <a:latin typeface="Century" pitchFamily="18" charset="0"/>
              </a:rPr>
              <a:t/>
            </a:r>
            <a:br>
              <a:rPr lang="ru-RU" sz="3200" dirty="0">
                <a:effectLst/>
                <a:latin typeface="Century" pitchFamily="18" charset="0"/>
              </a:rPr>
            </a:br>
            <a:r>
              <a:rPr lang="ru-RU" sz="3200" dirty="0" smtClean="0">
                <a:effectLst/>
                <a:latin typeface="Century" pitchFamily="18" charset="0"/>
              </a:rPr>
              <a:t/>
            </a:r>
            <a:br>
              <a:rPr lang="ru-RU" sz="3200" dirty="0" smtClean="0">
                <a:effectLst/>
                <a:latin typeface="Century" pitchFamily="18" charset="0"/>
              </a:rPr>
            </a:br>
            <a:r>
              <a:rPr lang="ru-RU" sz="3200" dirty="0">
                <a:effectLst/>
                <a:latin typeface="Century" pitchFamily="18" charset="0"/>
              </a:rPr>
              <a:t/>
            </a:r>
            <a:br>
              <a:rPr lang="ru-RU" sz="3200" dirty="0">
                <a:effectLst/>
                <a:latin typeface="Century" pitchFamily="18" charset="0"/>
              </a:rPr>
            </a:br>
            <a:r>
              <a:rPr lang="ru-RU" sz="3200" dirty="0" smtClean="0">
                <a:effectLst/>
                <a:latin typeface="Century" pitchFamily="18" charset="0"/>
              </a:rPr>
              <a:t/>
            </a:r>
            <a:br>
              <a:rPr lang="ru-RU" sz="3200" dirty="0" smtClean="0">
                <a:effectLst/>
                <a:latin typeface="Century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Century" pitchFamily="18" charset="0"/>
              </a:rPr>
              <a:t>- </a:t>
            </a:r>
            <a: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  <a:t>Да, она нежная - согласился Творец. – Но я её сотворил и крепкой. Не представляешь сколько она может вытерпеть и сколько всего сделать.</a:t>
            </a:r>
            <a:b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  <a:t>Тогда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Century" pitchFamily="18" charset="0"/>
              </a:rPr>
              <a:t>Ангел </a:t>
            </a:r>
            <a: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  <a:t>что-то заметил, протянул руку и дотронулся до щеки женщины.</a:t>
            </a:r>
            <a:b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  <a:t>- Ой, кажется эта модель пропускает воду. Говорил же тебе, что ты пробуешь слишком много всего в неё поместить.</a:t>
            </a:r>
            <a:b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  <a:t>- Не протекает, - опровергнул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Century" pitchFamily="18" charset="0"/>
              </a:rPr>
              <a:t>Творец</a:t>
            </a:r>
            <a: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  <a:t>. - Это слеза!</a:t>
            </a:r>
            <a:b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endParaRPr lang="ru-RU" sz="3200" dirty="0">
              <a:solidFill>
                <a:schemeClr val="tx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7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581865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- А зачем ей слеза?! - удивился Ангел.</a:t>
            </a:r>
            <a:b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Господь разъяснил:</a:t>
            </a:r>
            <a:b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- Через слёзы она может проявить свою радость, переживания, боль, разочарование, одиночество и гордость.</a:t>
            </a:r>
            <a:b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Ангел был восхищен</a:t>
            </a:r>
            <a:r>
              <a:rPr lang="ru-RU" dirty="0">
                <a:solidFill>
                  <a:schemeClr val="tx1"/>
                </a:solidFill>
                <a:effectLst/>
              </a:rPr>
              <a:t>.</a:t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www.rusdemotivator.ru/uploads/10-18-11/1318946908-oshib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t="9303" r="11116" b="25032"/>
          <a:stretch/>
        </p:blipFill>
        <p:spPr bwMode="auto">
          <a:xfrm rot="18808985">
            <a:off x="5020383" y="1994210"/>
            <a:ext cx="3951956" cy="3940404"/>
          </a:xfrm>
          <a:prstGeom prst="teardrop">
            <a:avLst>
              <a:gd name="adj" fmla="val 12757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1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  <a:t>Женщины своей силой удивляют мужчин.</a:t>
            </a:r>
            <a:b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  <a:t>Они растят детей, выносят все трудности, но в то же время светятся счастьем, любовью и радостью.</a:t>
            </a:r>
            <a:b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  <a:t>Они улыбаются, когда хотят кричать. Поют, когда хотят плакать.</a:t>
            </a:r>
            <a:b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  <a:t>Они плачут, когда очень счастливы и смеются, когда переживают.</a:t>
            </a:r>
            <a:b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  <a:t>Они борются за то, во что верят и смело противятся несправедливости.</a:t>
            </a:r>
            <a:b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  <a:t>Они не принимают ответа «нет», когда верят, что есть решение лучше.</a:t>
            </a:r>
            <a:b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endParaRPr lang="ru-RU" sz="3200" dirty="0">
              <a:solidFill>
                <a:schemeClr val="tx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>
                <a:effectLst/>
                <a:latin typeface="Century" pitchFamily="18" charset="0"/>
              </a:rPr>
              <a:t/>
            </a:r>
            <a:br>
              <a:rPr lang="ru-RU" sz="3600" dirty="0">
                <a:effectLst/>
                <a:latin typeface="Century" pitchFamily="18" charset="0"/>
              </a:rPr>
            </a:br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>
                <a:effectLst/>
                <a:latin typeface="Century" pitchFamily="18" charset="0"/>
              </a:rPr>
              <a:t/>
            </a:r>
            <a:br>
              <a:rPr lang="ru-RU" sz="3600" dirty="0">
                <a:effectLst/>
                <a:latin typeface="Century" pitchFamily="18" charset="0"/>
              </a:rPr>
            </a:br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>
                <a:effectLst/>
                <a:latin typeface="Century" pitchFamily="18" charset="0"/>
              </a:rPr>
              <a:t/>
            </a:r>
            <a:br>
              <a:rPr lang="ru-RU" sz="3600" dirty="0">
                <a:effectLst/>
                <a:latin typeface="Century" pitchFamily="18" charset="0"/>
              </a:rPr>
            </a:br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Century" pitchFamily="18" charset="0"/>
              </a:rPr>
              <a:t>Говорят</a:t>
            </a: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:</a:t>
            </a:r>
            <a:b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Женщина произошла из ребра мужчины.</a:t>
            </a:r>
            <a:b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Не из ноги, чтобы быть униженной.</a:t>
            </a:r>
            <a:b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Не из головы, чтобы превосходить.</a:t>
            </a:r>
            <a:b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Но из бока, чтобы быть бок о бок.</a:t>
            </a:r>
            <a:b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Из под руки, чтобы быть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Century" pitchFamily="18" charset="0"/>
              </a:rPr>
              <a:t>защищенной.</a:t>
            </a: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4400" dirty="0">
                <a:solidFill>
                  <a:srgbClr val="FF0000"/>
                </a:solidFill>
                <a:effectLst/>
                <a:latin typeface="Century" pitchFamily="18" charset="0"/>
              </a:rPr>
              <a:t>И со стороны сердца, чтобы быть </a:t>
            </a:r>
            <a:r>
              <a:rPr lang="ru-RU" sz="4900" dirty="0" smtClean="0">
                <a:solidFill>
                  <a:srgbClr val="FF0000"/>
                </a:solidFill>
                <a:effectLst/>
                <a:latin typeface="Century" pitchFamily="18" charset="0"/>
              </a:rPr>
              <a:t>любимой…</a:t>
            </a: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64088" y="260648"/>
            <a:ext cx="3779522" cy="612068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Century" pitchFamily="18" charset="0"/>
              </a:rPr>
              <a:t>Бог</a:t>
            </a: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, творя женщину уже шестой день, работал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Century" pitchFamily="18" charset="0"/>
              </a:rPr>
              <a:t>без остановки. </a:t>
            </a: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Показавшийся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Century" pitchFamily="18" charset="0"/>
              </a:rPr>
              <a:t>Ангел </a:t>
            </a: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спросил:</a:t>
            </a:r>
            <a:b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- Почему ты так много времени проводишь над работой с ней?</a:t>
            </a:r>
            <a:b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На что Бог ответил:</a:t>
            </a:r>
            <a:r>
              <a:rPr lang="ru-RU" dirty="0">
                <a:solidFill>
                  <a:schemeClr val="tx1"/>
                </a:solidFill>
                <a:effectLst/>
              </a:rPr>
              <a:t/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s44.radikal.ru/i105/0909/50/04d1578a2ca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0"/>
          <a:stretch/>
        </p:blipFill>
        <p:spPr bwMode="auto">
          <a:xfrm>
            <a:off x="84616" y="3284984"/>
            <a:ext cx="4893436" cy="31353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1.liveinternet.ru/images/attach/c/2/67/229/67229342_5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874"/>
          <a:stretch/>
        </p:blipFill>
        <p:spPr bwMode="auto">
          <a:xfrm>
            <a:off x="1907704" y="188640"/>
            <a:ext cx="3362325" cy="282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0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us.cdn3.123rf.com/168nwm/ruslanomega/ruslanomega0902/ruslanomega090200054/4389765-piece-of-the-pumpernickel-in-woman-hands-insulated-on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99633"/>
            <a:ext cx="1600200" cy="107632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5607/140355210.ee/0_75685_1114c4cd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2472741" cy="240035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4320480" cy="662473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effectLst/>
                <a:latin typeface="Century" pitchFamily="18" charset="0"/>
              </a:rPr>
              <a:t>- </a:t>
            </a:r>
            <a: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  <a:t>А ты видел инструкцию? Она должна не бояться влаги, но быть не  пластмассовая; она должна состоять из 200 движущихся деталей, и все они должны заменяться; она должна держаться на кофе и остатках еды; </a:t>
            </a:r>
            <a:endParaRPr lang="ru-RU" sz="3200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3074" name="Picture 2" descr="http://cs10267.userapi.com/u55637400/-14/x_7ca7766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7" r="22885"/>
          <a:stretch/>
        </p:blipFill>
        <p:spPr bwMode="auto">
          <a:xfrm>
            <a:off x="5004048" y="380047"/>
            <a:ext cx="3923372" cy="4176374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9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528392" cy="5904656"/>
          </a:xfrm>
        </p:spPr>
        <p:txBody>
          <a:bodyPr>
            <a:noAutofit/>
          </a:bodyPr>
          <a:lstStyle/>
          <a:p>
            <a:r>
              <a:rPr lang="ru-RU" sz="3100" dirty="0" smtClean="0">
                <a:solidFill>
                  <a:schemeClr val="tx1"/>
                </a:solidFill>
                <a:effectLst/>
              </a:rPr>
              <a:t>- Её</a:t>
            </a:r>
            <a:r>
              <a:rPr lang="ru-RU" sz="3100" dirty="0">
                <a:solidFill>
                  <a:schemeClr val="tx1"/>
                </a:solidFill>
                <a:effectLst/>
              </a:rPr>
              <a:t> колени должны быть такими, чтоб на них сразу помещалось двое детей, но когда она встанет, они должны выглядеть грациозно; </a:t>
            </a: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bronx.by/contimg/woman-3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77" t="2197" r="18498" b="3478"/>
          <a:stretch/>
        </p:blipFill>
        <p:spPr bwMode="auto">
          <a:xfrm>
            <a:off x="5583188" y="29094"/>
            <a:ext cx="3184390" cy="643587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vashezdorovie.com/Image/big/object_75449_mother_children_reading_boo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1" r="16453" b="2420"/>
          <a:stretch/>
        </p:blipFill>
        <p:spPr bwMode="auto">
          <a:xfrm>
            <a:off x="3347864" y="3068960"/>
            <a:ext cx="3683503" cy="36085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9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Century" pitchFamily="18" charset="0"/>
              </a:rPr>
              <a:t>-  Её </a:t>
            </a:r>
            <a: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  <a:t>поцелуй должен вылечить всё, начиная с царапины и заканчивая разбитым сердцем; она должна иметь шесть пар рук.</a:t>
            </a:r>
            <a:b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endParaRPr lang="ru-RU" sz="3200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5126" name="Picture 6" descr="http://abunda.ru/uploads/posts/2011-07/1311054331_003_11421_lion_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9" t="8729" r="3799" b="17124"/>
          <a:stretch/>
        </p:blipFill>
        <p:spPr bwMode="auto">
          <a:xfrm>
            <a:off x="4932040" y="1453191"/>
            <a:ext cx="4075409" cy="2927843"/>
          </a:xfrm>
          <a:prstGeom prst="diamon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us.123rf.com/400wm/400/400/voronin76/voronin760909/voronin76090900238/5593890-grandmother-kisses-the-granddaughter-in-an-armchai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12" r="16987"/>
          <a:stretch/>
        </p:blipFill>
        <p:spPr bwMode="auto">
          <a:xfrm>
            <a:off x="251520" y="1650288"/>
            <a:ext cx="2922310" cy="2533651"/>
          </a:xfrm>
          <a:prstGeom prst="dec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cdn.theatlantic.com/static/infocus/syria032312/s_s23_2301812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8" t="23999" r="27096" b="24597"/>
          <a:stretch/>
        </p:blipFill>
        <p:spPr bwMode="auto">
          <a:xfrm>
            <a:off x="93878" y="4061584"/>
            <a:ext cx="3325994" cy="2775123"/>
          </a:xfrm>
          <a:prstGeom prst="diamon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s301304.userapi.com/v301304808/1306/s0jd74X-aL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5376" r="7579" b="18747"/>
          <a:stretch/>
        </p:blipFill>
        <p:spPr bwMode="auto">
          <a:xfrm>
            <a:off x="2771800" y="3356992"/>
            <a:ext cx="3318504" cy="2712077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swamishivapadananda.typepad.com/swami_shivapadananda/images/2008/01/09/krishnaarjun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597"/>
          <a:stretch/>
        </p:blipFill>
        <p:spPr bwMode="auto">
          <a:xfrm>
            <a:off x="5802273" y="4183938"/>
            <a:ext cx="2857500" cy="2579643"/>
          </a:xfrm>
          <a:prstGeom prst="dec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56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81865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  <a:t>Ангел очень удивился, что для этого существа столько требований.</a:t>
            </a:r>
            <a:b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  <a:t>- Шесть рук! Ну уж нет! - вскрикнул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Century" pitchFamily="18" charset="0"/>
              </a:rPr>
              <a:t>Ангел</a:t>
            </a:r>
            <a: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  <a:t>.</a:t>
            </a:r>
            <a:b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  <a:t>Бог ответил:</a:t>
            </a:r>
            <a:b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  <a:t>- О, да не в руках беда. А в трёх парах глаз, которые обязана иметь каждая мать!</a:t>
            </a:r>
            <a:b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  <a:t>- И это всё в типичной модели? - спросил Ангел, имея в виду три пары глаз.</a:t>
            </a:r>
            <a:br>
              <a:rPr lang="ru-RU" sz="32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endParaRPr lang="ru-RU" sz="3200" dirty="0">
              <a:solidFill>
                <a:schemeClr val="tx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71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16424" cy="646673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>
                <a:effectLst/>
                <a:latin typeface="Century" pitchFamily="18" charset="0"/>
              </a:rPr>
              <a:t/>
            </a:r>
            <a:br>
              <a:rPr lang="ru-RU" sz="3600" dirty="0">
                <a:effectLst/>
                <a:latin typeface="Century" pitchFamily="18" charset="0"/>
              </a:rPr>
            </a:br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>
                <a:effectLst/>
                <a:latin typeface="Century" pitchFamily="18" charset="0"/>
              </a:rPr>
              <a:t/>
            </a:r>
            <a:br>
              <a:rPr lang="ru-RU" sz="3600" dirty="0">
                <a:effectLst/>
                <a:latin typeface="Century" pitchFamily="18" charset="0"/>
              </a:rPr>
            </a:br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>
                <a:effectLst/>
                <a:latin typeface="Century" pitchFamily="18" charset="0"/>
              </a:rPr>
              <a:t/>
            </a:r>
            <a:br>
              <a:rPr lang="ru-RU" sz="3600" dirty="0">
                <a:effectLst/>
                <a:latin typeface="Century" pitchFamily="18" charset="0"/>
              </a:rPr>
            </a:br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>
                <a:effectLst/>
                <a:latin typeface="Century" pitchFamily="18" charset="0"/>
              </a:rPr>
              <a:t/>
            </a:r>
            <a:br>
              <a:rPr lang="ru-RU" sz="3600" dirty="0">
                <a:effectLst/>
                <a:latin typeface="Century" pitchFamily="18" charset="0"/>
              </a:rPr>
            </a:br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>
                <a:effectLst/>
                <a:latin typeface="Century" pitchFamily="18" charset="0"/>
              </a:rPr>
              <a:t/>
            </a:r>
            <a:br>
              <a:rPr lang="ru-RU" sz="3600" dirty="0">
                <a:effectLst/>
                <a:latin typeface="Century" pitchFamily="18" charset="0"/>
              </a:rPr>
            </a:br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>
                <a:effectLst/>
                <a:latin typeface="Century" pitchFamily="18" charset="0"/>
              </a:rPr>
              <a:t/>
            </a:r>
            <a:br>
              <a:rPr lang="ru-RU" sz="3600" dirty="0">
                <a:effectLst/>
                <a:latin typeface="Century" pitchFamily="18" charset="0"/>
              </a:rPr>
            </a:br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>
                <a:effectLst/>
                <a:latin typeface="Century" pitchFamily="18" charset="0"/>
              </a:rPr>
              <a:t/>
            </a:r>
            <a:br>
              <a:rPr lang="ru-RU" sz="3600" dirty="0">
                <a:effectLst/>
                <a:latin typeface="Century" pitchFamily="18" charset="0"/>
              </a:rPr>
            </a:br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>
                <a:effectLst/>
                <a:latin typeface="Century" pitchFamily="18" charset="0"/>
              </a:rPr>
              <a:t/>
            </a:r>
            <a:br>
              <a:rPr lang="ru-RU" sz="3600" dirty="0">
                <a:effectLst/>
                <a:latin typeface="Century" pitchFamily="18" charset="0"/>
              </a:rPr>
            </a:br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>
                <a:effectLst/>
                <a:latin typeface="Century" pitchFamily="18" charset="0"/>
              </a:rPr>
              <a:t/>
            </a:r>
            <a:br>
              <a:rPr lang="ru-RU" sz="3600" dirty="0">
                <a:effectLst/>
                <a:latin typeface="Century" pitchFamily="18" charset="0"/>
              </a:rPr>
            </a:br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>
                <a:effectLst/>
                <a:latin typeface="Century" pitchFamily="18" charset="0"/>
              </a:rPr>
              <a:t/>
            </a:r>
            <a:br>
              <a:rPr lang="ru-RU" sz="3600" dirty="0">
                <a:effectLst/>
                <a:latin typeface="Century" pitchFamily="18" charset="0"/>
              </a:rPr>
            </a:br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Century" pitchFamily="18" charset="0"/>
              </a:rPr>
              <a:t>Бог </a:t>
            </a: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кивнул:</a:t>
            </a:r>
            <a:b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- Да, одна пара глаз, чтоб мать видела сквозь закрытую дверь, когда будет спрашивать своих детей, чем они занимаются, хотя она и так уже знает.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Century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Century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600" dirty="0">
                <a:effectLst/>
                <a:latin typeface="Century" pitchFamily="18" charset="0"/>
              </a:rPr>
              <a:t/>
            </a:r>
            <a:br>
              <a:rPr lang="ru-RU" sz="3600" dirty="0">
                <a:effectLst/>
                <a:latin typeface="Century" pitchFamily="18" charset="0"/>
              </a:rPr>
            </a:br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>
                <a:effectLst/>
                <a:latin typeface="Century" pitchFamily="18" charset="0"/>
              </a:rPr>
              <a:t/>
            </a:r>
            <a:br>
              <a:rPr lang="ru-RU" sz="3600" dirty="0">
                <a:effectLst/>
                <a:latin typeface="Century" pitchFamily="18" charset="0"/>
              </a:rPr>
            </a:br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>
                <a:effectLst/>
                <a:latin typeface="Century" pitchFamily="18" charset="0"/>
              </a:rPr>
              <a:t/>
            </a:r>
            <a:br>
              <a:rPr lang="ru-RU" sz="3600" dirty="0">
                <a:effectLst/>
                <a:latin typeface="Century" pitchFamily="18" charset="0"/>
              </a:rPr>
            </a:br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>
                <a:effectLst/>
                <a:latin typeface="Century" pitchFamily="18" charset="0"/>
              </a:rPr>
              <a:t/>
            </a:r>
            <a:br>
              <a:rPr lang="ru-RU" sz="3600" dirty="0">
                <a:effectLst/>
                <a:latin typeface="Century" pitchFamily="18" charset="0"/>
              </a:rPr>
            </a:br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>
                <a:effectLst/>
                <a:latin typeface="Century" pitchFamily="18" charset="0"/>
              </a:rPr>
              <a:t/>
            </a:r>
            <a:br>
              <a:rPr lang="ru-RU" sz="3600" dirty="0">
                <a:effectLst/>
                <a:latin typeface="Century" pitchFamily="18" charset="0"/>
              </a:rPr>
            </a:br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>
                <a:effectLst/>
                <a:latin typeface="Century" pitchFamily="18" charset="0"/>
              </a:rPr>
              <a:t/>
            </a:r>
            <a:br>
              <a:rPr lang="ru-RU" sz="3600" dirty="0">
                <a:effectLst/>
                <a:latin typeface="Century" pitchFamily="18" charset="0"/>
              </a:rPr>
            </a:br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>
                <a:effectLst/>
                <a:latin typeface="Century" pitchFamily="18" charset="0"/>
              </a:rPr>
              <a:t/>
            </a:r>
            <a:br>
              <a:rPr lang="ru-RU" sz="3600" dirty="0">
                <a:effectLst/>
                <a:latin typeface="Century" pitchFamily="18" charset="0"/>
              </a:rPr>
            </a:br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>
                <a:effectLst/>
                <a:latin typeface="Century" pitchFamily="18" charset="0"/>
              </a:rPr>
              <a:t/>
            </a:r>
            <a:br>
              <a:rPr lang="ru-RU" sz="3600" dirty="0">
                <a:effectLst/>
                <a:latin typeface="Century" pitchFamily="18" charset="0"/>
              </a:rPr>
            </a:br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>
                <a:effectLst/>
                <a:latin typeface="Century" pitchFamily="18" charset="0"/>
              </a:rPr>
              <a:t/>
            </a:r>
            <a:br>
              <a:rPr lang="ru-RU" sz="3600" dirty="0">
                <a:effectLst/>
                <a:latin typeface="Century" pitchFamily="18" charset="0"/>
              </a:rPr>
            </a:br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>
                <a:effectLst/>
                <a:latin typeface="Century" pitchFamily="18" charset="0"/>
              </a:rPr>
              <a:t/>
            </a:r>
            <a:br>
              <a:rPr lang="ru-RU" sz="3600" dirty="0">
                <a:effectLst/>
                <a:latin typeface="Century" pitchFamily="18" charset="0"/>
              </a:rPr>
            </a:br>
            <a:endParaRPr lang="ru-RU" dirty="0"/>
          </a:p>
        </p:txBody>
      </p:sp>
      <p:pic>
        <p:nvPicPr>
          <p:cNvPr id="6148" name="Picture 4" descr="http://luntiki.ru/uploads/images/5/c/4/6/179/8523bf5f6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2" y="116632"/>
            <a:ext cx="3218099" cy="214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ziza.qip.ru/other/122006/18/pics/032_pics_14405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3" t="7809" r="15627" b="5789"/>
          <a:stretch/>
        </p:blipFill>
        <p:spPr bwMode="auto">
          <a:xfrm>
            <a:off x="2339752" y="1178381"/>
            <a:ext cx="2575729" cy="320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911/anastasijaleonowa.1/0_67354_f8129b27_X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59" r="11895"/>
          <a:stretch/>
        </p:blipFill>
        <p:spPr bwMode="auto">
          <a:xfrm>
            <a:off x="165742" y="3284984"/>
            <a:ext cx="2933357" cy="340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4176464" cy="423448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effectLst/>
                <a:latin typeface="Century" pitchFamily="18" charset="0"/>
              </a:rPr>
              <a:t/>
            </a:r>
            <a:br>
              <a:rPr lang="ru-RU" sz="4400" dirty="0" smtClean="0">
                <a:effectLst/>
                <a:latin typeface="Century" pitchFamily="18" charset="0"/>
              </a:rPr>
            </a:br>
            <a:r>
              <a:rPr lang="ru-RU" sz="4400" dirty="0">
                <a:effectLst/>
                <a:latin typeface="Century" pitchFamily="18" charset="0"/>
              </a:rPr>
              <a:t/>
            </a:r>
            <a:br>
              <a:rPr lang="ru-RU" sz="4400" dirty="0">
                <a:effectLst/>
                <a:latin typeface="Century" pitchFamily="18" charset="0"/>
              </a:rPr>
            </a:br>
            <a:r>
              <a:rPr lang="ru-RU" sz="4400" dirty="0" smtClean="0">
                <a:effectLst/>
                <a:latin typeface="Century" pitchFamily="18" charset="0"/>
              </a:rPr>
              <a:t/>
            </a:r>
            <a:br>
              <a:rPr lang="ru-RU" sz="4400" dirty="0" smtClean="0">
                <a:effectLst/>
                <a:latin typeface="Century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Century" pitchFamily="18" charset="0"/>
              </a:rPr>
              <a:t>Вторая </a:t>
            </a: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пара глаз, чтобы видеть что ей надо знать, хотя другие об этом даже не догадываются. А третья пара - для того, чтоб взглянув на разбалованного ребёнка, без слов сказала ему, что любит и понимает его.</a:t>
            </a:r>
            <a:b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endParaRPr lang="ru-RU" sz="3600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7170" name="Picture 2" descr="http://cs10799.userapi.com/u54311238/-14/x_6f6a468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38404" r="3381" b="8184"/>
          <a:stretch/>
        </p:blipFill>
        <p:spPr bwMode="auto">
          <a:xfrm>
            <a:off x="4211960" y="4797152"/>
            <a:ext cx="4439885" cy="18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lub.foto.ru/gallery/images/photo/2012/01/29/1918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260647"/>
            <a:ext cx="5023048" cy="51123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760640" cy="662473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/>
                <a:latin typeface="Century" pitchFamily="18" charset="0"/>
              </a:rPr>
              <a:t/>
            </a:r>
            <a:br>
              <a:rPr lang="ru-RU" sz="3600" dirty="0" smtClean="0">
                <a:effectLst/>
                <a:latin typeface="Century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Century" pitchFamily="18" charset="0"/>
              </a:rPr>
              <a:t>Ангел </a:t>
            </a: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пытался остановить Бога:</a:t>
            </a:r>
            <a:b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- Но ведь это столько работы, на сегодня хватит, закончишь завтра.</a:t>
            </a:r>
            <a:b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- Но я не могу, - ответил Бог. - Я уже почти заканчиваю свой шедевр, который так близок к моему сердцу.</a:t>
            </a:r>
            <a:b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Ангел подошёл и прикоснулся к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Century" pitchFamily="18" charset="0"/>
              </a:rPr>
              <a:t>Женщине</a:t>
            </a: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.</a:t>
            </a:r>
            <a:b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  <a:t>- Бог, но она такая нежная?</a:t>
            </a:r>
            <a:br>
              <a:rPr lang="ru-RU" sz="3600" dirty="0">
                <a:solidFill>
                  <a:schemeClr val="tx1"/>
                </a:solidFill>
                <a:effectLst/>
                <a:latin typeface="Century" pitchFamily="18" charset="0"/>
              </a:rPr>
            </a:br>
            <a:endParaRPr lang="ru-RU" sz="3600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8194" name="Picture 2" descr="C:\Users\User\Desktop\68561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r="14801"/>
          <a:stretch/>
        </p:blipFill>
        <p:spPr bwMode="auto">
          <a:xfrm>
            <a:off x="5868144" y="332656"/>
            <a:ext cx="3117894" cy="606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8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235</TotalTime>
  <Words>84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КАК БОГ СОТВОРЯЛ ЖЕНЩИНУ </vt:lpstr>
      <vt:lpstr> Бог, творя женщину уже шестой день, работал без остановки. Показавшийся Ангел спросил: - Почему ты так много времени проводишь над работой с ней? На что Бог ответил: </vt:lpstr>
      <vt:lpstr>- А ты видел инструкцию? Она должна не бояться влаги, но быть не  пластмассовая; она должна состоять из 200 движущихся деталей, и все они должны заменяться; она должна держаться на кофе и остатках еды; </vt:lpstr>
      <vt:lpstr>- Её колени должны быть такими, чтоб на них сразу помещалось двое детей, но когда она встанет, они должны выглядеть грациозно; </vt:lpstr>
      <vt:lpstr>-  Её поцелуй должен вылечить всё, начиная с царапины и заканчивая разбитым сердцем; она должна иметь шесть пар рук. </vt:lpstr>
      <vt:lpstr>Ангел очень удивился, что для этого существа столько требований. - Шесть рук! Ну уж нет! - вскрикнул Ангел. Бог ответил: - О, да не в руках беда. А в трёх парах глаз, которые обязана иметь каждая мать! - И это всё в типичной модели? - спросил Ангел, имея в виду три пары глаз. </vt:lpstr>
      <vt:lpstr>                     Бог кивнул: - Да, одна пара глаз, чтоб мать видела сквозь закрытую дверь, когда будет спрашивать своих детей, чем они занимаются, хотя она и так уже знает.                       </vt:lpstr>
      <vt:lpstr>   Вторая пара глаз, чтобы видеть что ей надо знать, хотя другие об этом даже не догадываются. А третья пара - для того, чтоб взглянув на разбалованного ребёнка, без слов сказала ему, что любит и понимает его. </vt:lpstr>
      <vt:lpstr> Ангел пытался остановить Бога: - Но ведь это столько работы, на сегодня хватит, закончишь завтра. - Но я не могу, - ответил Бог. - Я уже почти заканчиваю свой шедевр, который так близок к моему сердцу. Ангел подошёл и прикоснулся к Женщине. - Бог, но она такая нежная? </vt:lpstr>
      <vt:lpstr>           - Да, она нежная - согласился Творец. – Но я её сотворил и крепкой. Не представляешь сколько она может вытерпеть и сколько всего сделать. Тогда Ангел что-то заметил, протянул руку и дотронулся до щеки женщины. - Ой, кажется эта модель пропускает воду. Говорил же тебе, что ты пробуешь слишком много всего в неё поместить. - Не протекает, - опровергнул Творец. - Это слеза! </vt:lpstr>
      <vt:lpstr>- А зачем ей слеза?! - удивился Ангел. Господь разъяснил: - Через слёзы она может проявить свою радость, переживания, боль, разочарование, одиночество и гордость. Ангел был восхищен. </vt:lpstr>
      <vt:lpstr>Женщины своей силой удивляют мужчин. Они растят детей, выносят все трудности, но в то же время светятся счастьем, любовью и радостью. Они улыбаются, когда хотят кричать. Поют, когда хотят плакать. Они плачут, когда очень счастливы и смеются, когда переживают. Они борются за то, во что верят и смело противятся несправедливости. Они не принимают ответа «нет», когда верят, что есть решение лучше. </vt:lpstr>
      <vt:lpstr>       Говорят: Женщина произошла из ребра мужчины. Не из ноги, чтобы быть униженной. Не из головы, чтобы превосходить. Но из бока, чтобы быть бок о бок. Из под руки, чтобы быть защищенной. И со стороны сердца, чтобы быть любимой…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БОГ СОТВОРЯЛ ЖЕНЩИНУ</dc:title>
  <dc:creator>User</dc:creator>
  <cp:lastModifiedBy>User</cp:lastModifiedBy>
  <cp:revision>21</cp:revision>
  <dcterms:created xsi:type="dcterms:W3CDTF">2013-01-14T15:27:30Z</dcterms:created>
  <dcterms:modified xsi:type="dcterms:W3CDTF">2013-03-10T23:12:17Z</dcterms:modified>
</cp:coreProperties>
</file>