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77"/>
  </p:notesMasterIdLst>
  <p:sldIdLst>
    <p:sldId id="260" r:id="rId2"/>
    <p:sldId id="256" r:id="rId3"/>
    <p:sldId id="265" r:id="rId4"/>
    <p:sldId id="286" r:id="rId5"/>
    <p:sldId id="277" r:id="rId6"/>
    <p:sldId id="278" r:id="rId7"/>
    <p:sldId id="279" r:id="rId8"/>
    <p:sldId id="300" r:id="rId9"/>
    <p:sldId id="288" r:id="rId10"/>
    <p:sldId id="270" r:id="rId11"/>
    <p:sldId id="274" r:id="rId12"/>
    <p:sldId id="276" r:id="rId13"/>
    <p:sldId id="301" r:id="rId14"/>
    <p:sldId id="262" r:id="rId15"/>
    <p:sldId id="273" r:id="rId16"/>
    <p:sldId id="266" r:id="rId17"/>
    <p:sldId id="264" r:id="rId18"/>
    <p:sldId id="267" r:id="rId19"/>
    <p:sldId id="268" r:id="rId20"/>
    <p:sldId id="307" r:id="rId21"/>
    <p:sldId id="284" r:id="rId22"/>
    <p:sldId id="289" r:id="rId23"/>
    <p:sldId id="293" r:id="rId24"/>
    <p:sldId id="269" r:id="rId25"/>
    <p:sldId id="290" r:id="rId26"/>
    <p:sldId id="305" r:id="rId27"/>
    <p:sldId id="302" r:id="rId28"/>
    <p:sldId id="275" r:id="rId29"/>
    <p:sldId id="285" r:id="rId30"/>
    <p:sldId id="283" r:id="rId31"/>
    <p:sldId id="271" r:id="rId32"/>
    <p:sldId id="272" r:id="rId33"/>
    <p:sldId id="281" r:id="rId34"/>
    <p:sldId id="294" r:id="rId35"/>
    <p:sldId id="308" r:id="rId36"/>
    <p:sldId id="292" r:id="rId37"/>
    <p:sldId id="291" r:id="rId38"/>
    <p:sldId id="321" r:id="rId39"/>
    <p:sldId id="324" r:id="rId40"/>
    <p:sldId id="325" r:id="rId41"/>
    <p:sldId id="327" r:id="rId42"/>
    <p:sldId id="326" r:id="rId43"/>
    <p:sldId id="299" r:id="rId44"/>
    <p:sldId id="298" r:id="rId45"/>
    <p:sldId id="296" r:id="rId46"/>
    <p:sldId id="297" r:id="rId47"/>
    <p:sldId id="295" r:id="rId48"/>
    <p:sldId id="287" r:id="rId49"/>
    <p:sldId id="309" r:id="rId50"/>
    <p:sldId id="310" r:id="rId51"/>
    <p:sldId id="311" r:id="rId52"/>
    <p:sldId id="312" r:id="rId53"/>
    <p:sldId id="320" r:id="rId54"/>
    <p:sldId id="337" r:id="rId55"/>
    <p:sldId id="303" r:id="rId56"/>
    <p:sldId id="338" r:id="rId57"/>
    <p:sldId id="319" r:id="rId58"/>
    <p:sldId id="339" r:id="rId59"/>
    <p:sldId id="316" r:id="rId60"/>
    <p:sldId id="317" r:id="rId61"/>
    <p:sldId id="318" r:id="rId62"/>
    <p:sldId id="323" r:id="rId63"/>
    <p:sldId id="313" r:id="rId64"/>
    <p:sldId id="314" r:id="rId65"/>
    <p:sldId id="322" r:id="rId66"/>
    <p:sldId id="336" r:id="rId67"/>
    <p:sldId id="328" r:id="rId68"/>
    <p:sldId id="329" r:id="rId69"/>
    <p:sldId id="330" r:id="rId70"/>
    <p:sldId id="331" r:id="rId71"/>
    <p:sldId id="332" r:id="rId72"/>
    <p:sldId id="333" r:id="rId73"/>
    <p:sldId id="334" r:id="rId74"/>
    <p:sldId id="335" r:id="rId75"/>
    <p:sldId id="259" r:id="rId7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5167" autoAdjust="0"/>
  </p:normalViewPr>
  <p:slideViewPr>
    <p:cSldViewPr>
      <p:cViewPr varScale="1">
        <p:scale>
          <a:sx n="68" d="100"/>
          <a:sy n="68" d="100"/>
        </p:scale>
        <p:origin x="-114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8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B8BD7-CF47-4806-B443-4BF631FA1F80}" type="datetimeFigureOut">
              <a:rPr lang="ru-RU" smtClean="0"/>
              <a:pPr/>
              <a:t>04.02.2013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8C08D-C484-436E-B84F-FB5E89E76B0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9D8C08D-C484-436E-B84F-FB5E89E76B0A}"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9D8C08D-C484-436E-B84F-FB5E89E76B0A}"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36</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37</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4</a:t>
            </a:fld>
            <a:endParaRPr 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40</a:t>
            </a:fld>
            <a:endParaRPr 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41</a:t>
            </a:fld>
            <a:endParaRPr 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42</a:t>
            </a:fld>
            <a:endParaRPr 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43</a:t>
            </a:fld>
            <a:endParaRPr 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44</a:t>
            </a:fld>
            <a:endParaRPr 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45</a:t>
            </a:fld>
            <a:endParaRPr 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46</a:t>
            </a:fld>
            <a:endParaRPr 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47</a:t>
            </a:fld>
            <a:endParaRPr 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48</a:t>
            </a:fld>
            <a:endParaRPr 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49</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5</a:t>
            </a:fld>
            <a:endParaRPr 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50</a:t>
            </a:fld>
            <a:endParaRPr lang="ru-R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9D8C08D-C484-436E-B84F-FB5E89E76B0A}" type="slidenum">
              <a:rPr lang="ru-RU" smtClean="0"/>
              <a:pPr/>
              <a:t>51</a:t>
            </a:fld>
            <a:endParaRPr 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52</a:t>
            </a:fld>
            <a:endParaRPr 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53</a:t>
            </a:fld>
            <a:endParaRPr lang="ru-R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9D8C08D-C484-436E-B84F-FB5E89E76B0A}" type="slidenum">
              <a:rPr lang="ru-RU" smtClean="0"/>
              <a:pPr/>
              <a:t>54</a:t>
            </a:fld>
            <a:endParaRPr lang="ru-R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55</a:t>
            </a:fld>
            <a:endParaRPr lang="ru-RU"/>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56</a:t>
            </a:fld>
            <a:endParaRPr lang="ru-RU"/>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57</a:t>
            </a:fld>
            <a:endParaRPr lang="ru-RU"/>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58</a:t>
            </a:fld>
            <a:endParaRPr lang="ru-RU"/>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59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6</a:t>
            </a:fld>
            <a:endParaRPr lang="ru-RU"/>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60</a:t>
            </a:fld>
            <a:endParaRPr lang="ru-RU"/>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61</a:t>
            </a:fld>
            <a:endParaRPr lang="ru-RU"/>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62</a:t>
            </a:fld>
            <a:endParaRPr lang="ru-RU"/>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9D8C08D-C484-436E-B84F-FB5E89E76B0A}" type="slidenum">
              <a:rPr lang="ru-RU" smtClean="0"/>
              <a:pPr/>
              <a:t>63</a:t>
            </a:fld>
            <a:endParaRPr lang="ru-RU"/>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64</a:t>
            </a:fld>
            <a:endParaRPr lang="ru-RU"/>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65</a:t>
            </a:fld>
            <a:endParaRPr lang="ru-RU"/>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66</a:t>
            </a:fld>
            <a:endParaRPr lang="ru-RU"/>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67</a:t>
            </a:fld>
            <a:endParaRPr lang="ru-RU"/>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68</a:t>
            </a:fld>
            <a:endParaRPr lang="ru-RU"/>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69</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7</a:t>
            </a:fld>
            <a:endParaRPr lang="ru-RU"/>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70</a:t>
            </a:fld>
            <a:endParaRPr lang="ru-RU"/>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71</a:t>
            </a:fld>
            <a:endParaRPr lang="ru-RU"/>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72</a:t>
            </a:fld>
            <a:endParaRPr lang="ru-RU"/>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73</a:t>
            </a:fld>
            <a:endParaRPr lang="ru-RU"/>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74</a:t>
            </a:fld>
            <a:endParaRPr lang="ru-RU"/>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75</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9D8C08D-C484-436E-B84F-FB5E89E76B0A}"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D61DD5A-CD75-4616-A592-55BCD9B918E4}"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A558DB-1243-494A-8466-E3A3D6F7025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61DD5A-CD75-4616-A592-55BCD9B918E4}"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A558DB-1243-494A-8466-E3A3D6F7025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61DD5A-CD75-4616-A592-55BCD9B918E4}"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A558DB-1243-494A-8466-E3A3D6F7025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D61DD5A-CD75-4616-A592-55BCD9B918E4}"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A558DB-1243-494A-8466-E3A3D6F7025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D61DD5A-CD75-4616-A592-55BCD9B918E4}" type="datetimeFigureOut">
              <a:rPr lang="ru-RU" smtClean="0"/>
              <a:pPr/>
              <a:t>04.02.2013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1A558DB-1243-494A-8466-E3A3D6F7025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D61DD5A-CD75-4616-A592-55BCD9B918E4}"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A558DB-1243-494A-8466-E3A3D6F7025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D61DD5A-CD75-4616-A592-55BCD9B918E4}" type="datetimeFigureOut">
              <a:rPr lang="ru-RU" smtClean="0"/>
              <a:pPr/>
              <a:t>04.02.2013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1A558DB-1243-494A-8466-E3A3D6F7025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D61DD5A-CD75-4616-A592-55BCD9B918E4}" type="datetimeFigureOut">
              <a:rPr lang="ru-RU" smtClean="0"/>
              <a:pPr/>
              <a:t>04.02.2013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1A558DB-1243-494A-8466-E3A3D6F7025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D61DD5A-CD75-4616-A592-55BCD9B918E4}" type="datetimeFigureOut">
              <a:rPr lang="ru-RU" smtClean="0"/>
              <a:pPr/>
              <a:t>04.02.2013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1A558DB-1243-494A-8466-E3A3D6F7025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61DD5A-CD75-4616-A592-55BCD9B918E4}"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A558DB-1243-494A-8466-E3A3D6F7025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D61DD5A-CD75-4616-A592-55BCD9B918E4}" type="datetimeFigureOut">
              <a:rPr lang="ru-RU" smtClean="0"/>
              <a:pPr/>
              <a:t>04.02.2013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1A558DB-1243-494A-8466-E3A3D6F7025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1DD5A-CD75-4616-A592-55BCD9B918E4}" type="datetimeFigureOut">
              <a:rPr lang="ru-RU" smtClean="0"/>
              <a:pPr/>
              <a:t>04.02.2013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558DB-1243-494A-8466-E3A3D6F7025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ru.wikipedia.org/wiki/%D0%A4%D0%B0%D0%B9%D0%BB:Kutuzovborodino.jp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ru.wikipedia.org/wiki/%D0%A4%D0%B0%D0%B9%D0%BB:Vereshagin.Napoleon_near_Borodino.jpg"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ru.wikipedia.org/wiki/%D0%9B%D0%B8%D1%85%D0%B0%D1%87%D1%91%D0%B2,_%D0%9F%D1%91%D1%82%D1%80_%D0%93%D0%B0%D0%B2%D1%80%D0%B8%D0%BB%D0%BE%D0%B2%D0%B8%D1%87"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hyperlink" Target="http://ru.wikipedia.org/wiki/%D0%A4%D0%B0%D0%B9%D0%BB:Borodino_lihachev.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ru.wikipedia.org/wiki/%D0%95%D1%80%D0%BC%D0%BE%D0%BB%D0%BE%D0%B2,_%D0%90%D0%BB%D0%B5%D0%BA%D1%81%D0%B5%D0%B9_%D0%9F%D0%B5%D1%82%D1%80%D0%BE%D0%B2%D0%B8%D1%87"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hyperlink" Target="http://ru.wikipedia.org/wiki/%D0%A4%D0%B0%D0%B9%D0%BB:Ermolov-borodino.jp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ru.wikipedia.org/wiki/%D0%A1%D0%B0%D0%BC%D0%BE%D0%BA%D0%B8%D1%88,_%D0%9D%D0%B8%D0%BA%D0%BE%D0%BB%D0%B0%D0%B9_%D0%A1%D0%B5%D0%BC%D1%91%D0%BD%D0%BE%D0%B2%D0%B8%D1%87"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hyperlink" Target="http://ru.wikipedia.org/wiki/%D0%A4%D0%B0%D0%B9%D0%BB:SamokishBorodinoLitograf.jp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ru.wikipedia.org/wiki/%D0%A3%D0%B2%D0%B0%D1%80%D0%BE%D0%B2,_%D0%A4%D1%91%D0%B4%D0%BE%D1%80_%D0%9F%D0%B5%D1%82%D1%80%D0%BE%D0%B2%D0%B8%D1%87"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hyperlink" Target="http://ru.wikipedia.org/wiki/%D0%A4%D0%B0%D0%B9%D0%BB:Borodino-Desarno-Large.jpg" TargetMode="External"/><Relationship Id="rId4" Type="http://schemas.openxmlformats.org/officeDocument/2006/relationships/hyperlink" Target="http://ru.wikipedia.org/wiki/%D0%94%D0%B5%D0%B7%D0%B0%D1%80%D0%BD%D0%BE,_%D0%90%D0%B2%D0%B3%D1%83%D1%81%D1%82_%D0%9E%D1%81%D0%B8%D0%BF%D0%BE%D0%B2%D0%B8%D1%87"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www.vokrugsveta.ru/encyclopedia/index.php?title=%D0%A0%D0%B0%D0%B5%D0%B2%D1%81%D0%BA%D0%B8%D0%B9,_%D0%9D%D0%B8%D0%BA%D0%BE%D0%BB%D0%B0%D0%B9_%D0%9D%D0%B8%D0%BA%D0%BE%D0%BB%D0%B0%D0%B5%D0%B2%D0%B8%D1%87-%D1%81%D1%82%D0%B0%D1%80%D1%88%D0%B8%D0%B9"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ru.wikipedia.org/wiki/%D0%9D%D0%B8%D0%BA%D0%BE%D0%BB%D0%B0%D0%B9_II"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hyperlink" Target="http://ru.wikipedia.org/wiki/%D0%91%D0%BE%D1%80%D0%BE%D0%B4%D0%B8%D0%BD%D1%81%D0%BA%D0%B0%D1%8F_%D0%BF%D0%B0%D0%BD%D0%BE%D1%80%D0%B0%D0%BC%D0%B0" TargetMode="External"/><Relationship Id="rId4" Type="http://schemas.openxmlformats.org/officeDocument/2006/relationships/hyperlink" Target="http://ru.wikipedia.org/wiki/%D0%A7%D0%B8%D1%81%D1%82%D1%8B%D0%B5_%D0%BF%D1%80%D1%83%D0%B4%D1%8B"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ru.wikipedia.org/wiki/%D0%A4%D0%B0%D0%B9%D0%BB:Battle_of_Borodino_panorama_fragment_1.jpg"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ru.wikipedia.org/wiki/%D0%9F%D1%83%D1%82%D0%B8%D0%BD,_%D0%92%D0%BB%D0%B0%D0%B4%D0%B8%D0%BC%D0%B8%D1%80_%D0%92%D0%BB%D0%B0%D0%B4%D0%B8%D0%BC%D0%B8%D1%80%D0%BE%D0%B2%D0%B8%D1%87" TargetMode="External"/><Relationship Id="rId7" Type="http://schemas.openxmlformats.org/officeDocument/2006/relationships/hyperlink" Target="http://ru.wikipedia.org/wiki/%D0%9A%D0%B0%D0%BD%D0%B0%D0%B4%D0%B0"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hyperlink" Target="http://ru.wikipedia.org/wiki/%D0%A1%D0%A8%D0%90" TargetMode="External"/><Relationship Id="rId5" Type="http://schemas.openxmlformats.org/officeDocument/2006/relationships/hyperlink" Target="http://ru.wikipedia.org/wiki/%D0%A0%D0%BE%D0%BC%D0%B0%D0%BD%D0%BE%D0%B2%D1%8B" TargetMode="External"/><Relationship Id="rId4" Type="http://schemas.openxmlformats.org/officeDocument/2006/relationships/hyperlink" Target="http://ru.wikipedia.org/wiki/%D0%96%D0%B8%D1%81%D0%BA%D0%B0%D1%80_%D0%B4'%D0%AD%D1%81%D1%82%D0%B5%D0%BD,_%D0%92%D0%B0%D0%BB%D0%B5%D1%80%D0%B8"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ru.wikipedia.org/wiki/%D0%9F%D0%B0%D0%BC%D1%8F%D1%82%D0%BD%D0%B0%D1%8F_%D0%BC%D0%BE%D0%BD%D0%B5%D1%82%D0%B0" TargetMode="External"/><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35.jpeg"/><Relationship Id="rId5" Type="http://schemas.openxmlformats.org/officeDocument/2006/relationships/hyperlink" Target="http://ru.wikipedia.org/wiki/%D0%A4%D0%B0%D0%B9%D0%BB:1-ruble-coin_1987_Borodino.jpg" TargetMode="External"/><Relationship Id="rId4" Type="http://schemas.openxmlformats.org/officeDocument/2006/relationships/hyperlink" Target="http://ru.wikipedia.org/wiki/1_%D1%80%D1%83%D0%B1%D0%BB%D1%8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ru.wikipedia.org/wiki/%D0%A4%D0%B0%D0%B9%D0%BB:Soviet_Union_stamp_1987_CPA_5871.jpg" TargetMode="External"/><Relationship Id="rId7" Type="http://schemas.openxmlformats.org/officeDocument/2006/relationships/hyperlink" Target="http://ru.wikipedia.org/wiki/1987_%D0%B3%D0%BE%D0%B4"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hyperlink" Target="http://ru.wikipedia.org/wiki/%D0%A1%D0%A1%D0%A1%D0%A0" TargetMode="External"/><Relationship Id="rId5" Type="http://schemas.openxmlformats.org/officeDocument/2006/relationships/hyperlink" Target="http://ru.wikipedia.org/wiki/%D0%9F%D0%BE%D1%87%D1%82%D0%BE%D0%B2%D1%8B%D0%B9_%D0%B1%D0%BB%D0%BE%D0%BA" TargetMode="External"/><Relationship Id="rId4" Type="http://schemas.openxmlformats.org/officeDocument/2006/relationships/image" Target="../media/image36.jpeg"/></Relationships>
</file>

<file path=ppt/slides/_rels/slide61.xml.rels><?xml version="1.0" encoding="UTF-8" standalone="yes"?>
<Relationships xmlns="http://schemas.openxmlformats.org/package/2006/relationships"><Relationship Id="rId3" Type="http://schemas.openxmlformats.org/officeDocument/2006/relationships/hyperlink" Target="http://ru.wikipedia.org/wiki/%D0%9F%D0%BE%D1%87%D1%82%D0%BE%D0%B2%D0%B0%D1%8F_%D0%BC%D0%B0%D1%80%D0%BA%D0%B0" TargetMode="External"/><Relationship Id="rId7" Type="http://schemas.openxmlformats.org/officeDocument/2006/relationships/image" Target="../media/image37.jpeg"/><Relationship Id="rId2" Type="http://schemas.openxmlformats.org/officeDocument/2006/relationships/notesSlide" Target="../notesSlides/notesSlide61.xml"/><Relationship Id="rId1" Type="http://schemas.openxmlformats.org/officeDocument/2006/relationships/slideLayout" Target="../slideLayouts/slideLayout6.xml"/><Relationship Id="rId6" Type="http://schemas.openxmlformats.org/officeDocument/2006/relationships/hyperlink" Target="http://ru.wikipedia.org/wiki/%D0%A4%D0%B0%D0%B9%D0%BB:Rus_Stamp-150_let_1812_goda-6kop.jpg" TargetMode="External"/><Relationship Id="rId5" Type="http://schemas.openxmlformats.org/officeDocument/2006/relationships/hyperlink" Target="http://ru.wikipedia.org/wiki/1962_%D0%B3%D0%BE%D0%B4" TargetMode="External"/><Relationship Id="rId4" Type="http://schemas.openxmlformats.org/officeDocument/2006/relationships/hyperlink" Target="http://ru.wikipedia.org/wiki/%D0%A1%D0%A1%D0%A1%D0%A0"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ru.wikipedia.org/wiki/%D0%A4%D0%B0%D0%B9%D0%BB:Borodino_principal_monument.jpg" TargetMode="External"/><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ru.wikipedia.org/wiki/1812_%D0%B3%D0%BE%D0%B4" TargetMode="External"/><Relationship Id="rId3" Type="http://schemas.openxmlformats.org/officeDocument/2006/relationships/hyperlink" Target="http://ru.wikipedia.org/wiki/%D0%A4%D1%80%D0%B0%D0%BD%D1%86%D1%83%D0%B7%D1%81%D0%BA%D0%B8%D0%B9_%D1%8F%D0%B7%D1%8B%D0%BA" TargetMode="External"/><Relationship Id="rId7" Type="http://schemas.openxmlformats.org/officeDocument/2006/relationships/hyperlink" Target="http://ru.wikipedia.org/wiki/7_%D1%81%D0%B5%D0%BD%D1%82%D1%8F%D0%B1%D1%80%D1%8F"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hyperlink" Target="http://ru.wikipedia.org/wiki/%D0%9D%D0%B0%D0%BF%D0%BE%D0%BB%D0%B5%D0%BE%D0%BD_I" TargetMode="External"/><Relationship Id="rId5" Type="http://schemas.openxmlformats.org/officeDocument/2006/relationships/hyperlink" Target="http://ru.wikipedia.org/wiki/%D0%9C._%D0%98._%D0%9A%D1%83%D1%82%D1%83%D0%B7%D0%BE%D0%B2" TargetMode="External"/><Relationship Id="rId10" Type="http://schemas.openxmlformats.org/officeDocument/2006/relationships/hyperlink" Target="http://ru.wikipedia.org/wiki/%D0%9C%D0%BE%D1%81%D0%BA%D0%B2%D0%B0" TargetMode="External"/><Relationship Id="rId4" Type="http://schemas.openxmlformats.org/officeDocument/2006/relationships/hyperlink" Target="http://ru.wikipedia.org/wiki/%D0%9E%D1%82%D0%B5%D1%87%D0%B5%D1%81%D1%82%D0%B2%D0%B5%D0%BD%D0%BD%D0%B0%D1%8F_%D0%B2%D0%BE%D0%B9%D0%BD%D0%B0_1812_%D0%B3%D0%BE%D0%B4%D0%B0" TargetMode="External"/><Relationship Id="rId9" Type="http://schemas.openxmlformats.org/officeDocument/2006/relationships/hyperlink" Target="http://ru.wikipedia.org/wiki/%D0%91%D0%BE%D1%80%D0%BE%D0%B4%D0%B8%D0%BD%D0%BE_(%D0%B4%D0%B5%D1%80%D0%B5%D0%B2%D0%BD%D1%8F,_%D0%9C%D0%BE%D0%B6%D0%B0%D0%B9%D1%81%D0%BA%D0%B8%D0%B9_%D1%80%D0%B0%D0%B9%D0%BE%D0%BD)"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5988770"/>
          </a:xfrm>
        </p:spPr>
        <p:style>
          <a:lnRef idx="0">
            <a:schemeClr val="accent2"/>
          </a:lnRef>
          <a:fillRef idx="3">
            <a:schemeClr val="accent2"/>
          </a:fillRef>
          <a:effectRef idx="3">
            <a:schemeClr val="accent2"/>
          </a:effectRef>
          <a:fontRef idx="minor">
            <a:schemeClr val="lt1"/>
          </a:fontRef>
        </p:style>
        <p:txBody>
          <a:bodyPr>
            <a:normAutofit/>
          </a:bodyPr>
          <a:lstStyle/>
          <a:p>
            <a:r>
              <a:rPr lang="ru-RU" sz="60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«200 – </a:t>
            </a:r>
            <a:r>
              <a:rPr lang="ru-RU" sz="6000" b="1"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летие</a:t>
            </a:r>
            <a:r>
              <a:rPr lang="ru-RU" sz="60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br>
              <a:rPr lang="ru-RU" sz="60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ru-RU" sz="60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Бородинской битвы»</a:t>
            </a:r>
            <a:br>
              <a:rPr lang="ru-RU" sz="60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ru-RU" sz="60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(1812 – 2012гг.)</a:t>
            </a:r>
            <a:br>
              <a:rPr lang="ru-RU" sz="60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ru-RU" sz="32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Автор презентации: Глушкова Л.П.</a:t>
            </a:r>
            <a:br>
              <a:rPr lang="ru-RU" sz="32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ru-RU" sz="32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(старшая вожатая младшего звена, учитель черчения, технологии и рисования) </a:t>
            </a:r>
            <a:br>
              <a:rPr lang="ru-RU" sz="32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ru-RU" sz="32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МБОУ «</a:t>
            </a:r>
            <a:r>
              <a:rPr lang="ru-RU" sz="3200" b="1"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Усть</a:t>
            </a:r>
            <a:r>
              <a:rPr lang="ru-RU" sz="32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 </a:t>
            </a:r>
            <a:r>
              <a:rPr lang="ru-RU" sz="3200" b="1"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Удинская</a:t>
            </a:r>
            <a:r>
              <a:rPr lang="ru-RU" sz="3200" b="1"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СОШ №2</a:t>
            </a:r>
            <a:endParaRPr lang="ru-RU" sz="3200" b="1"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96974"/>
          </a:xfrm>
        </p:spPr>
        <p:txBody>
          <a:bodyPr>
            <a:noAutofit/>
          </a:bodyPr>
          <a:lstStyle/>
          <a:p>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Александр 1 – император </a:t>
            </a:r>
            <a:b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Российский</a:t>
            </a:r>
            <a:b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ru-R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внук Екатерины 2</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Рисунок 2" descr="Соедини стрелками события и историческую личность, с которой оно связано Петр I Витус Беринг Екатерина II М.В.Ломоносов А.В.Суворов Ф.Ф.Ушаков И.П.Кул"/>
          <p:cNvPicPr/>
          <p:nvPr/>
        </p:nvPicPr>
        <p:blipFill>
          <a:blip r:embed="rId3">
            <a:lum bright="-10000"/>
          </a:blip>
          <a:srcRect/>
          <a:stretch>
            <a:fillRect/>
          </a:stretch>
        </p:blipFill>
        <p:spPr bwMode="auto">
          <a:xfrm>
            <a:off x="2643174" y="1857364"/>
            <a:ext cx="4857784" cy="45005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a:xfrm rot="10800000" flipV="1">
            <a:off x="142844" y="5379365"/>
            <a:ext cx="2357454" cy="923330"/>
          </a:xfrm>
          <a:prstGeom prst="rect">
            <a:avLst/>
          </a:prstGeom>
          <a:noFill/>
        </p:spPr>
        <p:txBody>
          <a:bodyPr wrap="square" rtlCol="0">
            <a:spAutoFit/>
          </a:bodyPr>
          <a:lstStyle/>
          <a:p>
            <a:r>
              <a:rPr lang="ru-RU" b="1" dirty="0" smtClean="0"/>
              <a:t>Верховный </a:t>
            </a:r>
          </a:p>
          <a:p>
            <a:r>
              <a:rPr lang="ru-RU" b="1" dirty="0" smtClean="0"/>
              <a:t>главнокомандующий</a:t>
            </a:r>
          </a:p>
          <a:p>
            <a:r>
              <a:rPr lang="ru-RU" b="1" dirty="0" smtClean="0"/>
              <a:t>русской армии</a:t>
            </a:r>
            <a:endParaRPr lang="ru-RU" b="1"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 этот опасный для страны момент император России </a:t>
            </a:r>
            <a:b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Александр 1 назначает главнокомандующим</a:t>
            </a:r>
            <a:b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Кутузова Михаила Илларионовича</a:t>
            </a:r>
            <a:endParaRPr lang="ru-RU"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Рисунок 2" descr="Отступая под натиском вражеской армии, две русские армии под командованием М.Б.Барклая-де-Толли и П.И.Багратиона соединились под Смоленском. Несмотря "/>
          <p:cNvPicPr/>
          <p:nvPr/>
        </p:nvPicPr>
        <p:blipFill>
          <a:blip r:embed="rId3">
            <a:lum bright="-10000"/>
          </a:blip>
          <a:srcRect/>
          <a:stretch>
            <a:fillRect/>
          </a:stretch>
        </p:blipFill>
        <p:spPr bwMode="auto">
          <a:xfrm>
            <a:off x="1643042" y="1857364"/>
            <a:ext cx="5715040" cy="4286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1"/>
          <p:cNvSpPr>
            <a:spLocks noChangeArrowheads="1"/>
          </p:cNvSpPr>
          <p:nvPr/>
        </p:nvSpPr>
        <p:spPr bwMode="auto">
          <a:xfrm>
            <a:off x="571472" y="857232"/>
            <a:ext cx="814393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8 (20) августа главнокомандующим русской армии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был назначен Михаил Илларионович Кутузов.</a:t>
            </a:r>
            <a:br>
              <a:rPr kumimoji="0" lang="ru-RU" sz="2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br>
            <a:r>
              <a:rPr kumimoji="0" lang="ru-RU" sz="2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Его давно знали и любили в войсках.</a:t>
            </a:r>
            <a:br>
              <a:rPr kumimoji="0" lang="ru-RU" sz="2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br>
            <a:r>
              <a:rPr kumimoji="0" lang="ru-RU" sz="2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«Прибыл Кутузов бить французов»- говорили солдаты. </a:t>
            </a:r>
            <a:endParaRPr kumimoji="0" lang="ru-RU" sz="2400" b="1" i="0"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Полное его имя Михаил Илларионович Голенищев - Кутузов.</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Родился Михаил Илларионович Кутузов 5 сентября 1745 года в Петербурге.</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В 14 лет он с отличием закончил Дворянскую артиллерийскую школу.</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С 16 лет - прапорщик, командир роты Астраханского пехотного полка.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Он участвовал в многочисленных войнах, которые вела в то время Россия.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В момент назначения Кутузову было 67 лет.</a:t>
            </a:r>
            <a:endParaRPr kumimoji="0" lang="ru-RU" sz="2400" b="1" i="0"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
        <p:nvSpPr>
          <p:cNvPr id="3" name="TextBox 2"/>
          <p:cNvSpPr txBox="1"/>
          <p:nvPr/>
        </p:nvSpPr>
        <p:spPr>
          <a:xfrm>
            <a:off x="1214414" y="428604"/>
            <a:ext cx="7000924" cy="584775"/>
          </a:xfrm>
          <a:prstGeom prst="rect">
            <a:avLst/>
          </a:prstGeom>
          <a:noFill/>
        </p:spPr>
        <p:txBody>
          <a:bodyPr wrap="square" rtlCol="0">
            <a:spAutoFit/>
          </a:bodyPr>
          <a:lstStyle/>
          <a:p>
            <a:pPr algn="ctr"/>
            <a:r>
              <a:rPr lang="ru-RU" sz="3200" b="1" i="1" dirty="0" smtClean="0">
                <a:solidFill>
                  <a:schemeClr val="tx2"/>
                </a:solidFill>
              </a:rPr>
              <a:t>Михаил Илларионович Кутузов</a:t>
            </a:r>
            <a:endParaRPr lang="ru-RU" sz="3200" b="1" i="1" dirty="0">
              <a:solidFill>
                <a:schemeClr val="tx2"/>
              </a:solidFill>
            </a:endParaRPr>
          </a:p>
        </p:txBody>
      </p:sp>
    </p:spTree>
  </p:cSld>
  <p:clrMapOvr>
    <a:masterClrMapping/>
  </p:clrMapOvr>
  <p:transition>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85794"/>
            <a:ext cx="8229600" cy="571504"/>
          </a:xfrm>
        </p:spPr>
        <p:txBody>
          <a:bodyPr>
            <a:normAutofit fontScale="90000"/>
          </a:bodyPr>
          <a:lstStyle/>
          <a:p>
            <a:r>
              <a:rPr lang="ru-RU" sz="3100" b="1" dirty="0" smtClean="0"/>
              <a:t>Кутузов на командном пункте в день </a:t>
            </a:r>
            <a:br>
              <a:rPr lang="ru-RU" sz="3100" b="1" dirty="0" smtClean="0"/>
            </a:br>
            <a:r>
              <a:rPr lang="ru-RU" sz="3100" b="1" dirty="0" smtClean="0"/>
              <a:t>Бородинского сражения </a:t>
            </a:r>
            <a:r>
              <a:rPr lang="ru-RU" sz="2200" dirty="0" smtClean="0"/>
              <a:t>(А. </a:t>
            </a:r>
            <a:r>
              <a:rPr lang="ru-RU" sz="2200" dirty="0" err="1" smtClean="0"/>
              <a:t>Шепелюк</a:t>
            </a:r>
            <a:r>
              <a:rPr lang="ru-RU" sz="2200" dirty="0" smtClean="0"/>
              <a:t> , 1951г.)</a:t>
            </a:r>
            <a:r>
              <a:rPr lang="ru-RU" dirty="0" smtClean="0"/>
              <a:t/>
            </a:r>
            <a:br>
              <a:rPr lang="ru-RU" dirty="0" smtClean="0"/>
            </a:br>
            <a:endParaRPr lang="ru-RU" dirty="0"/>
          </a:p>
        </p:txBody>
      </p:sp>
      <p:pic>
        <p:nvPicPr>
          <p:cNvPr id="3" name="Рисунок 2" descr="http://upload.wikimedia.org/wikipedia/commons/thumb/6/61/Kutuzovborodino.jpg/220px-Kutuzovborodino.jpg">
            <a:hlinkClick r:id="rId3"/>
          </p:cNvPr>
          <p:cNvPicPr/>
          <p:nvPr/>
        </p:nvPicPr>
        <p:blipFill>
          <a:blip r:embed="rId4">
            <a:lum bright="-10000" contrast="10000"/>
          </a:blip>
          <a:srcRect/>
          <a:stretch>
            <a:fillRect/>
          </a:stretch>
        </p:blipFill>
        <p:spPr bwMode="auto">
          <a:xfrm>
            <a:off x="928662" y="1357298"/>
            <a:ext cx="7215238" cy="52149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258404"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857224" y="571480"/>
            <a:ext cx="8110971" cy="6617196"/>
          </a:xfrm>
          <a:prstGeom prst="rect">
            <a:avLst/>
          </a:prstGeom>
          <a:noFill/>
        </p:spPr>
        <p:txBody>
          <a:bodyPr wrap="square" rtlCol="0">
            <a:spAutoFit/>
          </a:bodyPr>
          <a:lstStyle/>
          <a:p>
            <a:pPr algn="ctr"/>
            <a:r>
              <a:rPr lang="ru-RU" sz="4000" b="1" dirty="0" smtClean="0"/>
              <a:t>В 1804 году императором  Франции становится Наполеон</a:t>
            </a:r>
          </a:p>
          <a:p>
            <a:pPr algn="ctr"/>
            <a:r>
              <a:rPr lang="ru-RU" sz="4000" b="1" dirty="0" smtClean="0"/>
              <a:t>Бонапарт. Еще в детстве, читая книги о героях древности, </a:t>
            </a:r>
          </a:p>
          <a:p>
            <a:pPr algn="ctr"/>
            <a:r>
              <a:rPr lang="ru-RU" sz="4000" b="1" dirty="0" smtClean="0"/>
              <a:t>он мечтал о  военных  победах. В 24 года Бонапарт  был произведен в чин генерала. Несколько блестящих побед сделали его одним из самых известных людей Франции. </a:t>
            </a:r>
          </a:p>
          <a:p>
            <a:endParaRPr lang="ru-RU" sz="2400" dirty="0"/>
          </a:p>
        </p:txBody>
      </p:sp>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Наполеон – император Франции</a:t>
            </a:r>
            <a:endParaRPr lang="ru-RU"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 name="Рисунок 2" descr="Александр I – император Российский внук Екатерины II"/>
          <p:cNvPicPr/>
          <p:nvPr/>
        </p:nvPicPr>
        <p:blipFill>
          <a:blip r:embed="rId3">
            <a:lum bright="-10000"/>
          </a:blip>
          <a:srcRect/>
          <a:stretch>
            <a:fillRect/>
          </a:stretch>
        </p:blipFill>
        <p:spPr bwMode="auto">
          <a:xfrm>
            <a:off x="1428728" y="1214422"/>
            <a:ext cx="6228000" cy="5184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Прямоугольник 3"/>
          <p:cNvSpPr/>
          <p:nvPr/>
        </p:nvSpPr>
        <p:spPr>
          <a:xfrm>
            <a:off x="-1006963" y="2967335"/>
            <a:ext cx="184730"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ru-RU"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Наполеон Бонапарт</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2769" name="Rectangle 1"/>
          <p:cNvSpPr>
            <a:spLocks noChangeArrowheads="1"/>
          </p:cNvSpPr>
          <p:nvPr/>
        </p:nvSpPr>
        <p:spPr bwMode="auto">
          <a:xfrm>
            <a:off x="0" y="1071546"/>
            <a:ext cx="9671815" cy="584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 1812 году мирная жизнь России была нарушена вторжением</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в её пределы французской армии</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под командованием Наполеона Бонапарта.</a:t>
            </a:r>
            <a:endParaRPr kumimoji="0" lang="ru-RU" sz="2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Наполеон Бонапарт- человек необычной судьбы.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Он родился 15 августа 1769 года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на небольшом острове Корсика, принадлежащем Франции.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Сын бедного дворянина Наполеон</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 закончил военную академию в Париже,</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 когда ему было 16 лет.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В 24 года он уже был генералом, затем стал</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 консулом Франции,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а в 1804 году Наполеона провозгласили императором.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Франция почти непрерывно воевала. В конце концов,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Наполеон стал властелином Европы.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Arial" pitchFamily="34" charset="0"/>
                <a:ea typeface="Times New Roman" pitchFamily="18" charset="0"/>
                <a:cs typeface="Arial" pitchFamily="34" charset="0"/>
              </a:rPr>
              <a:t>Но ему захотелось завоевать весь мир. </a:t>
            </a:r>
            <a:endParaRPr kumimoji="0" lang="ru-RU"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1000108"/>
            <a:ext cx="7772400" cy="426356"/>
          </a:xfrm>
        </p:spPr>
        <p:txBody>
          <a:bodyPr>
            <a:normAutofit fontScale="90000"/>
          </a:bodyPr>
          <a:lstStyle/>
          <a:p>
            <a:pPr algn="ctr"/>
            <a:r>
              <a:rPr lang="ru-RU" sz="4000" b="1" i="1" dirty="0" smtClean="0">
                <a:solidFill>
                  <a:schemeClr val="accent5">
                    <a:lumMod val="50000"/>
                  </a:schemeClr>
                </a:solidFill>
              </a:rPr>
              <a:t>Наполеон Бонапарт -  властелин Европы </a:t>
            </a:r>
            <a:r>
              <a:rPr lang="ru-RU" dirty="0" smtClean="0"/>
              <a:t/>
            </a:r>
            <a:br>
              <a:rPr lang="ru-RU" dirty="0" smtClean="0"/>
            </a:br>
            <a:r>
              <a:rPr lang="ru-RU" dirty="0" smtClean="0"/>
              <a:t/>
            </a:r>
            <a:br>
              <a:rPr lang="ru-RU" dirty="0" smtClean="0"/>
            </a:br>
            <a:r>
              <a:rPr lang="ru-RU" dirty="0" smtClean="0"/>
              <a:t>- властелин</a:t>
            </a:r>
            <a:endParaRPr lang="ru-RU" dirty="0"/>
          </a:p>
        </p:txBody>
      </p:sp>
      <p:pic>
        <p:nvPicPr>
          <p:cNvPr id="28674" name="Picture 2" descr="C:\Users\Люба\Pictures\Новая папка\742462650[1].jpg"/>
          <p:cNvPicPr>
            <a:picLocks noChangeAspect="1" noChangeArrowheads="1"/>
          </p:cNvPicPr>
          <p:nvPr/>
        </p:nvPicPr>
        <p:blipFill>
          <a:blip r:embed="rId3"/>
          <a:srcRect/>
          <a:stretch>
            <a:fillRect/>
          </a:stretch>
        </p:blipFill>
        <p:spPr bwMode="auto">
          <a:xfrm>
            <a:off x="1071538" y="1285865"/>
            <a:ext cx="7056000" cy="49527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428596" y="285728"/>
            <a:ext cx="821537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accent2"/>
                </a:solidFill>
                <a:effectLst/>
                <a:latin typeface="Calibri" pitchFamily="34" charset="0"/>
                <a:ea typeface="Times New Roman" pitchFamily="18" charset="0"/>
                <a:cs typeface="Times New Roman" pitchFamily="18" charset="0"/>
              </a:rPr>
              <a:t>« </a:t>
            </a:r>
            <a:r>
              <a:rPr kumimoji="0" lang="ru-RU" sz="2800" b="1" i="0" u="none" strike="noStrike" cap="none" normalizeH="0" baseline="0" dirty="0" smtClean="0">
                <a:ln>
                  <a:noFill/>
                </a:ln>
                <a:solidFill>
                  <a:schemeClr val="accent2"/>
                </a:solidFill>
                <a:effectLst/>
                <a:latin typeface="Calibri" pitchFamily="34" charset="0"/>
                <a:ea typeface="Times New Roman" pitchFamily="18" charset="0"/>
                <a:cs typeface="Times New Roman" pitchFamily="18" charset="0"/>
              </a:rPr>
              <a:t>Через три года я буду властелином мира…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2"/>
                </a:solidFill>
                <a:effectLst/>
                <a:latin typeface="Calibri" pitchFamily="34" charset="0"/>
                <a:ea typeface="Times New Roman" pitchFamily="18" charset="0"/>
                <a:cs typeface="Times New Roman" pitchFamily="18" charset="0"/>
              </a:rPr>
              <a:t>Остается Россия, но я раздавлю ее»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 заявил Наполеон перед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вторжением в Россию.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Он даже приказал выбить медаль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с изображением Бога и с надписью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2"/>
                </a:solidFill>
                <a:effectLst/>
                <a:latin typeface="Calibri" pitchFamily="34" charset="0"/>
                <a:ea typeface="Times New Roman" pitchFamily="18" charset="0"/>
                <a:cs typeface="Times New Roman" pitchFamily="18" charset="0"/>
              </a:rPr>
              <a:t>«Тебе небо, мне земля».</a:t>
            </a:r>
            <a:endParaRPr kumimoji="0" lang="ru-RU" sz="2800" b="1" i="0" u="none" strike="noStrike" cap="none" normalizeH="0" baseline="0" dirty="0" smtClean="0">
              <a:ln>
                <a:noFill/>
              </a:ln>
              <a:solidFill>
                <a:schemeClr val="accent2"/>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Наполеон собрал 638 000 войска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из подвластных ему народов и двинул их в Россию. </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2"/>
                </a:solidFill>
                <a:effectLst/>
                <a:latin typeface="Calibri" pitchFamily="34" charset="0"/>
                <a:ea typeface="Times New Roman" pitchFamily="18" charset="0"/>
                <a:cs typeface="Times New Roman" pitchFamily="18" charset="0"/>
              </a:rPr>
              <a:t> « Я иду в Москву - говорил он,-</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2"/>
                </a:solidFill>
                <a:effectLst/>
                <a:latin typeface="Calibri" pitchFamily="34" charset="0"/>
                <a:ea typeface="Times New Roman" pitchFamily="18" charset="0"/>
                <a:cs typeface="Times New Roman" pitchFamily="18" charset="0"/>
              </a:rPr>
              <a:t> и в одно или два сражения все кончу.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2"/>
                </a:solidFill>
                <a:effectLst/>
                <a:latin typeface="Calibri" pitchFamily="34" charset="0"/>
                <a:ea typeface="Times New Roman" pitchFamily="18" charset="0"/>
                <a:cs typeface="Times New Roman" pitchFamily="18" charset="0"/>
              </a:rPr>
              <a:t>Император Александр на коленях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accent2"/>
                </a:solidFill>
                <a:effectLst/>
                <a:latin typeface="Calibri" pitchFamily="34" charset="0"/>
                <a:ea typeface="Times New Roman" pitchFamily="18" charset="0"/>
                <a:cs typeface="Times New Roman" pitchFamily="18" charset="0"/>
              </a:rPr>
              <a:t>будет просить у меня мира».</a:t>
            </a:r>
            <a:endParaRPr kumimoji="0" lang="ru-RU" sz="2800" b="1" i="0" u="none" strike="noStrike" cap="none" normalizeH="0" baseline="0" dirty="0" smtClean="0">
              <a:ln>
                <a:noFill/>
              </a:ln>
              <a:solidFill>
                <a:schemeClr val="accent2"/>
              </a:solidFill>
              <a:effectLst/>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Начало войны</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1377" name="Rectangle 1"/>
          <p:cNvSpPr>
            <a:spLocks noChangeArrowheads="1"/>
          </p:cNvSpPr>
          <p:nvPr/>
        </p:nvSpPr>
        <p:spPr bwMode="auto">
          <a:xfrm>
            <a:off x="428596" y="1357298"/>
            <a:ext cx="814393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Отечественная война началась 12 июня 1812 года.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Переправившись через реку Неман,</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Наполеон отправил один отряд к северу к городу Петербургу,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а сам с главными силами устремился на Москву. Он был уверен в скорой победе.</a:t>
            </a:r>
            <a:endParaRPr kumimoji="0" lang="ru-RU" sz="3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500042"/>
            <a:ext cx="7643866" cy="5643601"/>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32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ru-RU" sz="32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32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Задачи: 1.     Сформировать представление о войне 1812 года, о Бородинском сражении.</a:t>
            </a:r>
            <a:br>
              <a:rPr lang="ru-RU" sz="32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32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 Познакомить с героями Отечественной войны 1812 года, участниками Бородинской битвы</a:t>
            </a:r>
            <a:r>
              <a:rPr lang="ru-RU" sz="32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br>
              <a:rPr lang="ru-RU" sz="32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3200"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32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 И. Кутузовым, П. И. Багратионом, </a:t>
            </a:r>
            <a:br>
              <a:rPr lang="ru-RU" sz="32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32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 Б. Барклаем де Толли и других.</a:t>
            </a:r>
            <a:br>
              <a:rPr lang="ru-RU" sz="32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sz="3200"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3. Воспитывать уважение к защитникам Отечества и  чувство гордости за  свою страну.</a:t>
            </a:r>
            <a:r>
              <a:rPr lang="ru-RU" dirty="0"/>
              <a:t/>
            </a:r>
            <a:br>
              <a:rPr lang="ru-RU" dirty="0"/>
            </a:br>
            <a:endParaRPr lang="ru-RU" dirty="0"/>
          </a:p>
        </p:txBody>
      </p:sp>
      <p:sp>
        <p:nvSpPr>
          <p:cNvPr id="3" name="Подзаголовок 2"/>
          <p:cNvSpPr>
            <a:spLocks noGrp="1"/>
          </p:cNvSpPr>
          <p:nvPr>
            <p:ph type="subTitle" idx="1"/>
          </p:nvPr>
        </p:nvSpPr>
        <p:spPr>
          <a:xfrm>
            <a:off x="1371600" y="5357826"/>
            <a:ext cx="6400800" cy="280974"/>
          </a:xfrm>
        </p:spPr>
        <p:txBody>
          <a:bodyPr>
            <a:normAutofit fontScale="47500" lnSpcReduction="20000"/>
          </a:bodyPr>
          <a:lstStyle/>
          <a:p>
            <a:r>
              <a:rPr lang="ru-RU" dirty="0" smtClean="0"/>
              <a:t> </a:t>
            </a:r>
            <a:endParaRPr lang="ru-RU"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Защитное оружие времен войны…</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714348" y="1428736"/>
            <a:ext cx="7500990" cy="483209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Щиты, </a:t>
            </a:r>
          </a:p>
          <a:p>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булавы, </a:t>
            </a:r>
          </a:p>
          <a:p>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шпаги, </a:t>
            </a:r>
          </a:p>
          <a:p>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кольчуги, </a:t>
            </a:r>
          </a:p>
          <a:p>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винтовки со штыками, пушки.</a:t>
            </a:r>
          </a:p>
          <a:p>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Простой народ встал </a:t>
            </a:r>
          </a:p>
          <a:p>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на защиту Отечества, </a:t>
            </a:r>
          </a:p>
          <a:p>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применяя при этом все то, что у них было :                                           вилы, лопаты, палки, дубинки и т. д… </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28670"/>
          </a:xfrm>
        </p:spPr>
        <p:txBody>
          <a:bodyPr/>
          <a:lstStyle/>
          <a:p>
            <a:r>
              <a:rPr lang="ru-RU" b="1" dirty="0" smtClean="0"/>
              <a:t>Военная форма</a:t>
            </a:r>
            <a:endParaRPr lang="ru-RU" b="1" dirty="0"/>
          </a:p>
        </p:txBody>
      </p:sp>
      <p:pic>
        <p:nvPicPr>
          <p:cNvPr id="3" name="Рисунок 2" descr="В этот опасный для страны момент император России Александр I назначает главнокомандующим Кутузова Михаила Илларионовича. Ученик А.В.Суворова, стареющ"/>
          <p:cNvPicPr/>
          <p:nvPr/>
        </p:nvPicPr>
        <p:blipFill>
          <a:blip r:embed="rId3">
            <a:lum bright="-10000"/>
          </a:blip>
          <a:srcRect/>
          <a:stretch>
            <a:fillRect/>
          </a:stretch>
        </p:blipFill>
        <p:spPr bwMode="auto">
          <a:xfrm>
            <a:off x="785786" y="1000108"/>
            <a:ext cx="7416000" cy="5436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Военная форма 1812 года"/>
          <p:cNvPicPr/>
          <p:nvPr/>
        </p:nvPicPr>
        <p:blipFill>
          <a:blip r:embed="rId3">
            <a:lum/>
          </a:blip>
          <a:srcRect/>
          <a:stretch>
            <a:fillRect/>
          </a:stretch>
        </p:blipFill>
        <p:spPr bwMode="auto">
          <a:xfrm>
            <a:off x="571472" y="357166"/>
            <a:ext cx="7849124" cy="604912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9" name="Picture 3" descr="C:\Users\Люба\Pictures\Новая папка\supercoolpics_01_04092012164536[1].jpg"/>
          <p:cNvPicPr>
            <a:picLocks noChangeAspect="1" noChangeArrowheads="1"/>
          </p:cNvPicPr>
          <p:nvPr/>
        </p:nvPicPr>
        <p:blipFill>
          <a:blip r:embed="rId3" cstate="email"/>
          <a:srcRect/>
          <a:stretch>
            <a:fillRect/>
          </a:stretch>
        </p:blipFill>
        <p:spPr bwMode="auto">
          <a:xfrm>
            <a:off x="642909" y="411163"/>
            <a:ext cx="8001057" cy="603567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План неприятеля</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5474" name="Rectangle 2"/>
          <p:cNvSpPr>
            <a:spLocks noChangeArrowheads="1"/>
          </p:cNvSpPr>
          <p:nvPr/>
        </p:nvSpPr>
        <p:spPr bwMode="auto">
          <a:xfrm rot="10800000" flipV="1">
            <a:off x="571472" y="949080"/>
            <a:ext cx="778674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На западной границе располагались три русские армии.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Численность армий составляла около 240 000 человек.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1 армией командовал Барклай де Толли, она располагалась в Литве.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Второй -  Багратион в Белоруссии, третьей – </a:t>
            </a:r>
            <a:r>
              <a:rPr kumimoji="0" lang="ru-RU" sz="2800" b="1" i="0" u="none" strike="noStrike" cap="none" normalizeH="0" baseline="0" dirty="0" err="1" smtClean="0">
                <a:ln>
                  <a:noFill/>
                </a:ln>
                <a:solidFill>
                  <a:srgbClr val="0D0D0D"/>
                </a:solidFill>
                <a:effectLst/>
                <a:latin typeface="Calibri" pitchFamily="34" charset="0"/>
                <a:ea typeface="Times New Roman" pitchFamily="18" charset="0"/>
                <a:cs typeface="Times New Roman" pitchFamily="18" charset="0"/>
              </a:rPr>
              <a:t>Тормасов</a:t>
            </a:r>
            <a:r>
              <a:rPr kumimoji="0" lang="ru-RU" sz="28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в Украине.</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Наполеон рассчитывал разбить их поодиночке.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Но опытные русские военачальники разгадали план неприятеля.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Барклай де Толли и Багратион решили соединиться в Смоленске. </a:t>
            </a:r>
            <a:endParaRPr kumimoji="0" lang="ru-RU"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Умелые, безупречные действия Николая Николаевича Раевского</a:t>
            </a:r>
            <a:endParaRPr lang="ru-RU" i="1" dirty="0"/>
          </a:p>
        </p:txBody>
      </p:sp>
      <p:sp>
        <p:nvSpPr>
          <p:cNvPr id="3" name="Содержимое 2"/>
          <p:cNvSpPr>
            <a:spLocks noGrp="1"/>
          </p:cNvSpPr>
          <p:nvPr>
            <p:ph idx="1"/>
          </p:nvPr>
        </p:nvSpPr>
        <p:spPr/>
        <p:txBody>
          <a:bodyPr>
            <a:normAutofit fontScale="70000" lnSpcReduction="20000"/>
          </a:bodyPr>
          <a:lstStyle/>
          <a:p>
            <a:r>
              <a:rPr lang="ru-RU" b="1" i="1" dirty="0">
                <a:solidFill>
                  <a:schemeClr val="accent6">
                    <a:lumMod val="50000"/>
                  </a:schemeClr>
                </a:solidFill>
              </a:rPr>
              <a:t>Вам не видать таких сражений!...</a:t>
            </a:r>
          </a:p>
          <a:p>
            <a:r>
              <a:rPr lang="ru-RU" b="1" i="1" dirty="0">
                <a:solidFill>
                  <a:schemeClr val="accent6">
                    <a:lumMod val="50000"/>
                  </a:schemeClr>
                </a:solidFill>
              </a:rPr>
              <a:t>             Носились знамена, как тени, </a:t>
            </a:r>
          </a:p>
          <a:p>
            <a:r>
              <a:rPr lang="ru-RU" b="1" i="1" dirty="0">
                <a:solidFill>
                  <a:schemeClr val="accent6">
                    <a:lumMod val="50000"/>
                  </a:schemeClr>
                </a:solidFill>
              </a:rPr>
              <a:t>             В дыму огонь блистал,</a:t>
            </a:r>
          </a:p>
          <a:p>
            <a:r>
              <a:rPr lang="ru-RU" b="1" i="1" dirty="0">
                <a:solidFill>
                  <a:schemeClr val="accent6">
                    <a:lumMod val="50000"/>
                  </a:schemeClr>
                </a:solidFill>
              </a:rPr>
              <a:t>             Звучал булат, картечь визжала, </a:t>
            </a:r>
          </a:p>
          <a:p>
            <a:r>
              <a:rPr lang="ru-RU" b="1" i="1" dirty="0">
                <a:solidFill>
                  <a:schemeClr val="accent6">
                    <a:lumMod val="50000"/>
                  </a:schemeClr>
                </a:solidFill>
              </a:rPr>
              <a:t>             Рука бойцов колоть устала, </a:t>
            </a:r>
          </a:p>
          <a:p>
            <a:r>
              <a:rPr lang="ru-RU" b="1" i="1" dirty="0">
                <a:solidFill>
                  <a:schemeClr val="accent6">
                    <a:lumMod val="50000"/>
                  </a:schemeClr>
                </a:solidFill>
              </a:rPr>
              <a:t>            И ядрам пролетать мешала</a:t>
            </a:r>
          </a:p>
          <a:p>
            <a:r>
              <a:rPr lang="ru-RU" b="1" i="1" dirty="0">
                <a:solidFill>
                  <a:schemeClr val="accent6">
                    <a:lumMod val="50000"/>
                  </a:schemeClr>
                </a:solidFill>
              </a:rPr>
              <a:t>            Гора кровавых тел, </a:t>
            </a:r>
          </a:p>
          <a:p>
            <a:r>
              <a:rPr lang="ru-RU" b="1" i="1" dirty="0">
                <a:solidFill>
                  <a:schemeClr val="accent6">
                    <a:lumMod val="50000"/>
                  </a:schemeClr>
                </a:solidFill>
              </a:rPr>
              <a:t>            Изведал враг в тот день немало, </a:t>
            </a:r>
          </a:p>
          <a:p>
            <a:r>
              <a:rPr lang="ru-RU" b="1" i="1" dirty="0">
                <a:solidFill>
                  <a:schemeClr val="accent6">
                    <a:lumMod val="50000"/>
                  </a:schemeClr>
                </a:solidFill>
              </a:rPr>
              <a:t>            Что значит русский бой удалый</a:t>
            </a:r>
          </a:p>
          <a:p>
            <a:r>
              <a:rPr lang="ru-RU" b="1" i="1" dirty="0">
                <a:solidFill>
                  <a:schemeClr val="accent6">
                    <a:lumMod val="50000"/>
                  </a:schemeClr>
                </a:solidFill>
              </a:rPr>
              <a:t>            Наш рукопашный бой!...</a:t>
            </a:r>
          </a:p>
          <a:p>
            <a:r>
              <a:rPr lang="ru-RU" b="1" i="1" dirty="0">
                <a:solidFill>
                  <a:schemeClr val="accent6">
                    <a:lumMod val="50000"/>
                  </a:schemeClr>
                </a:solidFill>
              </a:rPr>
              <a:t>            Земля тряслась - как наши груди;</a:t>
            </a:r>
          </a:p>
          <a:p>
            <a:r>
              <a:rPr lang="ru-RU" b="1" i="1" dirty="0">
                <a:solidFill>
                  <a:schemeClr val="accent6">
                    <a:lumMod val="50000"/>
                  </a:schemeClr>
                </a:solidFill>
              </a:rPr>
              <a:t>            Смешались в кучу кони, люди, </a:t>
            </a:r>
          </a:p>
          <a:p>
            <a:r>
              <a:rPr lang="ru-RU" b="1" i="1" dirty="0">
                <a:solidFill>
                  <a:schemeClr val="accent6">
                    <a:lumMod val="50000"/>
                  </a:schemeClr>
                </a:solidFill>
              </a:rPr>
              <a:t>            И залпы тысячи орудий</a:t>
            </a:r>
          </a:p>
          <a:p>
            <a:r>
              <a:rPr lang="ru-RU" b="1" i="1" dirty="0">
                <a:solidFill>
                  <a:schemeClr val="accent6">
                    <a:lumMod val="50000"/>
                  </a:schemeClr>
                </a:solidFill>
              </a:rPr>
              <a:t>            Слились в протяжный вой…</a:t>
            </a:r>
          </a:p>
        </p:txBody>
      </p:sp>
      <p:sp>
        <p:nvSpPr>
          <p:cNvPr id="4" name="Текст 3"/>
          <p:cNvSpPr>
            <a:spLocks noGrp="1"/>
          </p:cNvSpPr>
          <p:nvPr>
            <p:ph type="body" sz="half" idx="2"/>
          </p:nvPr>
        </p:nvSpPr>
        <p:spPr/>
        <p:txBody>
          <a:bodyPr>
            <a:noAutofit/>
          </a:bodyPr>
          <a:lstStyle/>
          <a:p>
            <a:r>
              <a:rPr lang="ru-RU" sz="2000" b="1" dirty="0">
                <a:solidFill>
                  <a:schemeClr val="tx1">
                    <a:lumMod val="95000"/>
                    <a:lumOff val="5000"/>
                  </a:schemeClr>
                </a:solidFill>
              </a:rPr>
              <a:t>Умелые, безупречные действия генерала Николая Николаевича Раевского, командовавшего батареей в центре Бородинского поля, определили судьбу всего сражения. Прицельный огонь артиллеристов держал под контролем линию атаки неприятеля, пехотинцы храбро дрались на подступах к высоте, где стояла </a:t>
            </a:r>
            <a:r>
              <a:rPr lang="ru-RU" sz="2000" b="1" dirty="0" smtClean="0">
                <a:solidFill>
                  <a:schemeClr val="tx1">
                    <a:lumMod val="95000"/>
                    <a:lumOff val="5000"/>
                  </a:schemeClr>
                </a:solidFill>
              </a:rPr>
              <a:t>батарея.</a:t>
            </a:r>
            <a:endParaRPr lang="ru-RU" sz="2000" b="1" dirty="0">
              <a:solidFill>
                <a:schemeClr val="tx1">
                  <a:lumMod val="95000"/>
                  <a:lumOff val="5000"/>
                </a:schemeClr>
              </a:solidFill>
            </a:endParaRPr>
          </a:p>
        </p:txBody>
      </p:sp>
    </p:spTree>
  </p:cSld>
  <p:clrMapOvr>
    <a:masterClrMapping/>
  </p:clrMapOvr>
  <p:transition>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C:\Users\Люба\Pictures\Новая папка\images[6].jpg"/>
          <p:cNvPicPr>
            <a:picLocks noChangeAspect="1" noChangeArrowheads="1"/>
          </p:cNvPicPr>
          <p:nvPr/>
        </p:nvPicPr>
        <p:blipFill>
          <a:blip r:embed="rId3"/>
          <a:srcRect/>
          <a:stretch>
            <a:fillRect/>
          </a:stretch>
        </p:blipFill>
        <p:spPr bwMode="auto">
          <a:xfrm>
            <a:off x="928662" y="642918"/>
            <a:ext cx="7358114" cy="5643602"/>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sz="2400" b="1" dirty="0" smtClean="0"/>
              <a:t>Наполеон на Бородинских</a:t>
            </a:r>
            <a:br>
              <a:rPr lang="ru-RU" sz="2400" b="1" dirty="0" smtClean="0"/>
            </a:br>
            <a:r>
              <a:rPr lang="ru-RU" sz="2400" b="1" dirty="0" smtClean="0"/>
              <a:t>высотках </a:t>
            </a:r>
            <a:r>
              <a:rPr lang="ru-RU" sz="2400" dirty="0" smtClean="0"/>
              <a:t>(Верещагин, 1897г.)</a:t>
            </a:r>
            <a:endParaRPr lang="ru-RU" sz="2400" dirty="0"/>
          </a:p>
        </p:txBody>
      </p:sp>
      <p:pic>
        <p:nvPicPr>
          <p:cNvPr id="3" name="Рисунок 2" descr="http://upload.wikimedia.org/wikipedia/commons/thumb/1/12/Vereshagin.Napoleon_near_Borodino.jpg/220px-Vereshagin.Napoleon_near_Borodino.jpg">
            <a:hlinkClick r:id="rId3"/>
          </p:cNvPr>
          <p:cNvPicPr/>
          <p:nvPr/>
        </p:nvPicPr>
        <p:blipFill>
          <a:blip r:embed="rId4"/>
          <a:srcRect/>
          <a:stretch>
            <a:fillRect/>
          </a:stretch>
        </p:blipFill>
        <p:spPr bwMode="auto">
          <a:xfrm>
            <a:off x="928662" y="1142984"/>
            <a:ext cx="7381686" cy="507209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Поход Наполеона в Россию</a:t>
            </a:r>
            <a:endParaRPr lang="ru-RU" b="1" dirty="0">
              <a:solidFill>
                <a:srgbClr val="FF0000"/>
              </a:solidFill>
            </a:endParaRPr>
          </a:p>
        </p:txBody>
      </p:sp>
      <p:pic>
        <p:nvPicPr>
          <p:cNvPr id="3" name="Рисунок 2" descr="Наполеон – император Франции"/>
          <p:cNvPicPr/>
          <p:nvPr/>
        </p:nvPicPr>
        <p:blipFill>
          <a:blip r:embed="rId3">
            <a:lum bright="-10000"/>
          </a:blip>
          <a:srcRect/>
          <a:stretch>
            <a:fillRect/>
          </a:stretch>
        </p:blipFill>
        <p:spPr bwMode="auto">
          <a:xfrm>
            <a:off x="1142976" y="1500174"/>
            <a:ext cx="6696000" cy="4824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C:\Users\Люба\Pictures\Новая папка\borodino[1].jpg"/>
          <p:cNvPicPr>
            <a:picLocks noChangeAspect="1" noChangeArrowheads="1"/>
          </p:cNvPicPr>
          <p:nvPr/>
        </p:nvPicPr>
        <p:blipFill>
          <a:blip r:embed="rId3">
            <a:lum/>
          </a:blip>
          <a:srcRect/>
          <a:stretch>
            <a:fillRect/>
          </a:stretch>
        </p:blipFill>
        <p:spPr bwMode="auto">
          <a:xfrm>
            <a:off x="285720" y="214290"/>
            <a:ext cx="8501121" cy="628654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4560010"/>
          </a:xfrm>
        </p:spPr>
        <p:txBody>
          <a:bodyPr/>
          <a:lstStyle/>
          <a:p>
            <a:r>
              <a:rPr lang="ru-RU" dirty="0" smtClean="0"/>
              <a:t/>
            </a:r>
            <a:br>
              <a:rPr lang="ru-RU" dirty="0" smtClean="0"/>
            </a:br>
            <a:r>
              <a:rPr lang="ru-RU" dirty="0" smtClean="0"/>
              <a:t/>
            </a:r>
            <a:br>
              <a:rPr lang="ru-RU" dirty="0" smtClean="0"/>
            </a:br>
            <a:endParaRPr lang="ru-RU" dirty="0"/>
          </a:p>
        </p:txBody>
      </p:sp>
      <p:sp>
        <p:nvSpPr>
          <p:cNvPr id="3" name="Прямоугольник 2"/>
          <p:cNvSpPr/>
          <p:nvPr/>
        </p:nvSpPr>
        <p:spPr>
          <a:xfrm>
            <a:off x="714348" y="928670"/>
            <a:ext cx="7715304" cy="415498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Бородино </a:t>
            </a:r>
          </a:p>
          <a:p>
            <a:pPr algn="ctr"/>
            <a:r>
              <a:rPr lang="ru-RU"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поле русской славы</a:t>
            </a:r>
            <a:endParaRPr lang="ru-RU"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ирасир русский Французский кирасир"/>
          <p:cNvPicPr/>
          <p:nvPr/>
        </p:nvPicPr>
        <p:blipFill>
          <a:blip r:embed="rId3">
            <a:lum bright="-10000"/>
          </a:blip>
          <a:srcRect/>
          <a:stretch>
            <a:fillRect/>
          </a:stretch>
        </p:blipFill>
        <p:spPr bwMode="auto">
          <a:xfrm>
            <a:off x="1000100" y="214289"/>
            <a:ext cx="7130810" cy="6228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Таинственный страх</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7521" name="Rectangle 1"/>
          <p:cNvSpPr>
            <a:spLocks noChangeArrowheads="1"/>
          </p:cNvSpPr>
          <p:nvPr/>
        </p:nvSpPr>
        <p:spPr bwMode="auto">
          <a:xfrm rot="10800000" flipV="1">
            <a:off x="642910" y="858115"/>
            <a:ext cx="807249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Тем не менее, все предвещало французам несомненный успех: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громадные силы, гений полководца, его удача и непобедимость.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В русском народе имя Наполеона распространяло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какой-то таинственный страх. Но общее мнение было такое: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лучше погибнуть, чем покориться ненавистному врагу.</a:t>
            </a:r>
            <a:endParaRPr kumimoji="0" lang="ru-RU"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Мы долго молча отступали…</a:t>
            </a:r>
            <a:endParaRPr lang="ru-RU"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9569" name="Rectangle 1"/>
          <p:cNvSpPr>
            <a:spLocks noChangeArrowheads="1"/>
          </p:cNvSpPr>
          <p:nvPr/>
        </p:nvSpPr>
        <p:spPr bwMode="auto">
          <a:xfrm rot="10800000" flipV="1">
            <a:off x="285720" y="920494"/>
            <a:ext cx="821537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Уклоняясь от окружения и от сражения, русские армии отходили на восток.</a:t>
            </a:r>
            <a:r>
              <a:rPr kumimoji="0" lang="ru-RU"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Война принимала затяжной характер,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все планы Наполеона рушились.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Русская армия продолжала отступать…</a:t>
            </a:r>
            <a:endParaRPr kumimoji="0" lang="ru-RU"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2400" dirty="0" smtClean="0">
                <a:solidFill>
                  <a:srgbClr val="0D0D0D"/>
                </a:solidFill>
                <a:latin typeface="Calibri" pitchFamily="34" charset="0"/>
                <a:ea typeface="Times New Roman" pitchFamily="18" charset="0"/>
                <a:cs typeface="Times New Roman" pitchFamily="18" charset="0"/>
              </a:rPr>
              <a:t>            </a:t>
            </a:r>
            <a:r>
              <a:rPr kumimoji="0" lang="ru-RU" sz="2400" b="0"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a:t>
            </a:r>
            <a:r>
              <a:rPr kumimoji="0" lang="ru-RU" sz="2400" b="1" i="1"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a:t>
            </a:r>
            <a:r>
              <a:rPr kumimoji="0" lang="ru-RU" sz="3200" b="1" i="1"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Мы долго молча отступали,</a:t>
            </a:r>
            <a:endParaRPr kumimoji="0" lang="ru-RU" sz="3200" b="1" i="1"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1"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Досадно было, боя ждали,</a:t>
            </a:r>
            <a:endParaRPr kumimoji="0" lang="ru-RU" sz="3200" b="1" i="1"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1"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Ворчали старики:</a:t>
            </a:r>
            <a:endParaRPr kumimoji="0" lang="ru-RU" sz="3200" b="1" i="1"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1"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«Что ж мы? На зимние квартиры?</a:t>
            </a:r>
            <a:endParaRPr kumimoji="0" lang="ru-RU" sz="3200" b="1" i="1"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1"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Не смеют что ли командиры</a:t>
            </a:r>
            <a:endParaRPr kumimoji="0" lang="ru-RU" sz="3200" b="1" i="1"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1"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Чужие изорвать мундиры</a:t>
            </a:r>
            <a:endParaRPr kumimoji="0" lang="ru-RU" sz="3200" b="1" i="1"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1"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О русские штыки»- </a:t>
            </a:r>
            <a:r>
              <a:rPr kumimoji="0" lang="ru-RU" sz="1100" b="1" i="1"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М.Ю.</a:t>
            </a:r>
            <a:r>
              <a:rPr kumimoji="0" lang="ru-RU" sz="1100" b="1" i="1" strike="noStrike" cap="none" normalizeH="0" dirty="0" smtClean="0">
                <a:ln>
                  <a:noFill/>
                </a:ln>
                <a:solidFill>
                  <a:srgbClr val="0D0D0D"/>
                </a:solidFill>
                <a:effectLst/>
                <a:latin typeface="Calibri" pitchFamily="34" charset="0"/>
                <a:ea typeface="Times New Roman" pitchFamily="18" charset="0"/>
                <a:cs typeface="Times New Roman" pitchFamily="18" charset="0"/>
              </a:rPr>
              <a:t> Лермонтов  в стихотворении «Бородино»</a:t>
            </a:r>
            <a:endParaRPr kumimoji="0" lang="ru-RU" sz="3200" b="1" i="1"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ChangeArrowheads="1"/>
          </p:cNvSpPr>
          <p:nvPr/>
        </p:nvSpPr>
        <p:spPr bwMode="auto">
          <a:xfrm>
            <a:off x="285720" y="-214338"/>
            <a:ext cx="8358246" cy="6400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6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3600" b="1" dirty="0" smtClean="0">
              <a:solidFill>
                <a:srgbClr val="0D0D0D"/>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Главный удар французов пришелся на армию Петра Ивановича Багратиона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Семь раз французы ходили в атаку.</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С обеих сторон потери были огромны.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Когда с восьмой попытки французы потеснили левый фланг,</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генерал Багратион лично повел солдат в атаку,</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был тяжело ранен и вскоре умер.</a:t>
            </a:r>
            <a:endParaRPr kumimoji="0" lang="ru-RU"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857224" y="214290"/>
            <a:ext cx="7715304" cy="769441"/>
          </a:xfrm>
          <a:prstGeom prst="rect">
            <a:avLst/>
          </a:prstGeom>
          <a:noFill/>
        </p:spPr>
        <p:txBody>
          <a:bodyPr wrap="square" rtlCol="0">
            <a:spAutoFit/>
          </a:bodyPr>
          <a:lstStyle/>
          <a:p>
            <a:pPr algn="ctr"/>
            <a:r>
              <a:rPr lang="ru-RU" sz="4400" b="1" dirty="0" smtClean="0">
                <a:solidFill>
                  <a:schemeClr val="accent2">
                    <a:lumMod val="75000"/>
                  </a:schemeClr>
                </a:solidFill>
              </a:rPr>
              <a:t>Главный удар французов…</a:t>
            </a:r>
            <a:endParaRPr lang="ru-RU" sz="4400" b="1" dirty="0">
              <a:solidFill>
                <a:schemeClr val="accent2">
                  <a:lumMod val="75000"/>
                </a:schemeClr>
              </a:solidFill>
            </a:endParaRPr>
          </a:p>
        </p:txBody>
      </p:sp>
    </p:spTree>
  </p:cSld>
  <p:clrMapOvr>
    <a:masterClrMapping/>
  </p:clrMapOvr>
  <p:transition>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fontScale="90000"/>
          </a:bodyPr>
          <a:lstStyle/>
          <a:p>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Сражение продолжалось 15 часов</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9265" name="Rectangle 1"/>
          <p:cNvSpPr>
            <a:spLocks noChangeArrowheads="1"/>
          </p:cNvSpPr>
          <p:nvPr/>
        </p:nvSpPr>
        <p:spPr bwMode="auto">
          <a:xfrm rot="10800000" flipV="1">
            <a:off x="785783" y="1114648"/>
            <a:ext cx="7715303"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Сражение продолжалось 15 часов.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Но русские войска стойко держали оборону.</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«К ночи бой затих. Поле битвы осталось за русскими.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Но какой ценой!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 Огромная площадь была взрыта ядрами, везде трупы людей и лошадей.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 Умирающие, стонущие, плачущие раненые. Река </a:t>
            </a:r>
            <a:r>
              <a:rPr kumimoji="0" lang="ru-RU" sz="2000" b="1" i="0" u="none" strike="noStrike" cap="none" normalizeH="0" baseline="0" dirty="0" err="1" smtClean="0">
                <a:ln>
                  <a:noFill/>
                </a:ln>
                <a:solidFill>
                  <a:schemeClr val="accent1">
                    <a:lumMod val="75000"/>
                  </a:schemeClr>
                </a:solidFill>
                <a:effectLst/>
                <a:latin typeface="Calibri" pitchFamily="34" charset="0"/>
                <a:ea typeface="Times New Roman" pitchFamily="18" charset="0"/>
                <a:cs typeface="Times New Roman" pitchFamily="18" charset="0"/>
              </a:rPr>
              <a:t>Колоча</a:t>
            </a:r>
            <a:r>
              <a:rPr kumimoji="0" lang="ru-RU" sz="20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 запружена трупами,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75000"/>
                  </a:schemeClr>
                </a:solidFill>
                <a:effectLst/>
                <a:latin typeface="Calibri" pitchFamily="34" charset="0"/>
                <a:ea typeface="Times New Roman" pitchFamily="18" charset="0"/>
                <a:cs typeface="Times New Roman" pitchFamily="18" charset="0"/>
              </a:rPr>
              <a:t> вода окрашена кровью»- </a:t>
            </a:r>
            <a:r>
              <a:rPr kumimoji="0" lang="ru-RU" sz="20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пишет очевидец. Наполеон впоследствии писал: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solidFill>
                <a:effectLst/>
                <a:latin typeface="Calibri" pitchFamily="34" charset="0"/>
                <a:ea typeface="Times New Roman" pitchFamily="18" charset="0"/>
                <a:cs typeface="Times New Roman" pitchFamily="18" charset="0"/>
              </a:rPr>
              <a:t>« Из всех моих сражений самое ужасное то, которое я дал под Москвой.</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solidFill>
                <a:effectLst/>
                <a:latin typeface="Calibri" pitchFamily="34" charset="0"/>
                <a:ea typeface="Times New Roman" pitchFamily="18" charset="0"/>
                <a:cs typeface="Times New Roman" pitchFamily="18" charset="0"/>
              </a:rPr>
              <a:t> Французы показали себя в нем достойными одержать победу,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solidFill>
                <a:effectLst/>
                <a:latin typeface="Calibri" pitchFamily="34" charset="0"/>
                <a:ea typeface="Times New Roman" pitchFamily="18" charset="0"/>
                <a:cs typeface="Times New Roman" pitchFamily="18" charset="0"/>
              </a:rPr>
              <a:t>а русские стяжали право быть непобедимыми».</a:t>
            </a:r>
            <a:endParaRPr kumimoji="0" lang="ru-RU" sz="2000" b="1" i="0" u="none" strike="noStrike" cap="none" normalizeH="0" baseline="0" dirty="0" smtClean="0">
              <a:ln>
                <a:noFill/>
              </a:ln>
              <a:solidFill>
                <a:schemeClr val="accent2"/>
              </a:solidFill>
              <a:effectLst/>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Потери</a:t>
            </a:r>
            <a:b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 Бородинском сражении</a:t>
            </a:r>
            <a:endParaRPr lang="ru-RU"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49" name="Rectangle 1"/>
          <p:cNvSpPr>
            <a:spLocks noChangeArrowheads="1"/>
          </p:cNvSpPr>
          <p:nvPr/>
        </p:nvSpPr>
        <p:spPr bwMode="auto">
          <a:xfrm rot="10800000" flipV="1">
            <a:off x="500030" y="1142984"/>
            <a:ext cx="8215371" cy="51436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2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Французы понесли огромные потери в Бородинском сражении- 60 000 убитыми.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Однако потери русских тоже были велики- свыше 40 000 убитыми.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Продолжать бой было рискованно.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Кутузов принял решение отвести армию к Москве.</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D0D0D"/>
                </a:solidFill>
                <a:effectLst/>
                <a:latin typeface="Calibri" pitchFamily="34" charset="0"/>
                <a:ea typeface="Times New Roman" pitchFamily="18" charset="0"/>
                <a:cs typeface="Times New Roman" pitchFamily="18" charset="0"/>
              </a:rPr>
              <a:t> Утром 27 августа русская армия покинула Бородинское поле.</a:t>
            </a:r>
            <a:endParaRPr kumimoji="0" lang="ru-RU"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split orient="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C:\Users\Люба\Pictures\Новая папка\images[4].jpg"/>
          <p:cNvPicPr>
            <a:picLocks noChangeAspect="1" noChangeArrowheads="1"/>
          </p:cNvPicPr>
          <p:nvPr/>
        </p:nvPicPr>
        <p:blipFill>
          <a:blip r:embed="rId3">
            <a:lum bright="-10000"/>
          </a:blip>
          <a:srcRect/>
          <a:stretch>
            <a:fillRect/>
          </a:stretch>
        </p:blipFill>
        <p:spPr bwMode="auto">
          <a:xfrm>
            <a:off x="642910" y="0"/>
            <a:ext cx="7801284" cy="62977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whee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descr="C:\Users\Люба\Pictures\Новая папка\borodino3[1].jpg"/>
          <p:cNvPicPr>
            <a:picLocks noChangeAspect="1" noChangeArrowheads="1"/>
          </p:cNvPicPr>
          <p:nvPr/>
        </p:nvPicPr>
        <p:blipFill>
          <a:blip r:embed="rId3"/>
          <a:srcRect/>
          <a:stretch>
            <a:fillRect/>
          </a:stretch>
        </p:blipFill>
        <p:spPr bwMode="auto">
          <a:xfrm>
            <a:off x="500034" y="266700"/>
            <a:ext cx="8072494" cy="6324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whee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upload.wikimedia.org/wikipedia/ru/timeline/ddc51aa2285400cbd83a0638c045990c.png"/>
          <p:cNvPicPr/>
          <p:nvPr/>
        </p:nvPicPr>
        <p:blipFill>
          <a:blip r:embed="rId3">
            <a:lum/>
          </a:blip>
          <a:srcRect/>
          <a:stretch>
            <a:fillRect/>
          </a:stretch>
        </p:blipFill>
        <p:spPr bwMode="auto">
          <a:xfrm>
            <a:off x="571472" y="714356"/>
            <a:ext cx="8072494" cy="5715040"/>
          </a:xfrm>
          <a:prstGeom prst="rect">
            <a:avLst/>
          </a:prstGeom>
          <a:ln w="88900" cap="sq" cmpd="thickThin">
            <a:solidFill>
              <a:srgbClr val="000000"/>
            </a:solidFill>
            <a:prstDash val="solid"/>
            <a:miter lim="800000"/>
          </a:ln>
          <a:effectLst>
            <a:innerShdw blurRad="76200">
              <a:srgbClr val="000000"/>
            </a:innerShdw>
          </a:effectLst>
        </p:spPr>
      </p:pic>
      <p:sp>
        <p:nvSpPr>
          <p:cNvPr id="3" name="Прямоугольник 2"/>
          <p:cNvSpPr/>
          <p:nvPr/>
        </p:nvSpPr>
        <p:spPr>
          <a:xfrm>
            <a:off x="1357290" y="142852"/>
            <a:ext cx="7429552" cy="461665"/>
          </a:xfrm>
          <a:prstGeom prst="rect">
            <a:avLst/>
          </a:prstGeom>
        </p:spPr>
        <p:txBody>
          <a:bodyPr wrap="square">
            <a:spAutoFit/>
          </a:bodyPr>
          <a:lstStyle/>
          <a:p>
            <a:r>
              <a:rPr lang="ru-RU" sz="2400" b="1" dirty="0" smtClean="0"/>
              <a:t>Хронология битвы. Наиболее значительные бои </a:t>
            </a:r>
            <a:endParaRPr lang="ru-RU" sz="2400" b="1" dirty="0"/>
          </a:p>
        </p:txBody>
      </p:sp>
    </p:spTree>
  </p:cSld>
  <p:clrMapOvr>
    <a:masterClrMapping/>
  </p:clrMapOvr>
  <p:transition>
    <p:zoom dir="in"/>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oAutofit/>
          </a:bodyPr>
          <a:lstStyle/>
          <a:p>
            <a:r>
              <a:rPr lang="ru-RU" sz="3600" b="1" dirty="0" smtClean="0"/>
              <a:t> </a:t>
            </a:r>
            <a:br>
              <a:rPr lang="ru-RU" sz="3600" b="1" dirty="0" smtClean="0"/>
            </a:br>
            <a:r>
              <a:rPr lang="ru-RU" sz="3600" b="1" dirty="0" smtClean="0"/>
              <a:t>Отказ пленного русского генерала </a:t>
            </a:r>
            <a:r>
              <a:rPr lang="ru-RU" sz="3600" b="1" u="sng" dirty="0" smtClean="0">
                <a:hlinkClick r:id="rId3" tooltip="Лихачёв, Пётр Гаврилович"/>
              </a:rPr>
              <a:t>Лихачёва</a:t>
            </a:r>
            <a:r>
              <a:rPr lang="ru-RU" sz="3600" b="1" dirty="0" smtClean="0"/>
              <a:t> принять шпагу из рук Наполеона</a:t>
            </a:r>
            <a:endParaRPr lang="ru-RU" sz="3600" b="1" dirty="0"/>
          </a:p>
        </p:txBody>
      </p:sp>
      <p:pic>
        <p:nvPicPr>
          <p:cNvPr id="3" name="Рисунок 2" descr="http://upload.wikimedia.org/wikipedia/commons/thumb/f/fe/Borodino_lihachev.jpg/220px-Borodino_lihachev.jpg">
            <a:hlinkClick r:id="rId4"/>
          </p:cNvPr>
          <p:cNvPicPr/>
          <p:nvPr/>
        </p:nvPicPr>
        <p:blipFill>
          <a:blip r:embed="rId5"/>
          <a:srcRect/>
          <a:stretch>
            <a:fillRect/>
          </a:stretch>
        </p:blipFill>
        <p:spPr bwMode="auto">
          <a:xfrm>
            <a:off x="1071538" y="2000240"/>
            <a:ext cx="6948000" cy="450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C:\Users\Люба\Pictures\Новая папка\320px-Battle_of_Borodino[1].jpg"/>
          <p:cNvPicPr>
            <a:picLocks noChangeAspect="1" noChangeArrowheads="1"/>
          </p:cNvPicPr>
          <p:nvPr/>
        </p:nvPicPr>
        <p:blipFill>
          <a:blip r:embed="rId3">
            <a:lum bright="-10000"/>
          </a:blip>
          <a:srcRect/>
          <a:stretch>
            <a:fillRect/>
          </a:stretch>
        </p:blipFill>
        <p:spPr bwMode="auto">
          <a:xfrm>
            <a:off x="928662" y="1643050"/>
            <a:ext cx="6786610" cy="435771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TextBox 3"/>
          <p:cNvSpPr txBox="1"/>
          <p:nvPr/>
        </p:nvSpPr>
        <p:spPr>
          <a:xfrm>
            <a:off x="428596" y="214290"/>
            <a:ext cx="8286808" cy="1200329"/>
          </a:xfrm>
          <a:prstGeom prst="rect">
            <a:avLst/>
          </a:prstGeom>
          <a:noFill/>
        </p:spPr>
        <p:txBody>
          <a:bodyPr wrap="square" rtlCol="0">
            <a:spAutoFit/>
          </a:bodyPr>
          <a:lstStyle/>
          <a:p>
            <a:pPr algn="ctr"/>
            <a:r>
              <a:rPr lang="ru-RU" sz="2400" b="1" dirty="0" smtClean="0">
                <a:solidFill>
                  <a:schemeClr val="accent4">
                    <a:lumMod val="50000"/>
                  </a:schemeClr>
                </a:solidFill>
              </a:rPr>
              <a:t>Бородинское сражение. 26 августа 1812года.</a:t>
            </a:r>
          </a:p>
          <a:p>
            <a:pPr algn="ctr"/>
            <a:r>
              <a:rPr lang="ru-RU" sz="2400" b="1" dirty="0" smtClean="0">
                <a:solidFill>
                  <a:schemeClr val="accent4">
                    <a:lumMod val="50000"/>
                  </a:schemeClr>
                </a:solidFill>
              </a:rPr>
              <a:t>«Сквозь дым летучий</a:t>
            </a:r>
          </a:p>
          <a:p>
            <a:pPr algn="ctr"/>
            <a:r>
              <a:rPr lang="ru-RU" sz="2400" b="1" dirty="0" smtClean="0">
                <a:solidFill>
                  <a:schemeClr val="accent4">
                    <a:lumMod val="50000"/>
                  </a:schemeClr>
                </a:solidFill>
              </a:rPr>
              <a:t>Французы двинулись как тучи…»</a:t>
            </a:r>
            <a:endParaRPr lang="ru-RU" sz="2400" b="1" dirty="0">
              <a:solidFill>
                <a:schemeClr val="accent4">
                  <a:lumMod val="50000"/>
                </a:schemeClr>
              </a:solidFill>
            </a:endParaRP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normAutofit fontScale="90000"/>
          </a:bodyPr>
          <a:lstStyle/>
          <a:p>
            <a:r>
              <a:rPr lang="ru-RU" dirty="0" smtClean="0"/>
              <a:t> </a:t>
            </a:r>
            <a:br>
              <a:rPr lang="ru-RU" dirty="0" smtClean="0"/>
            </a:br>
            <a:r>
              <a:rPr lang="ru-RU" dirty="0" smtClean="0"/>
              <a:t>Контратака генерала </a:t>
            </a:r>
            <a:r>
              <a:rPr lang="ru-RU" u="sng" dirty="0" smtClean="0">
                <a:hlinkClick r:id="rId3" tooltip="Ермолов, Алексей Петрович"/>
              </a:rPr>
              <a:t>Ермолова</a:t>
            </a:r>
            <a:r>
              <a:rPr lang="ru-RU" dirty="0" smtClean="0"/>
              <a:t> на захваченную батарею Раевского</a:t>
            </a:r>
            <a:endParaRPr lang="ru-RU" dirty="0"/>
          </a:p>
        </p:txBody>
      </p:sp>
      <p:pic>
        <p:nvPicPr>
          <p:cNvPr id="3" name="Рисунок 2" descr="http://upload.wikimedia.org/wikipedia/commons/thumb/3/39/Ermolov-borodino.jpg/220px-Ermolov-borodino.jpg">
            <a:hlinkClick r:id="rId4"/>
          </p:cNvPr>
          <p:cNvPicPr/>
          <p:nvPr/>
        </p:nvPicPr>
        <p:blipFill>
          <a:blip r:embed="rId5"/>
          <a:srcRect/>
          <a:stretch>
            <a:fillRect/>
          </a:stretch>
        </p:blipFill>
        <p:spPr bwMode="auto">
          <a:xfrm>
            <a:off x="642910" y="1571612"/>
            <a:ext cx="7572428" cy="496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Атака </a:t>
            </a:r>
            <a:r>
              <a:rPr lang="ru-RU" dirty="0" err="1" smtClean="0"/>
              <a:t>Шевардинского</a:t>
            </a:r>
            <a:r>
              <a:rPr lang="ru-RU" dirty="0" smtClean="0"/>
              <a:t> редута. </a:t>
            </a:r>
            <a:r>
              <a:rPr lang="ru-RU" u="sng" dirty="0" smtClean="0">
                <a:hlinkClick r:id="rId3" tooltip="Самокиш, Николай Семёнович"/>
              </a:rPr>
              <a:t>Самокиш</a:t>
            </a:r>
            <a:r>
              <a:rPr lang="ru-RU" dirty="0" smtClean="0"/>
              <a:t>, 1910</a:t>
            </a:r>
            <a:br>
              <a:rPr lang="ru-RU" dirty="0" smtClean="0"/>
            </a:br>
            <a:endParaRPr lang="ru-RU" dirty="0"/>
          </a:p>
        </p:txBody>
      </p:sp>
      <p:pic>
        <p:nvPicPr>
          <p:cNvPr id="3" name="Рисунок 2" descr="http://upload.wikimedia.org/wikipedia/commons/thumb/2/2f/SamokishBorodinoLitograf.jpg/220px-SamokishBorodinoLitograf.jpg">
            <a:hlinkClick r:id="rId4"/>
          </p:cNvPr>
          <p:cNvPicPr/>
          <p:nvPr/>
        </p:nvPicPr>
        <p:blipFill>
          <a:blip r:embed="rId5">
            <a:lum/>
          </a:blip>
          <a:srcRect/>
          <a:stretch>
            <a:fillRect/>
          </a:stretch>
        </p:blipFill>
        <p:spPr bwMode="auto">
          <a:xfrm>
            <a:off x="785786" y="1071546"/>
            <a:ext cx="7308562" cy="50006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Атака 1-го кавалерийского корпуса генерала </a:t>
            </a:r>
            <a:r>
              <a:rPr lang="ru-RU" sz="3600" u="sng" dirty="0" smtClean="0">
                <a:hlinkClick r:id="rId3" tooltip="Уваров, Фёдор Петрович"/>
              </a:rPr>
              <a:t>Уварова</a:t>
            </a:r>
            <a:r>
              <a:rPr lang="ru-RU" sz="3600" dirty="0" smtClean="0"/>
              <a:t> при Бородине. </a:t>
            </a:r>
            <a:r>
              <a:rPr lang="ru-RU" sz="3600" u="sng" dirty="0" err="1" smtClean="0">
                <a:hlinkClick r:id="rId4" tooltip="Дезарно, Август Осипович"/>
              </a:rPr>
              <a:t>Дезарно</a:t>
            </a:r>
            <a:r>
              <a:rPr lang="ru-RU" sz="3600" u="sng" dirty="0" smtClean="0">
                <a:hlinkClick r:id="rId4" tooltip="Дезарно, Август Осипович"/>
              </a:rPr>
              <a:t> А. О.</a:t>
            </a:r>
            <a:r>
              <a:rPr lang="ru-RU" dirty="0" smtClean="0"/>
              <a:t/>
            </a:r>
            <a:br>
              <a:rPr lang="ru-RU" dirty="0" smtClean="0"/>
            </a:br>
            <a:endParaRPr lang="ru-RU" dirty="0"/>
          </a:p>
        </p:txBody>
      </p:sp>
      <p:pic>
        <p:nvPicPr>
          <p:cNvPr id="3" name="Рисунок 2" descr="http://upload.wikimedia.org/wikipedia/commons/thumb/9/9c/Borodino-Desarno-Large.jpg/220px-Borodino-Desarno-Large.jpg">
            <a:hlinkClick r:id="rId5"/>
          </p:cNvPr>
          <p:cNvPicPr/>
          <p:nvPr/>
        </p:nvPicPr>
        <p:blipFill>
          <a:blip r:embed="rId6"/>
          <a:srcRect/>
          <a:stretch>
            <a:fillRect/>
          </a:stretch>
        </p:blipFill>
        <p:spPr bwMode="auto">
          <a:xfrm>
            <a:off x="857224" y="1142984"/>
            <a:ext cx="7286676" cy="5429288"/>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Цель Наполеона: Не дать соединиться русским армиям, разбить их по отдельности"/>
          <p:cNvPicPr/>
          <p:nvPr/>
        </p:nvPicPr>
        <p:blipFill>
          <a:blip r:embed="rId3">
            <a:lum bright="-10000"/>
          </a:blip>
          <a:srcRect/>
          <a:stretch>
            <a:fillRect/>
          </a:stretch>
        </p:blipFill>
        <p:spPr bwMode="auto">
          <a:xfrm>
            <a:off x="428596" y="214290"/>
            <a:ext cx="8358246" cy="63579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zoom dir="in"/>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Итог урока 1. Какое решение было принято Кутузовым после Бородинского сражения? 2. Кто из героев Бородинского сражения тебе запомнился больше всего? П"/>
          <p:cNvPicPr/>
          <p:nvPr/>
        </p:nvPicPr>
        <p:blipFill>
          <a:blip r:embed="rId3"/>
          <a:srcRect/>
          <a:stretch>
            <a:fillRect/>
          </a:stretch>
        </p:blipFill>
        <p:spPr bwMode="auto">
          <a:xfrm>
            <a:off x="428596" y="285728"/>
            <a:ext cx="8245124" cy="6072253"/>
          </a:xfrm>
          <a:prstGeom prst="rect">
            <a:avLst/>
          </a:prstGeom>
          <a:noFill/>
          <a:ln w="76200">
            <a:solidFill>
              <a:schemeClr val="accent1"/>
            </a:solidFill>
            <a:miter lim="800000"/>
            <a:headEnd/>
            <a:tailEnd/>
          </a:ln>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анение Багратиона «Из всех моих сражений самое ужасное то, которое я дал под Москвой. Французы в нём показали себя достойными одержать победу, а русс"/>
          <p:cNvPicPr/>
          <p:nvPr/>
        </p:nvPicPr>
        <p:blipFill>
          <a:blip r:embed="rId3">
            <a:lum/>
          </a:blip>
          <a:srcRect/>
          <a:stretch>
            <a:fillRect/>
          </a:stretch>
        </p:blipFill>
        <p:spPr bwMode="auto">
          <a:xfrm>
            <a:off x="500034" y="428604"/>
            <a:ext cx="8136000" cy="60722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 сентября 1812 года. На военном совете, собравшемся в деревне Фили, было решено отдать врагу Москву, но спасти армию."/>
          <p:cNvPicPr/>
          <p:nvPr/>
        </p:nvPicPr>
        <p:blipFill>
          <a:blip r:embed="rId3">
            <a:lum/>
          </a:blip>
          <a:srcRect/>
          <a:stretch>
            <a:fillRect/>
          </a:stretch>
        </p:blipFill>
        <p:spPr bwMode="auto">
          <a:xfrm>
            <a:off x="357158" y="285728"/>
            <a:ext cx="8358246" cy="62865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
          <p:cNvSpPr>
            <a:spLocks noChangeArrowheads="1"/>
          </p:cNvSpPr>
          <p:nvPr/>
        </p:nvSpPr>
        <p:spPr bwMode="auto">
          <a:xfrm>
            <a:off x="642910" y="785794"/>
            <a:ext cx="8072494" cy="5078313"/>
          </a:xfrm>
          <a:prstGeom prst="rect">
            <a:avLst/>
          </a:prstGeom>
          <a:solidFill>
            <a:schemeClr val="accent5">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Но всё -  таки победа на Бородинском поле имела огромное значение.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В ходе этой битвы были разгромлены лучшие силы французов,</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подготовлен переход инициативы в руки русской армии,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1"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пошатнулась уверенность французского войска в своей непобедимости.</a:t>
            </a:r>
            <a:endParaRPr kumimoji="0" lang="ru-RU" sz="3600" b="1" i="0" u="none" strike="noStrike" cap="none" normalizeH="0" baseline="0" dirty="0" smtClean="0">
              <a:ln>
                <a:noFill/>
              </a:ln>
              <a:solidFill>
                <a:srgbClr val="FF0000"/>
              </a:solidFill>
              <a:effectLst/>
              <a:latin typeface="Arial" pitchFamily="34" charset="0"/>
              <a:cs typeface="Arial" pitchFamily="34" charset="0"/>
            </a:endParaRPr>
          </a:p>
        </p:txBody>
      </p:sp>
      <p:sp>
        <p:nvSpPr>
          <p:cNvPr id="3" name="TextBox 2"/>
          <p:cNvSpPr txBox="1"/>
          <p:nvPr/>
        </p:nvSpPr>
        <p:spPr>
          <a:xfrm>
            <a:off x="642910" y="142853"/>
            <a:ext cx="8072494" cy="646331"/>
          </a:xfrm>
          <a:prstGeom prst="rect">
            <a:avLst/>
          </a:prstGeom>
          <a:solidFill>
            <a:schemeClr val="accent2"/>
          </a:solidFill>
        </p:spPr>
        <p:txBody>
          <a:bodyPr wrap="square" rtlCol="0">
            <a:spAutoFit/>
          </a:bodyPr>
          <a:lstStyle/>
          <a:p>
            <a:pPr algn="ctr"/>
            <a:r>
              <a:rPr lang="ru-RU"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Потери в Бородинском сражении:</a:t>
            </a:r>
            <a:endParaRPr lang="ru-RU"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Раевский Н.Н. Тормасов А.П. Багратион П.И. Барклай де Толли М.Б."/>
          <p:cNvPicPr/>
          <p:nvPr/>
        </p:nvPicPr>
        <p:blipFill>
          <a:blip r:embed="rId3"/>
          <a:srcRect/>
          <a:stretch>
            <a:fillRect/>
          </a:stretch>
        </p:blipFill>
        <p:spPr bwMode="auto">
          <a:xfrm>
            <a:off x="428596" y="357166"/>
            <a:ext cx="8286808" cy="614366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457200" y="1417638"/>
            <a:ext cx="8229600" cy="82536"/>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Бородинская битва</a:t>
            </a:r>
            <a:b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в памяти народа</a:t>
            </a:r>
            <a:endParaRPr lang="ru-RU"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ru-RU" sz="3200" i="1" dirty="0">
                <a:solidFill>
                  <a:schemeClr val="accent2">
                    <a:lumMod val="75000"/>
                  </a:schemeClr>
                </a:solidFill>
              </a:rPr>
              <a:t>Бородинская битва.</a:t>
            </a:r>
            <a:endParaRPr lang="ru-RU" sz="3200" dirty="0">
              <a:solidFill>
                <a:schemeClr val="accent2">
                  <a:lumMod val="75000"/>
                </a:schemeClr>
              </a:solidFill>
            </a:endParaRPr>
          </a:p>
        </p:txBody>
      </p:sp>
      <p:sp>
        <p:nvSpPr>
          <p:cNvPr id="3" name="Содержимое 2"/>
          <p:cNvSpPr>
            <a:spLocks noGrp="1"/>
          </p:cNvSpPr>
          <p:nvPr>
            <p:ph idx="1"/>
          </p:nvPr>
        </p:nvSpPr>
        <p:spPr/>
        <p:txBody>
          <a:bodyPr>
            <a:normAutofit fontScale="77500" lnSpcReduction="20000"/>
          </a:bodyPr>
          <a:lstStyle/>
          <a:p>
            <a:r>
              <a:rPr lang="ru-RU" b="1" dirty="0">
                <a:solidFill>
                  <a:schemeClr val="accent2">
                    <a:lumMod val="75000"/>
                  </a:schemeClr>
                </a:solidFill>
              </a:rPr>
              <a:t>И действительно самое крупное сражение в этой войне произошло 26 августа </a:t>
            </a:r>
          </a:p>
          <a:p>
            <a:r>
              <a:rPr lang="ru-RU" b="1" dirty="0">
                <a:solidFill>
                  <a:schemeClr val="accent2">
                    <a:lumMod val="75000"/>
                  </a:schemeClr>
                </a:solidFill>
              </a:rPr>
              <a:t>( по новому стилю 7 сентября) 1812 года в 124 километрах от Москвы около села Бородино.</a:t>
            </a:r>
          </a:p>
          <a:p>
            <a:r>
              <a:rPr lang="ru-RU" b="1" dirty="0"/>
              <a:t>На Бородинском поле стояли друг против друга две огромные армии: 135 000 солдат и 580 орудий у Наполеона и 120 000 солдат и 640 орудий у Кутузова. </a:t>
            </a:r>
          </a:p>
          <a:p>
            <a:r>
              <a:rPr lang="ru-RU" b="1" dirty="0">
                <a:solidFill>
                  <a:schemeClr val="accent2"/>
                </a:solidFill>
              </a:rPr>
              <a:t>Русской армией командовали опытные военачальники: Петр Иванович Багратион, Барклай де Толли, Николай Николаевич Раевский и другие.</a:t>
            </a:r>
          </a:p>
          <a:p>
            <a:endParaRPr lang="ru-RU" dirty="0"/>
          </a:p>
        </p:txBody>
      </p:sp>
      <p:sp>
        <p:nvSpPr>
          <p:cNvPr id="4" name="Текст 3"/>
          <p:cNvSpPr>
            <a:spLocks noGrp="1"/>
          </p:cNvSpPr>
          <p:nvPr>
            <p:ph type="body" sz="half" idx="2"/>
          </p:nvPr>
        </p:nvSpPr>
        <p:spPr/>
        <p:txBody>
          <a:bodyPr>
            <a:noAutofit/>
          </a:bodyPr>
          <a:lstStyle/>
          <a:p>
            <a:r>
              <a:rPr lang="ru-RU" sz="1600" b="1" dirty="0" smtClean="0"/>
              <a:t>-</a:t>
            </a:r>
            <a:r>
              <a:rPr lang="ru-RU" sz="1600" b="1" dirty="0"/>
              <a:t>Сегодня мы попробуем представить себе  картину самого крупного сражения Отечественной войны 1812 года.</a:t>
            </a:r>
          </a:p>
          <a:p>
            <a:r>
              <a:rPr lang="ru-RU" sz="1600" b="1" i="1" dirty="0"/>
              <a:t>   </a:t>
            </a:r>
            <a:r>
              <a:rPr lang="ru-RU" sz="1600" b="1" i="1" dirty="0">
                <a:solidFill>
                  <a:schemeClr val="accent2">
                    <a:lumMod val="75000"/>
                  </a:schemeClr>
                </a:solidFill>
              </a:rPr>
              <a:t>- Скажи-ка, дядя, ведь недаром</a:t>
            </a:r>
          </a:p>
          <a:p>
            <a:r>
              <a:rPr lang="ru-RU" sz="1600" b="1" i="1" dirty="0">
                <a:solidFill>
                  <a:schemeClr val="accent2">
                    <a:lumMod val="75000"/>
                  </a:schemeClr>
                </a:solidFill>
              </a:rPr>
              <a:t>                 Москва, спаленная пожаром, </a:t>
            </a:r>
          </a:p>
          <a:p>
            <a:r>
              <a:rPr lang="ru-RU" sz="1600" b="1" i="1" dirty="0">
                <a:solidFill>
                  <a:schemeClr val="accent2">
                    <a:lumMod val="75000"/>
                  </a:schemeClr>
                </a:solidFill>
              </a:rPr>
              <a:t>                 Французу отдана?</a:t>
            </a:r>
          </a:p>
          <a:p>
            <a:r>
              <a:rPr lang="ru-RU" sz="1600" b="1" i="1" dirty="0">
                <a:solidFill>
                  <a:schemeClr val="accent2">
                    <a:lumMod val="75000"/>
                  </a:schemeClr>
                </a:solidFill>
              </a:rPr>
              <a:t>             Ведь были ж схватки боевые,</a:t>
            </a:r>
          </a:p>
          <a:p>
            <a:r>
              <a:rPr lang="ru-RU" sz="1600" b="1" i="1" dirty="0">
                <a:solidFill>
                  <a:schemeClr val="accent2">
                    <a:lumMod val="75000"/>
                  </a:schemeClr>
                </a:solidFill>
              </a:rPr>
              <a:t>             Да говорят еще какие!</a:t>
            </a:r>
          </a:p>
          <a:p>
            <a:r>
              <a:rPr lang="ru-RU" sz="1600" b="1" i="1" dirty="0">
                <a:solidFill>
                  <a:schemeClr val="accent2">
                    <a:lumMod val="75000"/>
                  </a:schemeClr>
                </a:solidFill>
              </a:rPr>
              <a:t>             Недаром помнит вся Россия </a:t>
            </a:r>
          </a:p>
          <a:p>
            <a:r>
              <a:rPr lang="ru-RU" sz="1600" b="1" i="1" dirty="0">
                <a:solidFill>
                  <a:schemeClr val="accent2">
                    <a:lumMod val="75000"/>
                  </a:schemeClr>
                </a:solidFill>
              </a:rPr>
              <a:t>             Про день Бородина!- </a:t>
            </a:r>
            <a:r>
              <a:rPr lang="ru-RU" sz="1600" b="1" i="1" dirty="0"/>
              <a:t>пишет М. Ю. Лермонтов.</a:t>
            </a:r>
          </a:p>
          <a:p>
            <a:endParaRPr lang="ru-RU" sz="2000" dirty="0"/>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9"/>
            <a:ext cx="8429684" cy="6001643"/>
          </a:xfrm>
          <a:prstGeom prst="rect">
            <a:avLst/>
          </a:prstGeom>
        </p:spPr>
        <p:txBody>
          <a:bodyPr wrap="square">
            <a:spAutoFit/>
          </a:bodyPr>
          <a:lstStyle/>
          <a:p>
            <a:pPr algn="ctr"/>
            <a:r>
              <a:rPr lang="ru-RU" sz="3200" b="1" dirty="0" smtClean="0">
                <a:solidFill>
                  <a:schemeClr val="accent2">
                    <a:lumMod val="75000"/>
                  </a:schemeClr>
                </a:solidFill>
              </a:rPr>
              <a:t>Для истории  нашей страны это событие и сейчас остаётся очень значимым. Мы стремимся сохранить для потомков имена героев Отечественной войны 1812 года. Это  Петр Иванович Багратион, Михаил Богданович Барклай де Толли, Алексей Петрович Ермолов, Николай Николаевич Раевский, Петр Петрович Коновницын, Дмитрий Петрович </a:t>
            </a:r>
            <a:r>
              <a:rPr lang="ru-RU" sz="3200" b="1" dirty="0" err="1" smtClean="0">
                <a:solidFill>
                  <a:schemeClr val="accent2">
                    <a:lumMod val="75000"/>
                  </a:schemeClr>
                </a:solidFill>
              </a:rPr>
              <a:t>Неверовский</a:t>
            </a:r>
            <a:r>
              <a:rPr lang="ru-RU" sz="3200" b="1" dirty="0" smtClean="0">
                <a:solidFill>
                  <a:schemeClr val="accent2">
                    <a:lumMod val="75000"/>
                  </a:schemeClr>
                </a:solidFill>
              </a:rPr>
              <a:t>, Иван Семенович Дорохов и другие. В Москве есть Кутузовский проспект, памятники М. И. Кутузову, П. И. Багратиону, Барклаю де Толли</a:t>
            </a:r>
            <a:r>
              <a:rPr lang="ru-RU" sz="3200" dirty="0" smtClean="0">
                <a:solidFill>
                  <a:schemeClr val="accent2">
                    <a:lumMod val="75000"/>
                  </a:schemeClr>
                </a:solidFill>
              </a:rPr>
              <a:t>.</a:t>
            </a:r>
            <a:endParaRPr lang="ru-RU" sz="3200" dirty="0">
              <a:solidFill>
                <a:schemeClr val="accent2">
                  <a:lumMod val="75000"/>
                </a:schemeClr>
              </a:solidFill>
            </a:endParaRPr>
          </a:p>
        </p:txBody>
      </p:sp>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457200" y="1417638"/>
            <a:ext cx="8229600" cy="8253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6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6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6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br>
              <a:rPr lang="ru-RU" sz="6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6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6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73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Но победа  в этой войне была, конечно же, одержана и благодаря солдатам и народу.</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9286972" y="3286124"/>
            <a:ext cx="285752"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a:off x="-8902362" y="2136338"/>
            <a:ext cx="184731"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heel spokes="8"/>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1214414" y="428604"/>
            <a:ext cx="7215238" cy="5078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571472" y="285728"/>
            <a:ext cx="8072494" cy="6329185"/>
          </a:xfrm>
          <a:prstGeom prst="rect">
            <a:avLst/>
          </a:prstGeom>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Times New Roman" pitchFamily="18" charset="0"/>
                <a:cs typeface="Times New Roman" pitchFamily="18" charset="0"/>
              </a:rPr>
              <a:t>Главный монумент русским воинам - героям Бородинского сражения</a:t>
            </a:r>
            <a:r>
              <a:rPr kumimoji="0" lang="ru-RU" sz="4400" b="1" i="0" u="none" strike="noStrike" cap="none" spc="50" normalizeH="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Times New Roman" pitchFamily="18" charset="0"/>
                <a:cs typeface="Times New Roman" pitchFamily="18" charset="0"/>
              </a:rPr>
              <a:t>стоит на Бородинском поле, там,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Times New Roman" pitchFamily="18" charset="0"/>
                <a:cs typeface="Times New Roman" pitchFamily="18" charset="0"/>
              </a:rPr>
              <a:t>где располагалась  батарея </a:t>
            </a:r>
            <a:r>
              <a:rPr kumimoji="0" lang="ru-RU" sz="4400" b="1" i="0" u="none" strike="noStrike" cap="non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Times New Roman" pitchFamily="18" charset="0"/>
                <a:cs typeface="Times New Roman" pitchFamily="18" charset="0"/>
                <a:hlinkClick r:id="rId3"/>
              </a:rPr>
              <a:t>Раевского</a:t>
            </a:r>
            <a:r>
              <a:rPr kumimoji="0" lang="ru-RU" sz="4400" b="1" i="0" u="none" strike="noStrike" cap="non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Times New Roman" pitchFamily="18" charset="0"/>
                <a:cs typeface="Times New Roman" pitchFamily="18" charset="0"/>
              </a:rPr>
              <a:t>.</a:t>
            </a:r>
            <a:endParaRPr kumimoji="0" lang="ru-RU" sz="4400" b="1" i="0" u="none" strike="noStrike" cap="non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400" b="1" i="0" u="none" strike="noStrike" cap="non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ea typeface="Times New Roman" pitchFamily="18" charset="0"/>
                <a:cs typeface="Times New Roman" pitchFamily="18" charset="0"/>
              </a:rPr>
              <a:t>В Москве открыт музей Бородинская панорама.</a:t>
            </a:r>
            <a:endParaRPr lang="ru-RU" sz="4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wheel spokes="8"/>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500042"/>
            <a:ext cx="7786742" cy="507831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3600" b="1" i="1" dirty="0" smtClean="0"/>
              <a:t>К 100-летию Бородинского сражения по заказу императора </a:t>
            </a:r>
            <a:r>
              <a:rPr lang="ru-RU" sz="3600" b="1" i="1" u="sng" dirty="0" smtClean="0">
                <a:hlinkClick r:id="rId3" tooltip="Николай II"/>
              </a:rPr>
              <a:t>Николая II</a:t>
            </a:r>
            <a:r>
              <a:rPr lang="ru-RU" sz="3600" b="1" i="1" dirty="0" smtClean="0"/>
              <a:t> художник Ф. </a:t>
            </a:r>
            <a:r>
              <a:rPr lang="ru-RU" sz="3600" b="1" i="1" dirty="0" err="1" smtClean="0"/>
              <a:t>Рубо</a:t>
            </a:r>
            <a:r>
              <a:rPr lang="ru-RU" sz="3600" b="1" i="1" dirty="0" smtClean="0"/>
              <a:t> написал панораму «Бородинская битва». Сначала панорама размещалась в павильоне на </a:t>
            </a:r>
            <a:r>
              <a:rPr lang="ru-RU" sz="3600" b="1" i="1" u="sng" dirty="0" smtClean="0">
                <a:hlinkClick r:id="rId4" tooltip="Чистые пруды"/>
              </a:rPr>
              <a:t>Чистых прудах</a:t>
            </a:r>
            <a:r>
              <a:rPr lang="ru-RU" sz="3600" b="1" i="1" dirty="0" smtClean="0"/>
              <a:t>, в 1918 году была демонтирована, а в 1960-е годы отреставрирована и вновь открыта в здании </a:t>
            </a:r>
            <a:r>
              <a:rPr lang="ru-RU" sz="3600" b="1" i="1" u="sng" dirty="0" smtClean="0">
                <a:hlinkClick r:id="rId5" tooltip="Бородинская панорама"/>
              </a:rPr>
              <a:t>музея-панорамы</a:t>
            </a:r>
            <a:r>
              <a:rPr lang="ru-RU" sz="3600" b="1" i="1" dirty="0" smtClean="0"/>
              <a:t>.</a:t>
            </a:r>
            <a:endParaRPr lang="ru-RU" sz="3600" b="1" i="1" dirty="0"/>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
            </a:r>
            <a:br>
              <a:rPr lang="ru-RU" dirty="0" smtClean="0"/>
            </a:br>
            <a:endParaRPr lang="ru-RU" dirty="0"/>
          </a:p>
        </p:txBody>
      </p:sp>
      <p:pic>
        <p:nvPicPr>
          <p:cNvPr id="3" name="Рисунок 2" descr="Бородинский бой"/>
          <p:cNvPicPr/>
          <p:nvPr/>
        </p:nvPicPr>
        <p:blipFill>
          <a:blip r:embed="rId3">
            <a:lum/>
          </a:blip>
          <a:srcRect/>
          <a:stretch>
            <a:fillRect/>
          </a:stretch>
        </p:blipFill>
        <p:spPr bwMode="auto">
          <a:xfrm>
            <a:off x="785786" y="357166"/>
            <a:ext cx="7572428" cy="57150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Бой за Семёновский овраг. Фрагмент панорамы Бородинского сражения. Рубо Ф. А. (1912)">
            <a:hlinkClick r:id="rId3" tooltip="&quot;Бой за Семёновский овраг. Фрагмент панорамы Бородинского сражения. Рубо Ф. А. (1912)&quot;"/>
          </p:cNvPr>
          <p:cNvPicPr/>
          <p:nvPr/>
        </p:nvPicPr>
        <p:blipFill>
          <a:blip r:embed="rId4">
            <a:lum bright="-20000"/>
          </a:blip>
          <a:srcRect/>
          <a:stretch>
            <a:fillRect/>
          </a:stretch>
        </p:blipFill>
        <p:spPr bwMode="auto">
          <a:xfrm>
            <a:off x="357158" y="1714488"/>
            <a:ext cx="8429684" cy="49292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p:cNvSpPr txBox="1"/>
          <p:nvPr/>
        </p:nvSpPr>
        <p:spPr>
          <a:xfrm>
            <a:off x="428596" y="357166"/>
            <a:ext cx="8429684" cy="1200329"/>
          </a:xfrm>
          <a:prstGeom prst="rect">
            <a:avLst/>
          </a:prstGeom>
          <a:noFill/>
        </p:spPr>
        <p:txBody>
          <a:bodyPr wrap="square" rtlCol="0">
            <a:spAutoFit/>
          </a:bodyPr>
          <a:lstStyle/>
          <a:p>
            <a:pPr algn="ctr"/>
            <a:r>
              <a:rPr lang="ru-RU" sz="2400" b="1" dirty="0" smtClean="0"/>
              <a:t>Фрагмент панорамы Бородинского сражения.</a:t>
            </a:r>
          </a:p>
          <a:p>
            <a:pPr algn="ctr"/>
            <a:r>
              <a:rPr lang="ru-RU" sz="2400" b="1" dirty="0" smtClean="0"/>
              <a:t> Бой за Семеновский овраг.</a:t>
            </a:r>
          </a:p>
          <a:p>
            <a:pPr algn="ctr"/>
            <a:r>
              <a:rPr lang="ru-RU" sz="2400" b="1" dirty="0" smtClean="0"/>
              <a:t> (Ф. А. </a:t>
            </a:r>
            <a:r>
              <a:rPr lang="ru-RU" sz="2400" b="1" dirty="0" err="1" smtClean="0"/>
              <a:t>Рубо</a:t>
            </a:r>
            <a:r>
              <a:rPr lang="ru-RU" sz="2400" b="1" dirty="0" smtClean="0"/>
              <a:t>, 1912г)</a:t>
            </a:r>
            <a:endParaRPr lang="ru-RU" sz="2400" b="1" dirty="0"/>
          </a:p>
        </p:txBody>
      </p:sp>
    </p:spTree>
  </p:cSld>
  <p:clrMapOvr>
    <a:masterClrMapping/>
  </p:clrMapOvr>
  <p:transition>
    <p:newsfla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ородино сражение"/>
          <p:cNvPicPr/>
          <p:nvPr/>
        </p:nvPicPr>
        <p:blipFill>
          <a:blip r:embed="rId3">
            <a:lum bright="-10000"/>
          </a:blip>
          <a:srcRect/>
          <a:stretch>
            <a:fillRect/>
          </a:stretch>
        </p:blipFill>
        <p:spPr bwMode="auto">
          <a:xfrm>
            <a:off x="785786" y="428604"/>
            <a:ext cx="7572428" cy="607223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3" name="TextBox 2"/>
          <p:cNvSpPr txBox="1"/>
          <p:nvPr/>
        </p:nvSpPr>
        <p:spPr>
          <a:xfrm rot="10800000" flipV="1">
            <a:off x="2143106" y="820666"/>
            <a:ext cx="4925387" cy="646331"/>
          </a:xfrm>
          <a:prstGeom prst="rect">
            <a:avLst/>
          </a:prstGeom>
          <a:noFill/>
        </p:spPr>
        <p:txBody>
          <a:bodyPr wrap="square" rtlCol="0">
            <a:spAutoFit/>
          </a:bodyPr>
          <a:lstStyle/>
          <a:p>
            <a:r>
              <a:rPr lang="ru-RU" sz="3600" b="1" dirty="0" smtClean="0"/>
              <a:t>Бородинское сражение</a:t>
            </a:r>
            <a:endParaRPr lang="ru-RU" sz="3600" b="1" dirty="0"/>
          </a:p>
        </p:txBody>
      </p:sp>
    </p:spTree>
  </p:cSld>
  <p:clrMapOvr>
    <a:masterClrMapping/>
  </p:clrMapOvr>
  <p:transition>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1"/>
            <a:ext cx="8429684" cy="649408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3200" b="1" i="1" dirty="0" smtClean="0"/>
              <a:t>2 сентября 2012 г. на Бородинском поле прошли торжественные мероприятия, приуроченные к 200-летию исторической битвы. В них приняли участие президент РФ </a:t>
            </a:r>
            <a:r>
              <a:rPr lang="ru-RU" sz="3200" b="1" i="1" u="sng" dirty="0" smtClean="0">
                <a:hlinkClick r:id="rId3" tooltip="Путин, Владимир Владимирович"/>
              </a:rPr>
              <a:t>Владимир Путин</a:t>
            </a:r>
            <a:r>
              <a:rPr lang="ru-RU" sz="3200" b="1" i="1" dirty="0" smtClean="0"/>
              <a:t> и бывший президент Франции </a:t>
            </a:r>
            <a:r>
              <a:rPr lang="ru-RU" sz="3200" b="1" i="1" u="sng" dirty="0" err="1" smtClean="0">
                <a:hlinkClick r:id="rId4" tooltip="Жискар д'Эстен, Валери"/>
              </a:rPr>
              <a:t>Валери</a:t>
            </a:r>
            <a:r>
              <a:rPr lang="ru-RU" sz="3200" b="1" i="1" u="sng" dirty="0" smtClean="0">
                <a:hlinkClick r:id="rId4" tooltip="Жискар д'Эстен, Валери"/>
              </a:rPr>
              <a:t> Жискар </a:t>
            </a:r>
            <a:r>
              <a:rPr lang="ru-RU" sz="3200" b="1" i="1" u="sng" dirty="0" err="1" smtClean="0">
                <a:hlinkClick r:id="rId4" tooltip="Жискар д'Эстен, Валери"/>
              </a:rPr>
              <a:t>д’Эстен</a:t>
            </a:r>
            <a:r>
              <a:rPr lang="ru-RU" sz="3200" b="1" i="1" dirty="0" smtClean="0"/>
              <a:t>, а также потомки участников битвы и представители </a:t>
            </a:r>
            <a:r>
              <a:rPr lang="ru-RU" sz="3200" b="1" i="1" u="sng" dirty="0" smtClean="0">
                <a:hlinkClick r:id="rId5" tooltip="Романовы"/>
              </a:rPr>
              <a:t>династии Романовых</a:t>
            </a:r>
            <a:r>
              <a:rPr lang="ru-RU" sz="3200" b="1" i="1" dirty="0" smtClean="0"/>
              <a:t>. В реконструкции сражения приняли участие несколько тысяч человек из более чем 120 военно-исторических клубов России, стран Европы, </a:t>
            </a:r>
            <a:r>
              <a:rPr lang="ru-RU" sz="3200" b="1" i="1" u="sng" dirty="0" smtClean="0">
                <a:hlinkClick r:id="rId6" tooltip="США"/>
              </a:rPr>
              <a:t>США</a:t>
            </a:r>
            <a:r>
              <a:rPr lang="ru-RU" sz="3200" b="1" i="1" dirty="0" smtClean="0"/>
              <a:t> и </a:t>
            </a:r>
            <a:r>
              <a:rPr lang="ru-RU" sz="3200" b="1" i="1" u="sng" dirty="0" smtClean="0">
                <a:hlinkClick r:id="rId7" tooltip="Канада"/>
              </a:rPr>
              <a:t>Канады</a:t>
            </a:r>
            <a:r>
              <a:rPr lang="ru-RU" sz="3200" b="1" i="1" u="sng" baseline="30000" dirty="0" smtClean="0"/>
              <a:t>.</a:t>
            </a:r>
            <a:r>
              <a:rPr lang="ru-RU" sz="3200" b="1" i="1" u="sng" dirty="0" smtClean="0"/>
              <a:t> </a:t>
            </a:r>
            <a:r>
              <a:rPr lang="ru-RU" sz="3200" b="1" i="1" dirty="0" smtClean="0"/>
              <a:t> Мероприятие посетили более 150 тыс. </a:t>
            </a:r>
            <a:r>
              <a:rPr lang="ru-RU" sz="3200" b="1" i="1" dirty="0" smtClean="0"/>
              <a:t>человек.</a:t>
            </a:r>
            <a:endParaRPr lang="ru-RU" sz="3200" b="1" i="1" dirty="0"/>
          </a:p>
        </p:txBody>
      </p:sp>
    </p:spTree>
  </p:cSld>
  <p:clrMapOvr>
    <a:masterClrMapping/>
  </p:clrMapOvr>
  <p:transition>
    <p:cut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ородинская битва"/>
          <p:cNvPicPr/>
          <p:nvPr/>
        </p:nvPicPr>
        <p:blipFill>
          <a:blip r:embed="rId3">
            <a:lum bright="-10000"/>
          </a:blip>
          <a:srcRect/>
          <a:stretch>
            <a:fillRect/>
          </a:stretch>
        </p:blipFill>
        <p:spPr bwMode="auto">
          <a:xfrm>
            <a:off x="428596" y="357166"/>
            <a:ext cx="8286808" cy="59293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1071570"/>
          </a:xfrm>
        </p:spPr>
        <p:txBody>
          <a:bodyPr>
            <a:normAutofit fontScale="90000"/>
          </a:bodyPr>
          <a:lstStyle/>
          <a:p>
            <a:r>
              <a:rPr lang="ru-RU" sz="3600" u="sng" dirty="0" smtClean="0">
                <a:hlinkClick r:id="rId3" tooltip="Памятная монета"/>
              </a:rPr>
              <a:t>Памятная монета</a:t>
            </a:r>
            <a:r>
              <a:rPr lang="ru-RU" sz="3600" dirty="0" smtClean="0"/>
              <a:t> достоинством </a:t>
            </a:r>
            <a:r>
              <a:rPr lang="ru-RU" sz="3600" u="sng" dirty="0" smtClean="0">
                <a:hlinkClick r:id="rId4" tooltip="1 рубль"/>
              </a:rPr>
              <a:t>1 рубль</a:t>
            </a:r>
            <a:r>
              <a:rPr lang="ru-RU" sz="3600" dirty="0" smtClean="0"/>
              <a:t> в честь 175-летия </a:t>
            </a:r>
            <a:r>
              <a:rPr lang="ru-RU" sz="3600" b="1" dirty="0" smtClean="0"/>
              <a:t>Бородинского сражения</a:t>
            </a:r>
            <a:r>
              <a:rPr lang="ru-RU" b="1" dirty="0" smtClean="0"/>
              <a:t/>
            </a:r>
            <a:br>
              <a:rPr lang="ru-RU" b="1" dirty="0" smtClean="0"/>
            </a:br>
            <a:endParaRPr lang="ru-RU" b="1" dirty="0"/>
          </a:p>
        </p:txBody>
      </p:sp>
      <p:pic>
        <p:nvPicPr>
          <p:cNvPr id="3" name="Рисунок 2" descr="http://upload.wikimedia.org/wikipedia/commons/thumb/0/02/1-ruble-coin_1987_Borodino.jpg/150px-1-ruble-coin_1987_Borodino.jpg">
            <a:hlinkClick r:id="rId5"/>
          </p:cNvPr>
          <p:cNvPicPr/>
          <p:nvPr/>
        </p:nvPicPr>
        <p:blipFill>
          <a:blip r:embed="rId6">
            <a:lum/>
          </a:blip>
          <a:srcRect/>
          <a:stretch>
            <a:fillRect/>
          </a:stretch>
        </p:blipFill>
        <p:spPr bwMode="auto">
          <a:xfrm>
            <a:off x="1357290" y="1285860"/>
            <a:ext cx="6143668" cy="52864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оход Наполеона в Россию в 1812 году"/>
          <p:cNvPicPr/>
          <p:nvPr/>
        </p:nvPicPr>
        <p:blipFill>
          <a:blip r:embed="rId3">
            <a:lum/>
          </a:blip>
          <a:srcRect/>
          <a:stretch>
            <a:fillRect/>
          </a:stretch>
        </p:blipFill>
        <p:spPr bwMode="auto">
          <a:xfrm>
            <a:off x="928662" y="500042"/>
            <a:ext cx="7429552" cy="57150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upload.wikimedia.org/wikipedia/commons/thumb/d/d9/Soviet_Union_stamp_1987_CPA_5871.jpg/150px-Soviet_Union_stamp_1987_CPA_5871.jpg">
            <a:hlinkClick r:id="rId3"/>
          </p:cNvPr>
          <p:cNvPicPr/>
          <p:nvPr/>
        </p:nvPicPr>
        <p:blipFill>
          <a:blip r:embed="rId4"/>
          <a:srcRect/>
          <a:stretch>
            <a:fillRect/>
          </a:stretch>
        </p:blipFill>
        <p:spPr bwMode="auto">
          <a:xfrm>
            <a:off x="1285852" y="1142984"/>
            <a:ext cx="6643734" cy="52149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Прямоугольник 2"/>
          <p:cNvSpPr/>
          <p:nvPr/>
        </p:nvSpPr>
        <p:spPr>
          <a:xfrm>
            <a:off x="2928926" y="214290"/>
            <a:ext cx="4357718" cy="954107"/>
          </a:xfrm>
          <a:prstGeom prst="rect">
            <a:avLst/>
          </a:prstGeom>
        </p:spPr>
        <p:txBody>
          <a:bodyPr wrap="square">
            <a:spAutoFit/>
          </a:bodyPr>
          <a:lstStyle/>
          <a:p>
            <a:pPr algn="ctr"/>
            <a:r>
              <a:rPr lang="ru-RU" sz="2800" b="1" i="1" u="sng" dirty="0" smtClean="0">
                <a:hlinkClick r:id="rId5" tooltip="Почтовый блок"/>
              </a:rPr>
              <a:t>Почтовый блок</a:t>
            </a:r>
            <a:r>
              <a:rPr lang="ru-RU" sz="2800" b="1" i="1" dirty="0" smtClean="0"/>
              <a:t> </a:t>
            </a:r>
            <a:r>
              <a:rPr lang="ru-RU" sz="2800" b="1" i="1" u="sng" dirty="0" smtClean="0">
                <a:hlinkClick r:id="rId6" tooltip="СССР"/>
              </a:rPr>
              <a:t>СССР</a:t>
            </a:r>
            <a:r>
              <a:rPr lang="ru-RU" sz="2800" b="1" i="1" dirty="0" smtClean="0"/>
              <a:t>, </a:t>
            </a:r>
            <a:r>
              <a:rPr lang="ru-RU" sz="2800" b="1" i="1" u="sng" dirty="0" smtClean="0">
                <a:hlinkClick r:id="rId7" tooltip="1987 год"/>
              </a:rPr>
              <a:t>1987 год</a:t>
            </a:r>
            <a:endParaRPr lang="ru-RU" sz="2800" b="1" i="1" dirty="0"/>
          </a:p>
        </p:txBody>
      </p:sp>
    </p:spTree>
  </p:cSld>
  <p:clrMapOvr>
    <a:masterClrMapping/>
  </p:clrMapOvr>
  <p:transition>
    <p:diamon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smtClean="0">
                <a:hlinkClick r:id="rId3" tooltip="Почтовая марка"/>
              </a:rPr>
              <a:t>Почтовая марка</a:t>
            </a:r>
            <a:r>
              <a:rPr lang="ru-RU" dirty="0" smtClean="0"/>
              <a:t> </a:t>
            </a:r>
            <a:r>
              <a:rPr lang="ru-RU" u="sng" dirty="0" smtClean="0">
                <a:hlinkClick r:id="rId4" tooltip="СССР"/>
              </a:rPr>
              <a:t>СССР</a:t>
            </a:r>
            <a:r>
              <a:rPr lang="ru-RU" dirty="0" smtClean="0"/>
              <a:t>, </a:t>
            </a:r>
            <a:r>
              <a:rPr lang="ru-RU" u="sng" dirty="0" smtClean="0">
                <a:hlinkClick r:id="rId5" tooltip="1962 год"/>
              </a:rPr>
              <a:t>1962 год</a:t>
            </a:r>
            <a:r>
              <a:rPr lang="ru-RU" dirty="0" smtClean="0"/>
              <a:t/>
            </a:r>
            <a:br>
              <a:rPr lang="ru-RU" dirty="0" smtClean="0"/>
            </a:br>
            <a:endParaRPr lang="ru-RU" dirty="0"/>
          </a:p>
        </p:txBody>
      </p:sp>
      <p:pic>
        <p:nvPicPr>
          <p:cNvPr id="3" name="Рисунок 2" descr="http://upload.wikimedia.org/wikipedia/commons/thumb/8/81/Rus_Stamp-150_let_1812_goda-6kop.jpg/150px-Rus_Stamp-150_let_1812_goda-6kop.jpg">
            <a:hlinkClick r:id="rId6"/>
          </p:cNvPr>
          <p:cNvPicPr/>
          <p:nvPr/>
        </p:nvPicPr>
        <p:blipFill>
          <a:blip r:embed="rId7">
            <a:lum bright="-10000"/>
          </a:blip>
          <a:srcRect/>
          <a:stretch>
            <a:fillRect/>
          </a:stretch>
        </p:blipFill>
        <p:spPr bwMode="auto">
          <a:xfrm>
            <a:off x="1142976" y="1142984"/>
            <a:ext cx="6948000" cy="507209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diamon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solidFill>
                  <a:schemeClr val="accent3">
                    <a:lumMod val="50000"/>
                  </a:schemeClr>
                </a:solidFill>
              </a:rPr>
              <a:t> </a:t>
            </a:r>
            <a:br>
              <a:rPr lang="ru-RU" sz="3100" dirty="0" smtClean="0">
                <a:solidFill>
                  <a:schemeClr val="accent3">
                    <a:lumMod val="50000"/>
                  </a:schemeClr>
                </a:solidFill>
              </a:rPr>
            </a:br>
            <a:r>
              <a:rPr lang="ru-RU" sz="3100" dirty="0" smtClean="0">
                <a:solidFill>
                  <a:schemeClr val="accent3">
                    <a:lumMod val="50000"/>
                  </a:schemeClr>
                </a:solidFill>
              </a:rPr>
              <a:t>Бородинское поле. Главный монумент на месте, где была батарея Раевского</a:t>
            </a:r>
            <a:r>
              <a:rPr lang="ru-RU" dirty="0" smtClean="0"/>
              <a:t/>
            </a:r>
            <a:br>
              <a:rPr lang="ru-RU" dirty="0" smtClean="0"/>
            </a:br>
            <a:endParaRPr lang="ru-RU" dirty="0"/>
          </a:p>
        </p:txBody>
      </p:sp>
      <p:pic>
        <p:nvPicPr>
          <p:cNvPr id="3" name="Рисунок 2" descr="http://upload.wikimedia.org/wikipedia/commons/thumb/7/7b/Borodino_principal_monument.jpg/220px-Borodino_principal_monument.jpg">
            <a:hlinkClick r:id="rId3"/>
          </p:cNvPr>
          <p:cNvPicPr/>
          <p:nvPr/>
        </p:nvPicPr>
        <p:blipFill>
          <a:blip r:embed="rId4">
            <a:lum/>
          </a:blip>
          <a:srcRect/>
          <a:stretch>
            <a:fillRect/>
          </a:stretch>
        </p:blipFill>
        <p:spPr bwMode="auto">
          <a:xfrm>
            <a:off x="428596" y="1142984"/>
            <a:ext cx="8215370" cy="52149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714348" y="0"/>
            <a:ext cx="7715304"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Char char="•"/>
              <a:tabLst>
                <a:tab pos="457200" algn="l"/>
              </a:tabLst>
            </a:pPr>
            <a:endParaRPr kumimoji="0" lang="ru-RU" sz="1400" b="0" i="1"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tab pos="457200" algn="l"/>
              </a:tabLst>
            </a:pPr>
            <a:endParaRPr lang="ru-RU" sz="2800" b="1" i="1" dirty="0" smtClean="0">
              <a:solidFill>
                <a:schemeClr val="accent6">
                  <a:lumMod val="50000"/>
                </a:schemeClr>
              </a:solidFill>
              <a:latin typeface="Calibri"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Char char="•"/>
              <a:tabLst>
                <a:tab pos="457200" algn="l"/>
              </a:tabLst>
            </a:pPr>
            <a:r>
              <a:rPr kumimoji="0" lang="ru-RU" sz="2800" b="1" i="1"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Итог занятия:</a:t>
            </a:r>
            <a:endParaRPr kumimoji="0" lang="ru-RU" sz="2800" b="1" i="1"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ru-RU" sz="2800" b="1" i="1"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С кем воевала Россия в 1812 году.?</a:t>
            </a:r>
            <a:endParaRPr kumimoji="0" lang="ru-RU" sz="2800" b="1" i="1"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ru-RU" sz="2800" b="1" i="1"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Кто был командующим французской армией?</a:t>
            </a:r>
            <a:endParaRPr kumimoji="0" lang="ru-RU" sz="2800" b="1" i="1"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ru-RU" sz="2800" b="1" i="1"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Кто был назначен командующим Российской армией?</a:t>
            </a:r>
            <a:endParaRPr kumimoji="0" lang="ru-RU" sz="2800" b="1" i="1"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ru-RU" sz="2800" b="1" i="1"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Назовите имена полководцев?</a:t>
            </a:r>
            <a:endParaRPr kumimoji="0" lang="ru-RU" sz="2800" b="1" i="1"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ru-RU" sz="2800" b="1" i="1"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Почему война 1812 года называется Отечественная?</a:t>
            </a:r>
            <a:endParaRPr kumimoji="0" lang="ru-RU" sz="2800" b="1" i="1"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ru-RU" sz="2800" b="1" i="1"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Когда произошло Бородинское сражение?</a:t>
            </a:r>
            <a:endParaRPr kumimoji="0" lang="ru-RU" sz="2800" b="1" i="1"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ru-RU" sz="2800" b="1" i="1"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-Как закончилось Бородинское сражение?</a:t>
            </a:r>
            <a:endParaRPr kumimoji="0" lang="ru-RU" sz="2800" b="1" i="1" u="none" strike="noStrike" cap="none" normalizeH="0" baseline="0" dirty="0" smtClean="0">
              <a:ln>
                <a:noFill/>
              </a:ln>
              <a:solidFill>
                <a:schemeClr val="accent6">
                  <a:lumMod val="50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ru-RU" sz="2800" b="1" i="1" u="none" strike="noStrike" cap="none" normalizeH="0" baseline="0" dirty="0" smtClean="0">
                <a:ln>
                  <a:noFill/>
                </a:ln>
                <a:solidFill>
                  <a:schemeClr val="accent6">
                    <a:lumMod val="50000"/>
                  </a:schemeClr>
                </a:solidFill>
                <a:effectLst/>
                <a:latin typeface="Calibri" pitchFamily="34" charset="0"/>
                <a:ea typeface="Times New Roman" pitchFamily="18" charset="0"/>
                <a:cs typeface="Times New Roman" pitchFamily="18" charset="0"/>
              </a:rPr>
              <a:t>            - Какие чувства вы испытали?</a:t>
            </a:r>
            <a:endParaRPr kumimoji="0" lang="ru-RU" sz="2800" b="1" i="1" u="none" strike="noStrike" cap="none" normalizeH="0" baseline="0" dirty="0" smtClean="0">
              <a:ln>
                <a:noFill/>
              </a:ln>
              <a:solidFill>
                <a:schemeClr val="accent6">
                  <a:lumMod val="50000"/>
                </a:schemeClr>
              </a:solidFill>
              <a:effectLst/>
              <a:latin typeface="Arial" pitchFamily="34" charset="0"/>
              <a:cs typeface="Arial" pitchFamily="34" charset="0"/>
            </a:endParaRPr>
          </a:p>
        </p:txBody>
      </p:sp>
    </p:spTree>
  </p:cSld>
  <p:clrMapOvr>
    <a:masterClrMapping/>
  </p:clrMapOvr>
  <p:transition>
    <p:wheel spokes="3"/>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500042"/>
            <a:ext cx="8001056" cy="6186309"/>
          </a:xfrm>
          <a:prstGeom prst="rect">
            <a:avLst/>
          </a:prstGeom>
        </p:spPr>
        <p:txBody>
          <a:bodyPr wrap="square">
            <a:spAutoFit/>
          </a:bodyPr>
          <a:lstStyle/>
          <a:p>
            <a:r>
              <a:rPr lang="ru-RU" sz="3600" b="1" dirty="0" smtClean="0"/>
              <a:t>1. </a:t>
            </a:r>
            <a:r>
              <a:rPr lang="ru-RU" sz="3600" b="1" dirty="0" err="1" smtClean="0"/>
              <a:t>Бороди́нское</a:t>
            </a:r>
            <a:r>
              <a:rPr lang="ru-RU" sz="3600" b="1" dirty="0" smtClean="0"/>
              <a:t> </a:t>
            </a:r>
            <a:r>
              <a:rPr lang="ru-RU" sz="3600" b="1" dirty="0" err="1" smtClean="0"/>
              <a:t>сраже́ние</a:t>
            </a:r>
            <a:r>
              <a:rPr lang="ru-RU" sz="3600" dirty="0" smtClean="0"/>
              <a:t> (во французской истории — </a:t>
            </a:r>
            <a:r>
              <a:rPr lang="ru-RU" sz="3600" b="1" dirty="0" smtClean="0"/>
              <a:t>битва у Москвы-реки</a:t>
            </a:r>
            <a:r>
              <a:rPr lang="ru-RU" sz="3600" dirty="0" smtClean="0"/>
              <a:t>, </a:t>
            </a:r>
            <a:r>
              <a:rPr lang="ru-RU" sz="3600" u="sng" dirty="0" smtClean="0">
                <a:hlinkClick r:id="rId3" tooltip="Французский язык"/>
              </a:rPr>
              <a:t>фр.</a:t>
            </a:r>
            <a:r>
              <a:rPr lang="ru-RU" sz="3600" dirty="0" smtClean="0"/>
              <a:t> </a:t>
            </a:r>
            <a:r>
              <a:rPr lang="fr-FR" sz="3600" i="1" dirty="0" smtClean="0"/>
              <a:t>Bataille de la Moskova</a:t>
            </a:r>
            <a:r>
              <a:rPr lang="ru-RU" sz="3600" dirty="0" smtClean="0"/>
              <a:t>) — крупнейшее сражение </a:t>
            </a:r>
            <a:r>
              <a:rPr lang="ru-RU" sz="3600" u="sng" dirty="0" smtClean="0">
                <a:hlinkClick r:id="rId4" tooltip="Отечественная война 1812 года"/>
              </a:rPr>
              <a:t>Отечественной войны 1812 года</a:t>
            </a:r>
            <a:r>
              <a:rPr lang="ru-RU" sz="3600" dirty="0" smtClean="0"/>
              <a:t> между русской армией под командованием генерала </a:t>
            </a:r>
            <a:r>
              <a:rPr lang="ru-RU" sz="3600" u="sng" dirty="0" smtClean="0">
                <a:hlinkClick r:id="rId5" tooltip="М. И. Кутузов"/>
              </a:rPr>
              <a:t>М. И. Кутузова</a:t>
            </a:r>
            <a:r>
              <a:rPr lang="ru-RU" sz="3600" dirty="0" smtClean="0"/>
              <a:t> и французской армией </a:t>
            </a:r>
            <a:r>
              <a:rPr lang="ru-RU" sz="3600" u="sng" dirty="0" smtClean="0">
                <a:hlinkClick r:id="rId6" tooltip="Наполеон I"/>
              </a:rPr>
              <a:t>Наполеона I Бонапарта</a:t>
            </a:r>
            <a:r>
              <a:rPr lang="ru-RU" sz="3600" dirty="0" smtClean="0"/>
              <a:t>. Состоялось 26 августа (</a:t>
            </a:r>
            <a:r>
              <a:rPr lang="ru-RU" sz="3600" u="sng" dirty="0" smtClean="0">
                <a:hlinkClick r:id="rId7" tooltip="7 сентября"/>
              </a:rPr>
              <a:t>7 сентября</a:t>
            </a:r>
            <a:r>
              <a:rPr lang="ru-RU" sz="3600" dirty="0" smtClean="0"/>
              <a:t>) </a:t>
            </a:r>
            <a:r>
              <a:rPr lang="ru-RU" sz="3600" u="sng" dirty="0" smtClean="0">
                <a:hlinkClick r:id="rId8" tooltip="1812 год"/>
              </a:rPr>
              <a:t>1812 года</a:t>
            </a:r>
            <a:r>
              <a:rPr lang="ru-RU" sz="3600" dirty="0" smtClean="0"/>
              <a:t> у села </a:t>
            </a:r>
            <a:r>
              <a:rPr lang="ru-RU" sz="3600" u="sng" dirty="0" smtClean="0">
                <a:hlinkClick r:id="rId9" tooltip="Бородино (деревня, Можайский район)"/>
              </a:rPr>
              <a:t>Бородино</a:t>
            </a:r>
            <a:r>
              <a:rPr lang="ru-RU" sz="3600" dirty="0" smtClean="0"/>
              <a:t>, в 125 км на запад от </a:t>
            </a:r>
            <a:r>
              <a:rPr lang="ru-RU" sz="3600" u="sng" dirty="0" smtClean="0">
                <a:hlinkClick r:id="rId10" tooltip="Москва"/>
              </a:rPr>
              <a:t>Москвы</a:t>
            </a:r>
            <a:r>
              <a:rPr lang="ru-RU" sz="3600" dirty="0" smtClean="0"/>
              <a:t>.</a:t>
            </a:r>
            <a:endParaRPr lang="ru-RU" sz="3600" dirty="0"/>
          </a:p>
        </p:txBody>
      </p:sp>
      <p:sp>
        <p:nvSpPr>
          <p:cNvPr id="3" name="Прямоугольник 2"/>
          <p:cNvSpPr/>
          <p:nvPr/>
        </p:nvSpPr>
        <p:spPr>
          <a:xfrm>
            <a:off x="2286000" y="3105835"/>
            <a:ext cx="4572000" cy="369332"/>
          </a:xfrm>
          <a:prstGeom prst="rect">
            <a:avLst/>
          </a:prstGeom>
        </p:spPr>
        <p:txBody>
          <a:bodyPr>
            <a:spAutoFit/>
          </a:bodyPr>
          <a:lstStyle/>
          <a:p>
            <a:r>
              <a:rPr lang="ru-RU" dirty="0" smtClean="0"/>
              <a:t> </a:t>
            </a:r>
            <a:endParaRPr lang="ru-RU" dirty="0"/>
          </a:p>
        </p:txBody>
      </p:sp>
    </p:spTree>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785794"/>
            <a:ext cx="7929618" cy="5509200"/>
          </a:xfrm>
          <a:prstGeom prst="rect">
            <a:avLst/>
          </a:prstGeom>
        </p:spPr>
        <p:txBody>
          <a:bodyPr wrap="square">
            <a:spAutoFit/>
          </a:bodyPr>
          <a:lstStyle/>
          <a:p>
            <a:pPr algn="ctr"/>
            <a:r>
              <a:rPr lang="ru-RU" sz="3200" b="1" dirty="0" smtClean="0">
                <a:solidFill>
                  <a:schemeClr val="accent1">
                    <a:lumMod val="50000"/>
                  </a:schemeClr>
                </a:solidFill>
              </a:rPr>
              <a:t>Имена героев Отечественной войны 1812 года:</a:t>
            </a:r>
          </a:p>
          <a:p>
            <a:pPr algn="ctr"/>
            <a:r>
              <a:rPr lang="ru-RU" sz="3200" b="1" dirty="0" smtClean="0">
                <a:solidFill>
                  <a:schemeClr val="accent2">
                    <a:lumMod val="75000"/>
                  </a:schemeClr>
                </a:solidFill>
              </a:rPr>
              <a:t>Это  Петр Иванович Багратион, Михаил Богданович Барклай де Толли, Алексей Петрович Ермолов, Николай Николаевич Раевский, Петр Петрович Коновницын, Дмитрий Петрович </a:t>
            </a:r>
            <a:r>
              <a:rPr lang="ru-RU" sz="3200" b="1" dirty="0" err="1" smtClean="0">
                <a:solidFill>
                  <a:schemeClr val="accent2">
                    <a:lumMod val="75000"/>
                  </a:schemeClr>
                </a:solidFill>
              </a:rPr>
              <a:t>Неверовский</a:t>
            </a:r>
            <a:r>
              <a:rPr lang="ru-RU" sz="3200" b="1" dirty="0" smtClean="0">
                <a:solidFill>
                  <a:schemeClr val="accent2">
                    <a:lumMod val="75000"/>
                  </a:schemeClr>
                </a:solidFill>
              </a:rPr>
              <a:t>, Иван Семенович Дорохов и другие. В Москве есть Кутузовский проспект, памятники М. И. Кутузову, П. И. Багратиону, Барклаю де Толли</a:t>
            </a:r>
            <a:r>
              <a:rPr lang="ru-RU" sz="3200" dirty="0" smtClean="0">
                <a:solidFill>
                  <a:schemeClr val="accent2">
                    <a:lumMod val="75000"/>
                  </a:schemeClr>
                </a:solidFill>
              </a:rPr>
              <a:t>.</a:t>
            </a:r>
            <a:endParaRPr lang="ru-RU" sz="3200" dirty="0">
              <a:solidFill>
                <a:schemeClr val="accent2">
                  <a:lumMod val="75000"/>
                </a:schemeClr>
              </a:solidFill>
            </a:endParaRPr>
          </a:p>
        </p:txBody>
      </p:sp>
    </p:spTree>
  </p:cSld>
  <p:clrMapOvr>
    <a:masterClrMapping/>
  </p:clrMapOvr>
  <p:transition>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428596" y="2062796"/>
          <a:ext cx="8286808" cy="4604714"/>
        </p:xfrm>
        <a:graphic>
          <a:graphicData uri="http://schemas.openxmlformats.org/drawingml/2006/table">
            <a:tbl>
              <a:tblPr/>
              <a:tblGrid>
                <a:gridCol w="8286808"/>
              </a:tblGrid>
              <a:tr h="343422">
                <a:tc>
                  <a:txBody>
                    <a:bodyPr/>
                    <a:lstStyle/>
                    <a:p>
                      <a:pPr algn="ctr">
                        <a:lnSpc>
                          <a:spcPct val="115000"/>
                        </a:lnSpc>
                        <a:spcAft>
                          <a:spcPts val="0"/>
                        </a:spcAft>
                      </a:pPr>
                      <a:r>
                        <a:rPr lang="ru-RU" sz="2000" b="1" dirty="0">
                          <a:solidFill>
                            <a:srgbClr val="FFFFFF"/>
                          </a:solidFill>
                          <a:latin typeface="Times New Roman"/>
                          <a:ea typeface="Times New Roman"/>
                          <a:cs typeface="Times New Roman"/>
                        </a:rPr>
                        <a:t>Короткая справка</a:t>
                      </a:r>
                      <a:endParaRPr lang="ru-RU" sz="2000" dirty="0">
                        <a:latin typeface="Calibri"/>
                        <a:ea typeface="Calibri"/>
                        <a:cs typeface="Times New Roman"/>
                      </a:endParaRPr>
                    </a:p>
                  </a:txBody>
                  <a:tcPr marL="8351" marR="8351" marT="8351" marB="8351" anchor="ctr">
                    <a:lnL>
                      <a:noFill/>
                    </a:lnL>
                    <a:lnR>
                      <a:noFill/>
                    </a:lnR>
                    <a:lnT>
                      <a:noFill/>
                    </a:lnT>
                    <a:lnB>
                      <a:noFill/>
                    </a:lnB>
                    <a:solidFill>
                      <a:srgbClr val="8B8B8D"/>
                    </a:solidFill>
                  </a:tcPr>
                </a:tc>
              </a:tr>
              <a:tr h="4237492">
                <a:tc>
                  <a:txBody>
                    <a:bodyPr/>
                    <a:lstStyle/>
                    <a:p>
                      <a:pPr marL="95250" marR="95250">
                        <a:lnSpc>
                          <a:spcPct val="115000"/>
                        </a:lnSpc>
                        <a:spcAft>
                          <a:spcPts val="0"/>
                        </a:spcAft>
                      </a:pPr>
                      <a:r>
                        <a:rPr lang="ru-RU" sz="1600" dirty="0">
                          <a:solidFill>
                            <a:srgbClr val="000000"/>
                          </a:solidFill>
                          <a:latin typeface="Times New Roman"/>
                          <a:ea typeface="Times New Roman"/>
                          <a:cs typeface="Times New Roman"/>
                        </a:rPr>
                        <a:t>Стихотворение было написано в 1837 году. Это первое произведение Лермонтова, напечатанное по воле автора и с его ведома. Стихотворение является откликом на 25-летнюю годовщину Бородинского сражения.</a:t>
                      </a:r>
                      <a:endParaRPr lang="ru-RU" sz="1600" dirty="0">
                        <a:latin typeface="Calibri"/>
                        <a:ea typeface="Calibri"/>
                        <a:cs typeface="Times New Roman"/>
                      </a:endParaRPr>
                    </a:p>
                    <a:p>
                      <a:pPr marL="95250" marR="95250">
                        <a:lnSpc>
                          <a:spcPct val="115000"/>
                        </a:lnSpc>
                        <a:spcAft>
                          <a:spcPts val="0"/>
                        </a:spcAft>
                      </a:pPr>
                      <a:r>
                        <a:rPr lang="ru-RU" sz="1600" dirty="0">
                          <a:solidFill>
                            <a:srgbClr val="000000"/>
                          </a:solidFill>
                          <a:latin typeface="Times New Roman"/>
                          <a:ea typeface="Times New Roman"/>
                          <a:cs typeface="Times New Roman"/>
                        </a:rPr>
                        <a:t>Достоверность описания батальной картины и точность психологической характеристики героя передаются посредством своеобразного поэтического языка, о котором В. Г. Белинский писал: </a:t>
                      </a:r>
                      <a:r>
                        <a:rPr lang="ru-RU" sz="1600" i="1" dirty="0">
                          <a:solidFill>
                            <a:srgbClr val="000000"/>
                          </a:solidFill>
                          <a:latin typeface="Times New Roman"/>
                          <a:ea typeface="Times New Roman"/>
                          <a:cs typeface="Times New Roman"/>
                        </a:rPr>
                        <a:t>«... в каждом слове слышите солдата, язык которого, не переставая быть грубо простодушным, в то же время благороден, силен и полон поэзии»</a:t>
                      </a:r>
                      <a:endParaRPr lang="ru-RU" sz="1600" dirty="0">
                        <a:latin typeface="Calibri"/>
                        <a:ea typeface="Calibri"/>
                        <a:cs typeface="Times New Roman"/>
                      </a:endParaRPr>
                    </a:p>
                    <a:p>
                      <a:pPr marL="95250" marR="95250">
                        <a:lnSpc>
                          <a:spcPct val="115000"/>
                        </a:lnSpc>
                        <a:spcAft>
                          <a:spcPts val="0"/>
                        </a:spcAft>
                      </a:pPr>
                      <a:r>
                        <a:rPr lang="ru-RU" sz="1600" dirty="0">
                          <a:solidFill>
                            <a:srgbClr val="000000"/>
                          </a:solidFill>
                          <a:latin typeface="Times New Roman"/>
                          <a:ea typeface="Times New Roman"/>
                          <a:cs typeface="Times New Roman"/>
                        </a:rPr>
                        <a:t>Также Белинский отмечал, что основная идея стихотворения выражена во втором куплете: </a:t>
                      </a:r>
                      <a:r>
                        <a:rPr lang="ru-RU" sz="1600" i="1" dirty="0">
                          <a:solidFill>
                            <a:srgbClr val="000000"/>
                          </a:solidFill>
                          <a:latin typeface="Times New Roman"/>
                          <a:ea typeface="Times New Roman"/>
                          <a:cs typeface="Times New Roman"/>
                        </a:rPr>
                        <a:t>«Эта мысль — жалоба на настоящее поколение, дремлющее в бездействии, зависть к великому прошедшему, столь полному славы и великих дел»</a:t>
                      </a:r>
                      <a:r>
                        <a:rPr lang="ru-RU" sz="1600" dirty="0">
                          <a:solidFill>
                            <a:srgbClr val="000000"/>
                          </a:solidFill>
                          <a:latin typeface="Times New Roman"/>
                          <a:ea typeface="Times New Roman"/>
                          <a:cs typeface="Times New Roman"/>
                        </a:rPr>
                        <a:t>, — писал Белинский, утверждая, что «тоска по жизни» связывает «Бородино» с целым рядом стихотворений Лермонтова, полных </a:t>
                      </a:r>
                      <a:r>
                        <a:rPr lang="ru-RU" sz="1600" i="1" dirty="0">
                          <a:solidFill>
                            <a:srgbClr val="000000"/>
                          </a:solidFill>
                          <a:latin typeface="Times New Roman"/>
                          <a:ea typeface="Times New Roman"/>
                          <a:cs typeface="Times New Roman"/>
                        </a:rPr>
                        <a:t>«энергии и благородного негодования»</a:t>
                      </a:r>
                      <a:endParaRPr lang="ru-RU" sz="1600" dirty="0">
                        <a:latin typeface="Calibri"/>
                        <a:ea typeface="Calibri"/>
                        <a:cs typeface="Times New Roman"/>
                      </a:endParaRPr>
                    </a:p>
                    <a:p>
                      <a:pPr marL="95250" marR="95250">
                        <a:lnSpc>
                          <a:spcPct val="115000"/>
                        </a:lnSpc>
                        <a:spcAft>
                          <a:spcPts val="0"/>
                        </a:spcAft>
                      </a:pPr>
                      <a:r>
                        <a:rPr lang="ru-RU" sz="1600" dirty="0">
                          <a:solidFill>
                            <a:srgbClr val="000000"/>
                          </a:solidFill>
                          <a:latin typeface="Times New Roman"/>
                          <a:ea typeface="Times New Roman"/>
                          <a:cs typeface="Times New Roman"/>
                        </a:rPr>
                        <a:t>Лев Толстой называл стихотворение Лермонтова </a:t>
                      </a:r>
                      <a:r>
                        <a:rPr lang="ru-RU" sz="1600" i="1" dirty="0">
                          <a:solidFill>
                            <a:srgbClr val="000000"/>
                          </a:solidFill>
                          <a:latin typeface="Times New Roman"/>
                          <a:ea typeface="Times New Roman"/>
                          <a:cs typeface="Times New Roman"/>
                        </a:rPr>
                        <a:t>«зерном» «Войны и мира»</a:t>
                      </a:r>
                      <a:endParaRPr lang="ru-RU" sz="1600" dirty="0">
                        <a:latin typeface="Calibri"/>
                        <a:ea typeface="Calibri"/>
                        <a:cs typeface="Times New Roman"/>
                      </a:endParaRPr>
                    </a:p>
                  </a:txBody>
                  <a:tcPr marL="8351" marR="8351" marT="8351" marB="8351">
                    <a:lnL>
                      <a:noFill/>
                    </a:lnL>
                    <a:lnR>
                      <a:noFill/>
                    </a:lnR>
                    <a:lnT>
                      <a:noFill/>
                    </a:lnT>
                    <a:lnB>
                      <a:noFill/>
                    </a:lnB>
                  </a:tcPr>
                </a:tc>
              </a:tr>
            </a:tbl>
          </a:graphicData>
        </a:graphic>
      </p:graphicFrame>
      <p:pic>
        <p:nvPicPr>
          <p:cNvPr id="158724" name="Рисунок 42" descr="Бородинский бой"/>
          <p:cNvPicPr>
            <a:picLocks noChangeAspect="1" noChangeArrowheads="1"/>
          </p:cNvPicPr>
          <p:nvPr/>
        </p:nvPicPr>
        <p:blipFill>
          <a:blip r:embed="rId3" cstate="email"/>
          <a:srcRect/>
          <a:stretch>
            <a:fillRect/>
          </a:stretch>
        </p:blipFill>
        <p:spPr bwMode="auto">
          <a:xfrm>
            <a:off x="214282" y="214290"/>
            <a:ext cx="2643218" cy="16907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8722" name="Рисунок 44" descr="Бородинская битва"/>
          <p:cNvPicPr>
            <a:picLocks noChangeAspect="1" noChangeArrowheads="1"/>
          </p:cNvPicPr>
          <p:nvPr/>
        </p:nvPicPr>
        <p:blipFill>
          <a:blip r:embed="rId4" cstate="email"/>
          <a:srcRect/>
          <a:stretch>
            <a:fillRect/>
          </a:stretch>
        </p:blipFill>
        <p:spPr bwMode="auto">
          <a:xfrm>
            <a:off x="3214678" y="285728"/>
            <a:ext cx="2500330" cy="1690710"/>
          </a:xfrm>
          <a:prstGeom prst="ellipse">
            <a:avLst/>
          </a:prstGeom>
          <a:ln>
            <a:noFill/>
          </a:ln>
          <a:effectLst>
            <a:softEdge rad="112500"/>
          </a:effectLst>
        </p:spPr>
      </p:pic>
      <p:pic>
        <p:nvPicPr>
          <p:cNvPr id="158721" name="Рисунок 45" descr="Отечественная война 1812 года"/>
          <p:cNvPicPr>
            <a:picLocks noChangeAspect="1" noChangeArrowheads="1"/>
          </p:cNvPicPr>
          <p:nvPr/>
        </p:nvPicPr>
        <p:blipFill>
          <a:blip r:embed="rId5">
            <a:lum bright="-10000"/>
          </a:blip>
          <a:srcRect/>
          <a:stretch>
            <a:fillRect/>
          </a:stretch>
        </p:blipFill>
        <p:spPr bwMode="auto">
          <a:xfrm>
            <a:off x="5929322" y="214290"/>
            <a:ext cx="2857520" cy="16907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917596"/>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Прямоугольник 2"/>
          <p:cNvSpPr/>
          <p:nvPr/>
        </p:nvSpPr>
        <p:spPr>
          <a:xfrm>
            <a:off x="642911" y="285729"/>
            <a:ext cx="7715304" cy="1938992"/>
          </a:xfrm>
          <a:prstGeom prst="rect">
            <a:avLst/>
          </a:prstGeom>
          <a:noFill/>
        </p:spPr>
        <p:txBody>
          <a:bodyPr wrap="square" lIns="91440" tIns="45720" rIns="91440" bIns="45720">
            <a:spAutoFit/>
          </a:bodyPr>
          <a:lstStyle/>
          <a:p>
            <a:pPr algn="ctr"/>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Михаил Лермонтов</a:t>
            </a:r>
            <a:b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стихотворение</a:t>
            </a:r>
            <a:b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ru-RU"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«Бородино»</a:t>
            </a:r>
            <a:endParaRPr lang="ru-RU"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Прямоугольник 3"/>
          <p:cNvSpPr/>
          <p:nvPr/>
        </p:nvSpPr>
        <p:spPr>
          <a:xfrm>
            <a:off x="714348" y="2214554"/>
            <a:ext cx="7572428" cy="39703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3600" b="1" i="1" dirty="0" smtClean="0">
                <a:solidFill>
                  <a:schemeClr val="accent4">
                    <a:lumMod val="75000"/>
                  </a:schemeClr>
                </a:solidFill>
              </a:rPr>
              <a:t>- Скажи-ка, дядя, ведь не даром</a:t>
            </a:r>
            <a:br>
              <a:rPr lang="ru-RU" sz="3600" b="1" i="1" dirty="0" smtClean="0">
                <a:solidFill>
                  <a:schemeClr val="accent4">
                    <a:lumMod val="75000"/>
                  </a:schemeClr>
                </a:solidFill>
              </a:rPr>
            </a:br>
            <a:r>
              <a:rPr lang="ru-RU" sz="3600" b="1" i="1" dirty="0" smtClean="0">
                <a:solidFill>
                  <a:schemeClr val="accent4">
                    <a:lumMod val="75000"/>
                  </a:schemeClr>
                </a:solidFill>
              </a:rPr>
              <a:t>Москва, спаленная пожаром,</a:t>
            </a:r>
            <a:br>
              <a:rPr lang="ru-RU" sz="3600" b="1" i="1" dirty="0" smtClean="0">
                <a:solidFill>
                  <a:schemeClr val="accent4">
                    <a:lumMod val="75000"/>
                  </a:schemeClr>
                </a:solidFill>
              </a:rPr>
            </a:br>
            <a:r>
              <a:rPr lang="ru-RU" sz="3600" b="1" i="1" dirty="0" smtClean="0">
                <a:solidFill>
                  <a:schemeClr val="accent4">
                    <a:lumMod val="75000"/>
                  </a:schemeClr>
                </a:solidFill>
              </a:rPr>
              <a:t>      Французу отдана?</a:t>
            </a:r>
            <a:br>
              <a:rPr lang="ru-RU" sz="3600" b="1" i="1" dirty="0" smtClean="0">
                <a:solidFill>
                  <a:schemeClr val="accent4">
                    <a:lumMod val="75000"/>
                  </a:schemeClr>
                </a:solidFill>
              </a:rPr>
            </a:br>
            <a:r>
              <a:rPr lang="ru-RU" sz="3600" b="1" i="1" dirty="0" smtClean="0">
                <a:solidFill>
                  <a:schemeClr val="accent4">
                    <a:lumMod val="75000"/>
                  </a:schemeClr>
                </a:solidFill>
              </a:rPr>
              <a:t>Ведь были ж схватки боевые,</a:t>
            </a:r>
            <a:br>
              <a:rPr lang="ru-RU" sz="3600" b="1" i="1" dirty="0" smtClean="0">
                <a:solidFill>
                  <a:schemeClr val="accent4">
                    <a:lumMod val="75000"/>
                  </a:schemeClr>
                </a:solidFill>
              </a:rPr>
            </a:br>
            <a:r>
              <a:rPr lang="ru-RU" sz="3600" b="1" i="1" dirty="0" smtClean="0">
                <a:solidFill>
                  <a:schemeClr val="accent4">
                    <a:lumMod val="75000"/>
                  </a:schemeClr>
                </a:solidFill>
              </a:rPr>
              <a:t>Да, говорят, еще какие!</a:t>
            </a:r>
            <a:br>
              <a:rPr lang="ru-RU" sz="3600" b="1" i="1" dirty="0" smtClean="0">
                <a:solidFill>
                  <a:schemeClr val="accent4">
                    <a:lumMod val="75000"/>
                  </a:schemeClr>
                </a:solidFill>
              </a:rPr>
            </a:br>
            <a:r>
              <a:rPr lang="ru-RU" sz="3600" b="1" i="1" dirty="0" smtClean="0">
                <a:solidFill>
                  <a:schemeClr val="accent4">
                    <a:lumMod val="75000"/>
                  </a:schemeClr>
                </a:solidFill>
              </a:rPr>
              <a:t>Недаром помнит вся Россия</a:t>
            </a:r>
            <a:br>
              <a:rPr lang="ru-RU" sz="3600" b="1" i="1" dirty="0" smtClean="0">
                <a:solidFill>
                  <a:schemeClr val="accent4">
                    <a:lumMod val="75000"/>
                  </a:schemeClr>
                </a:solidFill>
              </a:rPr>
            </a:br>
            <a:r>
              <a:rPr lang="ru-RU" sz="3600" b="1" i="1" dirty="0" smtClean="0">
                <a:solidFill>
                  <a:schemeClr val="accent4">
                    <a:lumMod val="75000"/>
                  </a:schemeClr>
                </a:solidFill>
              </a:rPr>
              <a:t>      Про день Бородина!</a:t>
            </a:r>
            <a:endParaRPr lang="ru-RU" sz="3600" b="1" i="1" dirty="0">
              <a:solidFill>
                <a:schemeClr val="accent4">
                  <a:lumMod val="75000"/>
                </a:schemeClr>
              </a:solidFill>
            </a:endParaRP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14290"/>
            <a:ext cx="8001056" cy="65556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buFontTx/>
              <a:buChar char="-"/>
            </a:pPr>
            <a:r>
              <a:rPr lang="ru-RU" sz="2800" b="1" i="1" dirty="0" smtClean="0">
                <a:solidFill>
                  <a:schemeClr val="accent2">
                    <a:lumMod val="50000"/>
                  </a:schemeClr>
                </a:solidFill>
              </a:rPr>
              <a:t>Да, были люди в наше время,</a:t>
            </a:r>
            <a:br>
              <a:rPr lang="ru-RU" sz="2800" b="1" i="1" dirty="0" smtClean="0">
                <a:solidFill>
                  <a:schemeClr val="accent2">
                    <a:lumMod val="50000"/>
                  </a:schemeClr>
                </a:solidFill>
              </a:rPr>
            </a:br>
            <a:r>
              <a:rPr lang="ru-RU" sz="2800" b="1" i="1" dirty="0" smtClean="0">
                <a:solidFill>
                  <a:schemeClr val="accent2">
                    <a:lumMod val="50000"/>
                  </a:schemeClr>
                </a:solidFill>
              </a:rPr>
              <a:t>Не то, что нынешнее племя:</a:t>
            </a:r>
            <a:br>
              <a:rPr lang="ru-RU" sz="2800" b="1" i="1" dirty="0" smtClean="0">
                <a:solidFill>
                  <a:schemeClr val="accent2">
                    <a:lumMod val="50000"/>
                  </a:schemeClr>
                </a:solidFill>
              </a:rPr>
            </a:br>
            <a:r>
              <a:rPr lang="ru-RU" sz="2800" b="1" i="1" dirty="0" smtClean="0">
                <a:solidFill>
                  <a:schemeClr val="accent2">
                    <a:lumMod val="50000"/>
                  </a:schemeClr>
                </a:solidFill>
              </a:rPr>
              <a:t>      Богатыри - не вы!</a:t>
            </a:r>
            <a:br>
              <a:rPr lang="ru-RU" sz="2800" b="1" i="1" dirty="0" smtClean="0">
                <a:solidFill>
                  <a:schemeClr val="accent2">
                    <a:lumMod val="50000"/>
                  </a:schemeClr>
                </a:solidFill>
              </a:rPr>
            </a:br>
            <a:r>
              <a:rPr lang="ru-RU" sz="2800" b="1" i="1" dirty="0" smtClean="0">
                <a:solidFill>
                  <a:schemeClr val="accent2">
                    <a:lumMod val="50000"/>
                  </a:schemeClr>
                </a:solidFill>
              </a:rPr>
              <a:t>Плохая им досталась доля:</a:t>
            </a:r>
            <a:br>
              <a:rPr lang="ru-RU" sz="2800" b="1" i="1" dirty="0" smtClean="0">
                <a:solidFill>
                  <a:schemeClr val="accent2">
                    <a:lumMod val="50000"/>
                  </a:schemeClr>
                </a:solidFill>
              </a:rPr>
            </a:br>
            <a:r>
              <a:rPr lang="ru-RU" sz="2800" b="1" i="1" dirty="0" smtClean="0">
                <a:solidFill>
                  <a:schemeClr val="accent2">
                    <a:lumMod val="50000"/>
                  </a:schemeClr>
                </a:solidFill>
              </a:rPr>
              <a:t>Немногие вернулись с поля...</a:t>
            </a:r>
            <a:br>
              <a:rPr lang="ru-RU" sz="2800" b="1" i="1" dirty="0" smtClean="0">
                <a:solidFill>
                  <a:schemeClr val="accent2">
                    <a:lumMod val="50000"/>
                  </a:schemeClr>
                </a:solidFill>
              </a:rPr>
            </a:br>
            <a:r>
              <a:rPr lang="ru-RU" sz="2800" b="1" i="1" dirty="0" smtClean="0">
                <a:solidFill>
                  <a:schemeClr val="accent2">
                    <a:lumMod val="50000"/>
                  </a:schemeClr>
                </a:solidFill>
              </a:rPr>
              <a:t>Не будь на то господня воля,</a:t>
            </a:r>
            <a:br>
              <a:rPr lang="ru-RU" sz="2800" b="1" i="1" dirty="0" smtClean="0">
                <a:solidFill>
                  <a:schemeClr val="accent2">
                    <a:lumMod val="50000"/>
                  </a:schemeClr>
                </a:solidFill>
              </a:rPr>
            </a:br>
            <a:r>
              <a:rPr lang="ru-RU" sz="2800" b="1" i="1" dirty="0" smtClean="0">
                <a:solidFill>
                  <a:schemeClr val="accent2">
                    <a:lumMod val="50000"/>
                  </a:schemeClr>
                </a:solidFill>
              </a:rPr>
              <a:t>      Не отдали б Москвы!</a:t>
            </a:r>
            <a:br>
              <a:rPr lang="ru-RU" sz="2800" b="1" i="1" dirty="0" smtClean="0">
                <a:solidFill>
                  <a:schemeClr val="accent2">
                    <a:lumMod val="50000"/>
                  </a:schemeClr>
                </a:solidFill>
              </a:rPr>
            </a:br>
            <a:endParaRPr lang="ru-RU" sz="2800" b="1" i="1" dirty="0" smtClean="0">
              <a:solidFill>
                <a:schemeClr val="accent2">
                  <a:lumMod val="50000"/>
                </a:schemeClr>
              </a:solidFill>
            </a:endParaRPr>
          </a:p>
          <a:p>
            <a:pPr algn="ctr">
              <a:buFontTx/>
              <a:buChar char="-"/>
            </a:pPr>
            <a:r>
              <a:rPr lang="ru-RU" sz="2800" b="1" i="1" dirty="0" smtClean="0">
                <a:solidFill>
                  <a:schemeClr val="accent2">
                    <a:lumMod val="50000"/>
                  </a:schemeClr>
                </a:solidFill>
              </a:rPr>
              <a:t>Мы долго молча отступали,</a:t>
            </a:r>
            <a:br>
              <a:rPr lang="ru-RU" sz="2800" b="1" i="1" dirty="0" smtClean="0">
                <a:solidFill>
                  <a:schemeClr val="accent2">
                    <a:lumMod val="50000"/>
                  </a:schemeClr>
                </a:solidFill>
              </a:rPr>
            </a:br>
            <a:r>
              <a:rPr lang="ru-RU" sz="2800" b="1" i="1" dirty="0" smtClean="0">
                <a:solidFill>
                  <a:schemeClr val="accent2">
                    <a:lumMod val="50000"/>
                  </a:schemeClr>
                </a:solidFill>
              </a:rPr>
              <a:t>Досадно было, боя ждали,</a:t>
            </a:r>
            <a:br>
              <a:rPr lang="ru-RU" sz="2800" b="1" i="1" dirty="0" smtClean="0">
                <a:solidFill>
                  <a:schemeClr val="accent2">
                    <a:lumMod val="50000"/>
                  </a:schemeClr>
                </a:solidFill>
              </a:rPr>
            </a:br>
            <a:r>
              <a:rPr lang="ru-RU" sz="2800" b="1" i="1" dirty="0" smtClean="0">
                <a:solidFill>
                  <a:schemeClr val="accent2">
                    <a:lumMod val="50000"/>
                  </a:schemeClr>
                </a:solidFill>
              </a:rPr>
              <a:t>      Ворчали старики:</a:t>
            </a:r>
            <a:br>
              <a:rPr lang="ru-RU" sz="2800" b="1" i="1" dirty="0" smtClean="0">
                <a:solidFill>
                  <a:schemeClr val="accent2">
                    <a:lumMod val="50000"/>
                  </a:schemeClr>
                </a:solidFill>
              </a:rPr>
            </a:br>
            <a:r>
              <a:rPr lang="ru-RU" sz="2800" b="1" i="1" dirty="0" smtClean="0">
                <a:solidFill>
                  <a:schemeClr val="accent2">
                    <a:lumMod val="50000"/>
                  </a:schemeClr>
                </a:solidFill>
              </a:rPr>
              <a:t>"Что ж мы? на зимние квартиры?</a:t>
            </a:r>
            <a:br>
              <a:rPr lang="ru-RU" sz="2800" b="1" i="1" dirty="0" smtClean="0">
                <a:solidFill>
                  <a:schemeClr val="accent2">
                    <a:lumMod val="50000"/>
                  </a:schemeClr>
                </a:solidFill>
              </a:rPr>
            </a:br>
            <a:r>
              <a:rPr lang="ru-RU" sz="2800" b="1" i="1" dirty="0" smtClean="0">
                <a:solidFill>
                  <a:schemeClr val="accent2">
                    <a:lumMod val="50000"/>
                  </a:schemeClr>
                </a:solidFill>
              </a:rPr>
              <a:t>Не смеют, что ли, командиры</a:t>
            </a:r>
            <a:br>
              <a:rPr lang="ru-RU" sz="2800" b="1" i="1" dirty="0" smtClean="0">
                <a:solidFill>
                  <a:schemeClr val="accent2">
                    <a:lumMod val="50000"/>
                  </a:schemeClr>
                </a:solidFill>
              </a:rPr>
            </a:br>
            <a:r>
              <a:rPr lang="ru-RU" sz="2800" b="1" i="1" dirty="0" smtClean="0">
                <a:solidFill>
                  <a:schemeClr val="accent2">
                    <a:lumMod val="50000"/>
                  </a:schemeClr>
                </a:solidFill>
              </a:rPr>
              <a:t>Чужие изорвать мундиры</a:t>
            </a:r>
            <a:br>
              <a:rPr lang="ru-RU" sz="2800" b="1" i="1" dirty="0" smtClean="0">
                <a:solidFill>
                  <a:schemeClr val="accent2">
                    <a:lumMod val="50000"/>
                  </a:schemeClr>
                </a:solidFill>
              </a:rPr>
            </a:br>
            <a:r>
              <a:rPr lang="ru-RU" sz="2800" b="1" i="1" dirty="0" smtClean="0">
                <a:solidFill>
                  <a:schemeClr val="accent2">
                    <a:lumMod val="50000"/>
                  </a:schemeClr>
                </a:solidFill>
              </a:rPr>
              <a:t>      О русские штыки?"</a:t>
            </a:r>
            <a:endParaRPr lang="ru-RU" sz="2800" b="1" i="1" dirty="0">
              <a:solidFill>
                <a:schemeClr val="accent2">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285729"/>
            <a:ext cx="7715304" cy="63709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400" b="1" i="1" dirty="0" smtClean="0"/>
              <a:t/>
            </a:r>
            <a:br>
              <a:rPr lang="ru-RU" sz="2400" b="1" i="1" dirty="0" smtClean="0"/>
            </a:br>
            <a:r>
              <a:rPr lang="ru-RU" sz="2400" b="1" i="1" dirty="0" smtClean="0"/>
              <a:t>И вот нашли большое поле:</a:t>
            </a:r>
            <a:br>
              <a:rPr lang="ru-RU" sz="2400" b="1" i="1" dirty="0" smtClean="0"/>
            </a:br>
            <a:r>
              <a:rPr lang="ru-RU" sz="2400" b="1" i="1" dirty="0" smtClean="0"/>
              <a:t>Есть разгуляться где на воле!</a:t>
            </a:r>
            <a:br>
              <a:rPr lang="ru-RU" sz="2400" b="1" i="1" dirty="0" smtClean="0"/>
            </a:br>
            <a:r>
              <a:rPr lang="ru-RU" sz="2400" b="1" i="1" dirty="0" smtClean="0"/>
              <a:t>      Построили редут.</a:t>
            </a:r>
            <a:br>
              <a:rPr lang="ru-RU" sz="2400" b="1" i="1" dirty="0" smtClean="0"/>
            </a:br>
            <a:r>
              <a:rPr lang="ru-RU" sz="2400" b="1" i="1" dirty="0" smtClean="0"/>
              <a:t>У наших ушки на макушке!</a:t>
            </a:r>
            <a:br>
              <a:rPr lang="ru-RU" sz="2400" b="1" i="1" dirty="0" smtClean="0"/>
            </a:br>
            <a:r>
              <a:rPr lang="ru-RU" sz="2400" b="1" i="1" dirty="0" smtClean="0"/>
              <a:t>Чуть утро осветило пушки</a:t>
            </a:r>
            <a:br>
              <a:rPr lang="ru-RU" sz="2400" b="1" i="1" dirty="0" smtClean="0"/>
            </a:br>
            <a:r>
              <a:rPr lang="ru-RU" sz="2400" b="1" i="1" dirty="0" smtClean="0"/>
              <a:t>И леса синие верхушки -</a:t>
            </a:r>
            <a:br>
              <a:rPr lang="ru-RU" sz="2400" b="1" i="1" dirty="0" smtClean="0"/>
            </a:br>
            <a:r>
              <a:rPr lang="ru-RU" sz="2400" b="1" i="1" dirty="0" smtClean="0"/>
              <a:t>      Французы тут как тут.</a:t>
            </a:r>
            <a:br>
              <a:rPr lang="ru-RU" sz="2400" b="1" i="1" dirty="0" smtClean="0"/>
            </a:br>
            <a:r>
              <a:rPr lang="ru-RU" sz="2400" b="1" i="1" dirty="0" smtClean="0"/>
              <a:t/>
            </a:r>
            <a:br>
              <a:rPr lang="ru-RU" sz="2400" b="1" i="1" dirty="0" smtClean="0"/>
            </a:br>
            <a:r>
              <a:rPr lang="ru-RU" sz="2400" b="1" i="1" dirty="0" smtClean="0"/>
              <a:t>Забил заряд я в пушку туго</a:t>
            </a:r>
            <a:br>
              <a:rPr lang="ru-RU" sz="2400" b="1" i="1" dirty="0" smtClean="0"/>
            </a:br>
            <a:r>
              <a:rPr lang="ru-RU" sz="2400" b="1" i="1" dirty="0" smtClean="0"/>
              <a:t>И думал: угощу я друга!</a:t>
            </a:r>
            <a:br>
              <a:rPr lang="ru-RU" sz="2400" b="1" i="1" dirty="0" smtClean="0"/>
            </a:br>
            <a:r>
              <a:rPr lang="ru-RU" sz="2400" b="1" i="1" dirty="0" smtClean="0"/>
              <a:t>      Постой-ка, брат </a:t>
            </a:r>
            <a:r>
              <a:rPr lang="ru-RU" sz="2400" b="1" i="1" dirty="0" err="1" smtClean="0"/>
              <a:t>мусью</a:t>
            </a:r>
            <a:r>
              <a:rPr lang="ru-RU" sz="2400" b="1" i="1" dirty="0" smtClean="0"/>
              <a:t>!</a:t>
            </a:r>
            <a:br>
              <a:rPr lang="ru-RU" sz="2400" b="1" i="1" dirty="0" smtClean="0"/>
            </a:br>
            <a:r>
              <a:rPr lang="ru-RU" sz="2400" b="1" i="1" dirty="0" smtClean="0"/>
              <a:t>Что тут хитрить, пожалуй к бою;</a:t>
            </a:r>
            <a:br>
              <a:rPr lang="ru-RU" sz="2400" b="1" i="1" dirty="0" smtClean="0"/>
            </a:br>
            <a:r>
              <a:rPr lang="ru-RU" sz="2400" b="1" i="1" dirty="0" smtClean="0"/>
              <a:t>Уж мы пойдем ломить стеною,</a:t>
            </a:r>
            <a:br>
              <a:rPr lang="ru-RU" sz="2400" b="1" i="1" dirty="0" smtClean="0"/>
            </a:br>
            <a:r>
              <a:rPr lang="ru-RU" sz="2400" b="1" i="1" dirty="0" smtClean="0"/>
              <a:t>Уж постоим мы головою</a:t>
            </a:r>
            <a:br>
              <a:rPr lang="ru-RU" sz="2400" b="1" i="1" dirty="0" smtClean="0"/>
            </a:br>
            <a:r>
              <a:rPr lang="ru-RU" sz="2400" b="1" i="1" dirty="0" smtClean="0"/>
              <a:t>      За родину свою!</a:t>
            </a:r>
            <a:br>
              <a:rPr lang="ru-RU" sz="2400" b="1" i="1" dirty="0" smtClean="0"/>
            </a:br>
            <a:endParaRPr lang="ru-RU" sz="2400" b="1" i="1"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ородинское сражение. 26 августа 1812 года. «Сквозь дым летучий Французы двинулись, как тучи…»"/>
          <p:cNvPicPr/>
          <p:nvPr/>
        </p:nvPicPr>
        <p:blipFill>
          <a:blip r:embed="rId3">
            <a:lum bright="-10000"/>
          </a:blip>
          <a:srcRect/>
          <a:stretch>
            <a:fillRect/>
          </a:stretch>
        </p:blipFill>
        <p:spPr bwMode="auto">
          <a:xfrm>
            <a:off x="857224" y="428604"/>
            <a:ext cx="7500990" cy="55721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357166"/>
            <a:ext cx="7858180" cy="590931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400" b="1" i="1" dirty="0" smtClean="0">
                <a:solidFill>
                  <a:schemeClr val="accent5">
                    <a:lumMod val="50000"/>
                  </a:schemeClr>
                </a:solidFill>
              </a:rPr>
              <a:t>Два дня мы были в перестрелке.</a:t>
            </a:r>
            <a:br>
              <a:rPr lang="ru-RU" sz="2400" b="1" i="1" dirty="0" smtClean="0">
                <a:solidFill>
                  <a:schemeClr val="accent5">
                    <a:lumMod val="50000"/>
                  </a:schemeClr>
                </a:solidFill>
              </a:rPr>
            </a:br>
            <a:r>
              <a:rPr lang="ru-RU" sz="2400" b="1" i="1" dirty="0" smtClean="0">
                <a:solidFill>
                  <a:schemeClr val="accent5">
                    <a:lumMod val="50000"/>
                  </a:schemeClr>
                </a:solidFill>
              </a:rPr>
              <a:t>Что толку в этакой безделке?</a:t>
            </a:r>
            <a:br>
              <a:rPr lang="ru-RU" sz="2400" b="1" i="1" dirty="0" smtClean="0">
                <a:solidFill>
                  <a:schemeClr val="accent5">
                    <a:lumMod val="50000"/>
                  </a:schemeClr>
                </a:solidFill>
              </a:rPr>
            </a:br>
            <a:r>
              <a:rPr lang="ru-RU" sz="2400" b="1" i="1" dirty="0" smtClean="0">
                <a:solidFill>
                  <a:schemeClr val="accent5">
                    <a:lumMod val="50000"/>
                  </a:schemeClr>
                </a:solidFill>
              </a:rPr>
              <a:t>      Мы ждали третий день.</a:t>
            </a:r>
            <a:br>
              <a:rPr lang="ru-RU" sz="2400" b="1" i="1" dirty="0" smtClean="0">
                <a:solidFill>
                  <a:schemeClr val="accent5">
                    <a:lumMod val="50000"/>
                  </a:schemeClr>
                </a:solidFill>
              </a:rPr>
            </a:br>
            <a:r>
              <a:rPr lang="ru-RU" sz="2400" b="1" i="1" dirty="0" smtClean="0">
                <a:solidFill>
                  <a:schemeClr val="accent5">
                    <a:lumMod val="50000"/>
                  </a:schemeClr>
                </a:solidFill>
              </a:rPr>
              <a:t>Повсюду стали слышны речи:</a:t>
            </a:r>
            <a:br>
              <a:rPr lang="ru-RU" sz="2400" b="1" i="1" dirty="0" smtClean="0">
                <a:solidFill>
                  <a:schemeClr val="accent5">
                    <a:lumMod val="50000"/>
                  </a:schemeClr>
                </a:solidFill>
              </a:rPr>
            </a:br>
            <a:r>
              <a:rPr lang="ru-RU" sz="2400" b="1" i="1" dirty="0" smtClean="0">
                <a:solidFill>
                  <a:schemeClr val="accent5">
                    <a:lumMod val="50000"/>
                  </a:schemeClr>
                </a:solidFill>
              </a:rPr>
              <a:t>"Пора добраться до картечи!"</a:t>
            </a:r>
            <a:br>
              <a:rPr lang="ru-RU" sz="2400" b="1" i="1" dirty="0" smtClean="0">
                <a:solidFill>
                  <a:schemeClr val="accent5">
                    <a:lumMod val="50000"/>
                  </a:schemeClr>
                </a:solidFill>
              </a:rPr>
            </a:br>
            <a:r>
              <a:rPr lang="ru-RU" sz="2400" b="1" i="1" dirty="0" smtClean="0">
                <a:solidFill>
                  <a:schemeClr val="accent5">
                    <a:lumMod val="50000"/>
                  </a:schemeClr>
                </a:solidFill>
              </a:rPr>
              <a:t>И вот на поле грозной сечи</a:t>
            </a:r>
            <a:br>
              <a:rPr lang="ru-RU" sz="2400" b="1" i="1" dirty="0" smtClean="0">
                <a:solidFill>
                  <a:schemeClr val="accent5">
                    <a:lumMod val="50000"/>
                  </a:schemeClr>
                </a:solidFill>
              </a:rPr>
            </a:br>
            <a:r>
              <a:rPr lang="ru-RU" sz="2400" b="1" i="1" dirty="0" smtClean="0">
                <a:solidFill>
                  <a:schemeClr val="accent5">
                    <a:lumMod val="50000"/>
                  </a:schemeClr>
                </a:solidFill>
              </a:rPr>
              <a:t>      Ночная пала тень.</a:t>
            </a:r>
            <a:br>
              <a:rPr lang="ru-RU" sz="2400" b="1" i="1" dirty="0" smtClean="0">
                <a:solidFill>
                  <a:schemeClr val="accent5">
                    <a:lumMod val="50000"/>
                  </a:schemeClr>
                </a:solidFill>
              </a:rPr>
            </a:br>
            <a:r>
              <a:rPr lang="ru-RU" sz="2400" b="1" i="1" dirty="0" smtClean="0">
                <a:solidFill>
                  <a:schemeClr val="accent5">
                    <a:lumMod val="50000"/>
                  </a:schemeClr>
                </a:solidFill>
              </a:rPr>
              <a:t/>
            </a:r>
            <a:br>
              <a:rPr lang="ru-RU" sz="2400" b="1" i="1" dirty="0" smtClean="0">
                <a:solidFill>
                  <a:schemeClr val="accent5">
                    <a:lumMod val="50000"/>
                  </a:schemeClr>
                </a:solidFill>
              </a:rPr>
            </a:br>
            <a:r>
              <a:rPr lang="ru-RU" sz="2400" b="1" i="1" dirty="0" smtClean="0">
                <a:solidFill>
                  <a:schemeClr val="accent5">
                    <a:lumMod val="50000"/>
                  </a:schemeClr>
                </a:solidFill>
              </a:rPr>
              <a:t>Прилег вздремнуть я у лафета,</a:t>
            </a:r>
            <a:br>
              <a:rPr lang="ru-RU" sz="2400" b="1" i="1" dirty="0" smtClean="0">
                <a:solidFill>
                  <a:schemeClr val="accent5">
                    <a:lumMod val="50000"/>
                  </a:schemeClr>
                </a:solidFill>
              </a:rPr>
            </a:br>
            <a:r>
              <a:rPr lang="ru-RU" sz="2400" b="1" i="1" dirty="0" smtClean="0">
                <a:solidFill>
                  <a:schemeClr val="accent5">
                    <a:lumMod val="50000"/>
                  </a:schemeClr>
                </a:solidFill>
              </a:rPr>
              <a:t>И слышно было до рассвета,</a:t>
            </a:r>
            <a:br>
              <a:rPr lang="ru-RU" sz="2400" b="1" i="1" dirty="0" smtClean="0">
                <a:solidFill>
                  <a:schemeClr val="accent5">
                    <a:lumMod val="50000"/>
                  </a:schemeClr>
                </a:solidFill>
              </a:rPr>
            </a:br>
            <a:r>
              <a:rPr lang="ru-RU" sz="2400" b="1" i="1" dirty="0" smtClean="0">
                <a:solidFill>
                  <a:schemeClr val="accent5">
                    <a:lumMod val="50000"/>
                  </a:schemeClr>
                </a:solidFill>
              </a:rPr>
              <a:t>      Как ликовал француз.</a:t>
            </a:r>
            <a:br>
              <a:rPr lang="ru-RU" sz="2400" b="1" i="1" dirty="0" smtClean="0">
                <a:solidFill>
                  <a:schemeClr val="accent5">
                    <a:lumMod val="50000"/>
                  </a:schemeClr>
                </a:solidFill>
              </a:rPr>
            </a:br>
            <a:r>
              <a:rPr lang="ru-RU" sz="2400" b="1" i="1" dirty="0" smtClean="0">
                <a:solidFill>
                  <a:schemeClr val="accent5">
                    <a:lumMod val="50000"/>
                  </a:schemeClr>
                </a:solidFill>
              </a:rPr>
              <a:t>Но тих был наш бивак открытый:</a:t>
            </a:r>
            <a:br>
              <a:rPr lang="ru-RU" sz="2400" b="1" i="1" dirty="0" smtClean="0">
                <a:solidFill>
                  <a:schemeClr val="accent5">
                    <a:lumMod val="50000"/>
                  </a:schemeClr>
                </a:solidFill>
              </a:rPr>
            </a:br>
            <a:r>
              <a:rPr lang="ru-RU" sz="2400" b="1" i="1" dirty="0" smtClean="0">
                <a:solidFill>
                  <a:schemeClr val="accent5">
                    <a:lumMod val="50000"/>
                  </a:schemeClr>
                </a:solidFill>
              </a:rPr>
              <a:t>Кто кивер чистил весь избитый,</a:t>
            </a:r>
            <a:br>
              <a:rPr lang="ru-RU" sz="2400" b="1" i="1" dirty="0" smtClean="0">
                <a:solidFill>
                  <a:schemeClr val="accent5">
                    <a:lumMod val="50000"/>
                  </a:schemeClr>
                </a:solidFill>
              </a:rPr>
            </a:br>
            <a:r>
              <a:rPr lang="ru-RU" sz="2400" b="1" i="1" dirty="0" smtClean="0">
                <a:solidFill>
                  <a:schemeClr val="accent5">
                    <a:lumMod val="50000"/>
                  </a:schemeClr>
                </a:solidFill>
              </a:rPr>
              <a:t>Кто штык точил, ворча сердито,</a:t>
            </a:r>
            <a:br>
              <a:rPr lang="ru-RU" sz="2400" b="1" i="1" dirty="0" smtClean="0">
                <a:solidFill>
                  <a:schemeClr val="accent5">
                    <a:lumMod val="50000"/>
                  </a:schemeClr>
                </a:solidFill>
              </a:rPr>
            </a:br>
            <a:r>
              <a:rPr lang="ru-RU" sz="2400" b="1" i="1" dirty="0" smtClean="0">
                <a:solidFill>
                  <a:schemeClr val="accent5">
                    <a:lumMod val="50000"/>
                  </a:schemeClr>
                </a:solidFill>
              </a:rPr>
              <a:t>      Кусая длинный ус.</a:t>
            </a:r>
            <a:r>
              <a:rPr lang="ru-RU" dirty="0" smtClean="0"/>
              <a:t/>
            </a:r>
            <a:br>
              <a:rPr lang="ru-RU" dirty="0" smtClean="0"/>
            </a:br>
            <a:endParaRPr lang="ru-RU" dirty="0"/>
          </a:p>
        </p:txBody>
      </p:sp>
    </p:spTree>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214291"/>
            <a:ext cx="7215238" cy="65556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ru-RU" sz="2800" b="1" i="1" dirty="0" smtClean="0">
                <a:solidFill>
                  <a:schemeClr val="accent2">
                    <a:lumMod val="50000"/>
                  </a:schemeClr>
                </a:solidFill>
              </a:rPr>
              <a:t>И только небо засветилось,</a:t>
            </a:r>
            <a:br>
              <a:rPr lang="ru-RU" sz="2800" b="1" i="1" dirty="0" smtClean="0">
                <a:solidFill>
                  <a:schemeClr val="accent2">
                    <a:lumMod val="50000"/>
                  </a:schemeClr>
                </a:solidFill>
              </a:rPr>
            </a:br>
            <a:r>
              <a:rPr lang="ru-RU" sz="2800" b="1" i="1" dirty="0" smtClean="0">
                <a:solidFill>
                  <a:schemeClr val="accent2">
                    <a:lumMod val="50000"/>
                  </a:schemeClr>
                </a:solidFill>
              </a:rPr>
              <a:t>Все шумно вдруг зашевелилось,</a:t>
            </a:r>
            <a:br>
              <a:rPr lang="ru-RU" sz="2800" b="1" i="1" dirty="0" smtClean="0">
                <a:solidFill>
                  <a:schemeClr val="accent2">
                    <a:lumMod val="50000"/>
                  </a:schemeClr>
                </a:solidFill>
              </a:rPr>
            </a:br>
            <a:r>
              <a:rPr lang="ru-RU" sz="2800" b="1" i="1" dirty="0" smtClean="0">
                <a:solidFill>
                  <a:schemeClr val="accent2">
                    <a:lumMod val="50000"/>
                  </a:schemeClr>
                </a:solidFill>
              </a:rPr>
              <a:t>      Сверкнул за строем строй.</a:t>
            </a:r>
            <a:br>
              <a:rPr lang="ru-RU" sz="2800" b="1" i="1" dirty="0" smtClean="0">
                <a:solidFill>
                  <a:schemeClr val="accent2">
                    <a:lumMod val="50000"/>
                  </a:schemeClr>
                </a:solidFill>
              </a:rPr>
            </a:br>
            <a:r>
              <a:rPr lang="ru-RU" sz="2800" b="1" i="1" dirty="0" smtClean="0">
                <a:solidFill>
                  <a:schemeClr val="accent2">
                    <a:lumMod val="50000"/>
                  </a:schemeClr>
                </a:solidFill>
              </a:rPr>
              <a:t>Полковник наш рожден был хватом:</a:t>
            </a:r>
            <a:br>
              <a:rPr lang="ru-RU" sz="2800" b="1" i="1" dirty="0" smtClean="0">
                <a:solidFill>
                  <a:schemeClr val="accent2">
                    <a:lumMod val="50000"/>
                  </a:schemeClr>
                </a:solidFill>
              </a:rPr>
            </a:br>
            <a:r>
              <a:rPr lang="ru-RU" sz="2800" b="1" i="1" dirty="0" smtClean="0">
                <a:solidFill>
                  <a:schemeClr val="accent2">
                    <a:lumMod val="50000"/>
                  </a:schemeClr>
                </a:solidFill>
              </a:rPr>
              <a:t>Слуга царю, отец солдатам...</a:t>
            </a:r>
            <a:br>
              <a:rPr lang="ru-RU" sz="2800" b="1" i="1" dirty="0" smtClean="0">
                <a:solidFill>
                  <a:schemeClr val="accent2">
                    <a:lumMod val="50000"/>
                  </a:schemeClr>
                </a:solidFill>
              </a:rPr>
            </a:br>
            <a:r>
              <a:rPr lang="ru-RU" sz="2800" b="1" i="1" dirty="0" smtClean="0">
                <a:solidFill>
                  <a:schemeClr val="accent2">
                    <a:lumMod val="50000"/>
                  </a:schemeClr>
                </a:solidFill>
              </a:rPr>
              <a:t>Да, жаль его: сражен булатом,</a:t>
            </a:r>
            <a:br>
              <a:rPr lang="ru-RU" sz="2800" b="1" i="1" dirty="0" smtClean="0">
                <a:solidFill>
                  <a:schemeClr val="accent2">
                    <a:lumMod val="50000"/>
                  </a:schemeClr>
                </a:solidFill>
              </a:rPr>
            </a:br>
            <a:r>
              <a:rPr lang="ru-RU" sz="2800" b="1" i="1" dirty="0" smtClean="0">
                <a:solidFill>
                  <a:schemeClr val="accent2">
                    <a:lumMod val="50000"/>
                  </a:schemeClr>
                </a:solidFill>
              </a:rPr>
              <a:t>      Он спит в земле сырой.</a:t>
            </a:r>
            <a:br>
              <a:rPr lang="ru-RU" sz="2800" b="1" i="1" dirty="0" smtClean="0">
                <a:solidFill>
                  <a:schemeClr val="accent2">
                    <a:lumMod val="50000"/>
                  </a:schemeClr>
                </a:solidFill>
              </a:rPr>
            </a:br>
            <a:r>
              <a:rPr lang="ru-RU" sz="2800" b="1" i="1" dirty="0" smtClean="0">
                <a:solidFill>
                  <a:schemeClr val="accent2">
                    <a:lumMod val="50000"/>
                  </a:schemeClr>
                </a:solidFill>
              </a:rPr>
              <a:t/>
            </a:r>
            <a:br>
              <a:rPr lang="ru-RU" sz="2800" b="1" i="1" dirty="0" smtClean="0">
                <a:solidFill>
                  <a:schemeClr val="accent2">
                    <a:lumMod val="50000"/>
                  </a:schemeClr>
                </a:solidFill>
              </a:rPr>
            </a:br>
            <a:r>
              <a:rPr lang="ru-RU" sz="2800" b="1" i="1" dirty="0" smtClean="0">
                <a:solidFill>
                  <a:schemeClr val="accent2">
                    <a:lumMod val="50000"/>
                  </a:schemeClr>
                </a:solidFill>
              </a:rPr>
              <a:t>И молвил он, сверкнув очами:</a:t>
            </a:r>
            <a:br>
              <a:rPr lang="ru-RU" sz="2800" b="1" i="1" dirty="0" smtClean="0">
                <a:solidFill>
                  <a:schemeClr val="accent2">
                    <a:lumMod val="50000"/>
                  </a:schemeClr>
                </a:solidFill>
              </a:rPr>
            </a:br>
            <a:r>
              <a:rPr lang="ru-RU" sz="2800" b="1" i="1" dirty="0" smtClean="0">
                <a:solidFill>
                  <a:schemeClr val="accent2">
                    <a:lumMod val="50000"/>
                  </a:schemeClr>
                </a:solidFill>
              </a:rPr>
              <a:t>"Ребята! не Москва ль за нами?</a:t>
            </a:r>
            <a:br>
              <a:rPr lang="ru-RU" sz="2800" b="1" i="1" dirty="0" smtClean="0">
                <a:solidFill>
                  <a:schemeClr val="accent2">
                    <a:lumMod val="50000"/>
                  </a:schemeClr>
                </a:solidFill>
              </a:rPr>
            </a:br>
            <a:r>
              <a:rPr lang="ru-RU" sz="2800" b="1" i="1" dirty="0" smtClean="0">
                <a:solidFill>
                  <a:schemeClr val="accent2">
                    <a:lumMod val="50000"/>
                  </a:schemeClr>
                </a:solidFill>
              </a:rPr>
              <a:t>      Умремте же под Москвой,</a:t>
            </a:r>
            <a:br>
              <a:rPr lang="ru-RU" sz="2800" b="1" i="1" dirty="0" smtClean="0">
                <a:solidFill>
                  <a:schemeClr val="accent2">
                    <a:lumMod val="50000"/>
                  </a:schemeClr>
                </a:solidFill>
              </a:rPr>
            </a:br>
            <a:r>
              <a:rPr lang="ru-RU" sz="2800" b="1" i="1" dirty="0" smtClean="0">
                <a:solidFill>
                  <a:schemeClr val="accent2">
                    <a:lumMod val="50000"/>
                  </a:schemeClr>
                </a:solidFill>
              </a:rPr>
              <a:t>Как наши братья умирали!"</a:t>
            </a:r>
            <a:br>
              <a:rPr lang="ru-RU" sz="2800" b="1" i="1" dirty="0" smtClean="0">
                <a:solidFill>
                  <a:schemeClr val="accent2">
                    <a:lumMod val="50000"/>
                  </a:schemeClr>
                </a:solidFill>
              </a:rPr>
            </a:br>
            <a:r>
              <a:rPr lang="ru-RU" sz="2800" b="1" i="1" dirty="0" smtClean="0">
                <a:solidFill>
                  <a:schemeClr val="accent2">
                    <a:lumMod val="50000"/>
                  </a:schemeClr>
                </a:solidFill>
              </a:rPr>
              <a:t>И умереть мы обещали,</a:t>
            </a:r>
            <a:br>
              <a:rPr lang="ru-RU" sz="2800" b="1" i="1" dirty="0" smtClean="0">
                <a:solidFill>
                  <a:schemeClr val="accent2">
                    <a:lumMod val="50000"/>
                  </a:schemeClr>
                </a:solidFill>
              </a:rPr>
            </a:br>
            <a:r>
              <a:rPr lang="ru-RU" sz="2800" b="1" i="1" dirty="0" smtClean="0">
                <a:solidFill>
                  <a:schemeClr val="accent2">
                    <a:lumMod val="50000"/>
                  </a:schemeClr>
                </a:solidFill>
              </a:rPr>
              <a:t>И клятву верности сдержали</a:t>
            </a:r>
            <a:br>
              <a:rPr lang="ru-RU" sz="2800" b="1" i="1" dirty="0" smtClean="0">
                <a:solidFill>
                  <a:schemeClr val="accent2">
                    <a:lumMod val="50000"/>
                  </a:schemeClr>
                </a:solidFill>
              </a:rPr>
            </a:br>
            <a:r>
              <a:rPr lang="ru-RU" sz="2800" b="1" i="1" dirty="0" smtClean="0">
                <a:solidFill>
                  <a:schemeClr val="accent2">
                    <a:lumMod val="50000"/>
                  </a:schemeClr>
                </a:solidFill>
              </a:rPr>
              <a:t>      Мы в Бородинский бой.</a:t>
            </a:r>
            <a:endParaRPr lang="ru-RU" sz="2800" b="1" i="1" dirty="0">
              <a:solidFill>
                <a:schemeClr val="accent2">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62" y="214289"/>
            <a:ext cx="7429552" cy="65556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2800" b="1" dirty="0" smtClean="0">
                <a:solidFill>
                  <a:schemeClr val="accent3">
                    <a:lumMod val="50000"/>
                  </a:schemeClr>
                </a:solidFill>
              </a:rPr>
              <a:t>Ну ж был денек! Сквозь дым летучий</a:t>
            </a:r>
            <a:br>
              <a:rPr lang="ru-RU" sz="2800" b="1" dirty="0" smtClean="0">
                <a:solidFill>
                  <a:schemeClr val="accent3">
                    <a:lumMod val="50000"/>
                  </a:schemeClr>
                </a:solidFill>
              </a:rPr>
            </a:br>
            <a:r>
              <a:rPr lang="ru-RU" sz="2800" b="1" dirty="0" smtClean="0">
                <a:solidFill>
                  <a:schemeClr val="accent3">
                    <a:lumMod val="50000"/>
                  </a:schemeClr>
                </a:solidFill>
              </a:rPr>
              <a:t>Французы двинулись, как тучи,</a:t>
            </a:r>
            <a:br>
              <a:rPr lang="ru-RU" sz="2800" b="1" dirty="0" smtClean="0">
                <a:solidFill>
                  <a:schemeClr val="accent3">
                    <a:lumMod val="50000"/>
                  </a:schemeClr>
                </a:solidFill>
              </a:rPr>
            </a:br>
            <a:r>
              <a:rPr lang="ru-RU" sz="2800" b="1" dirty="0" smtClean="0">
                <a:solidFill>
                  <a:schemeClr val="accent3">
                    <a:lumMod val="50000"/>
                  </a:schemeClr>
                </a:solidFill>
              </a:rPr>
              <a:t>      И всё на наш редут.</a:t>
            </a:r>
            <a:br>
              <a:rPr lang="ru-RU" sz="2800" b="1" dirty="0" smtClean="0">
                <a:solidFill>
                  <a:schemeClr val="accent3">
                    <a:lumMod val="50000"/>
                  </a:schemeClr>
                </a:solidFill>
              </a:rPr>
            </a:br>
            <a:r>
              <a:rPr lang="ru-RU" sz="2800" b="1" dirty="0" smtClean="0">
                <a:solidFill>
                  <a:schemeClr val="accent3">
                    <a:lumMod val="50000"/>
                  </a:schemeClr>
                </a:solidFill>
              </a:rPr>
              <a:t>Уланы с пестрыми значками,</a:t>
            </a:r>
            <a:br>
              <a:rPr lang="ru-RU" sz="2800" b="1" dirty="0" smtClean="0">
                <a:solidFill>
                  <a:schemeClr val="accent3">
                    <a:lumMod val="50000"/>
                  </a:schemeClr>
                </a:solidFill>
              </a:rPr>
            </a:br>
            <a:r>
              <a:rPr lang="ru-RU" sz="2800" b="1" dirty="0" smtClean="0">
                <a:solidFill>
                  <a:schemeClr val="accent3">
                    <a:lumMod val="50000"/>
                  </a:schemeClr>
                </a:solidFill>
              </a:rPr>
              <a:t>Драгуны с конскими хвостами,</a:t>
            </a:r>
            <a:br>
              <a:rPr lang="ru-RU" sz="2800" b="1" dirty="0" smtClean="0">
                <a:solidFill>
                  <a:schemeClr val="accent3">
                    <a:lumMod val="50000"/>
                  </a:schemeClr>
                </a:solidFill>
              </a:rPr>
            </a:br>
            <a:r>
              <a:rPr lang="ru-RU" sz="2800" b="1" dirty="0" smtClean="0">
                <a:solidFill>
                  <a:schemeClr val="accent3">
                    <a:lumMod val="50000"/>
                  </a:schemeClr>
                </a:solidFill>
              </a:rPr>
              <a:t>Все промелькнули перед нам,</a:t>
            </a:r>
            <a:br>
              <a:rPr lang="ru-RU" sz="2800" b="1" dirty="0" smtClean="0">
                <a:solidFill>
                  <a:schemeClr val="accent3">
                    <a:lumMod val="50000"/>
                  </a:schemeClr>
                </a:solidFill>
              </a:rPr>
            </a:br>
            <a:r>
              <a:rPr lang="ru-RU" sz="2800" b="1" dirty="0" smtClean="0">
                <a:solidFill>
                  <a:schemeClr val="accent3">
                    <a:lumMod val="50000"/>
                  </a:schemeClr>
                </a:solidFill>
              </a:rPr>
              <a:t>      Все побывали тут.</a:t>
            </a:r>
            <a:br>
              <a:rPr lang="ru-RU" sz="2800" b="1" dirty="0" smtClean="0">
                <a:solidFill>
                  <a:schemeClr val="accent3">
                    <a:lumMod val="50000"/>
                  </a:schemeClr>
                </a:solidFill>
              </a:rPr>
            </a:br>
            <a:r>
              <a:rPr lang="ru-RU" sz="2800" b="1" dirty="0" smtClean="0">
                <a:solidFill>
                  <a:schemeClr val="accent3">
                    <a:lumMod val="50000"/>
                  </a:schemeClr>
                </a:solidFill>
              </a:rPr>
              <a:t/>
            </a:r>
            <a:br>
              <a:rPr lang="ru-RU" sz="2800" b="1" dirty="0" smtClean="0">
                <a:solidFill>
                  <a:schemeClr val="accent3">
                    <a:lumMod val="50000"/>
                  </a:schemeClr>
                </a:solidFill>
              </a:rPr>
            </a:br>
            <a:r>
              <a:rPr lang="ru-RU" sz="2800" b="1" dirty="0" smtClean="0">
                <a:solidFill>
                  <a:schemeClr val="accent3">
                    <a:lumMod val="50000"/>
                  </a:schemeClr>
                </a:solidFill>
              </a:rPr>
              <a:t>Вам не видать таких сражений!..</a:t>
            </a:r>
            <a:br>
              <a:rPr lang="ru-RU" sz="2800" b="1" dirty="0" smtClean="0">
                <a:solidFill>
                  <a:schemeClr val="accent3">
                    <a:lumMod val="50000"/>
                  </a:schemeClr>
                </a:solidFill>
              </a:rPr>
            </a:br>
            <a:r>
              <a:rPr lang="ru-RU" sz="2800" b="1" dirty="0" smtClean="0">
                <a:solidFill>
                  <a:schemeClr val="accent3">
                    <a:lumMod val="50000"/>
                  </a:schemeClr>
                </a:solidFill>
              </a:rPr>
              <a:t>Носились знамена, как тени,</a:t>
            </a:r>
            <a:br>
              <a:rPr lang="ru-RU" sz="2800" b="1" dirty="0" smtClean="0">
                <a:solidFill>
                  <a:schemeClr val="accent3">
                    <a:lumMod val="50000"/>
                  </a:schemeClr>
                </a:solidFill>
              </a:rPr>
            </a:br>
            <a:r>
              <a:rPr lang="ru-RU" sz="2800" b="1" dirty="0" smtClean="0">
                <a:solidFill>
                  <a:schemeClr val="accent3">
                    <a:lumMod val="50000"/>
                  </a:schemeClr>
                </a:solidFill>
              </a:rPr>
              <a:t>      В дыму огонь блестел,</a:t>
            </a:r>
            <a:br>
              <a:rPr lang="ru-RU" sz="2800" b="1" dirty="0" smtClean="0">
                <a:solidFill>
                  <a:schemeClr val="accent3">
                    <a:lumMod val="50000"/>
                  </a:schemeClr>
                </a:solidFill>
              </a:rPr>
            </a:br>
            <a:r>
              <a:rPr lang="ru-RU" sz="2800" b="1" dirty="0" smtClean="0">
                <a:solidFill>
                  <a:schemeClr val="accent3">
                    <a:lumMod val="50000"/>
                  </a:schemeClr>
                </a:solidFill>
              </a:rPr>
              <a:t>Звучал булат, картечь визжала,</a:t>
            </a:r>
            <a:br>
              <a:rPr lang="ru-RU" sz="2800" b="1" dirty="0" smtClean="0">
                <a:solidFill>
                  <a:schemeClr val="accent3">
                    <a:lumMod val="50000"/>
                  </a:schemeClr>
                </a:solidFill>
              </a:rPr>
            </a:br>
            <a:r>
              <a:rPr lang="ru-RU" sz="2800" b="1" dirty="0" smtClean="0">
                <a:solidFill>
                  <a:schemeClr val="accent3">
                    <a:lumMod val="50000"/>
                  </a:schemeClr>
                </a:solidFill>
              </a:rPr>
              <a:t>Рука бойцов колоть устала,</a:t>
            </a:r>
            <a:br>
              <a:rPr lang="ru-RU" sz="2800" b="1" dirty="0" smtClean="0">
                <a:solidFill>
                  <a:schemeClr val="accent3">
                    <a:lumMod val="50000"/>
                  </a:schemeClr>
                </a:solidFill>
              </a:rPr>
            </a:br>
            <a:r>
              <a:rPr lang="ru-RU" sz="2800" b="1" dirty="0" smtClean="0">
                <a:solidFill>
                  <a:schemeClr val="accent3">
                    <a:lumMod val="50000"/>
                  </a:schemeClr>
                </a:solidFill>
              </a:rPr>
              <a:t>И ядрам пролетать мешала</a:t>
            </a:r>
            <a:br>
              <a:rPr lang="ru-RU" sz="2800" b="1" dirty="0" smtClean="0">
                <a:solidFill>
                  <a:schemeClr val="accent3">
                    <a:lumMod val="50000"/>
                  </a:schemeClr>
                </a:solidFill>
              </a:rPr>
            </a:br>
            <a:r>
              <a:rPr lang="ru-RU" sz="2800" b="1" dirty="0" smtClean="0">
                <a:solidFill>
                  <a:schemeClr val="accent3">
                    <a:lumMod val="50000"/>
                  </a:schemeClr>
                </a:solidFill>
              </a:rPr>
              <a:t>      Гора кровавых тел.</a:t>
            </a:r>
            <a:endParaRPr lang="ru-RU" sz="2800" b="1" dirty="0">
              <a:solidFill>
                <a:schemeClr val="accent3">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214290"/>
            <a:ext cx="7215238" cy="65556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sz="2800" b="1" dirty="0" smtClean="0">
                <a:solidFill>
                  <a:schemeClr val="accent4">
                    <a:lumMod val="50000"/>
                  </a:schemeClr>
                </a:solidFill>
              </a:rPr>
              <a:t>Изведал враг в тот день немало,</a:t>
            </a:r>
            <a:br>
              <a:rPr lang="ru-RU" sz="2800" b="1" dirty="0" smtClean="0">
                <a:solidFill>
                  <a:schemeClr val="accent4">
                    <a:lumMod val="50000"/>
                  </a:schemeClr>
                </a:solidFill>
              </a:rPr>
            </a:br>
            <a:r>
              <a:rPr lang="ru-RU" sz="2800" b="1" dirty="0" smtClean="0">
                <a:solidFill>
                  <a:schemeClr val="accent4">
                    <a:lumMod val="50000"/>
                  </a:schemeClr>
                </a:solidFill>
              </a:rPr>
              <a:t>Что значит русский бой удалый,</a:t>
            </a:r>
            <a:br>
              <a:rPr lang="ru-RU" sz="2800" b="1" dirty="0" smtClean="0">
                <a:solidFill>
                  <a:schemeClr val="accent4">
                    <a:lumMod val="50000"/>
                  </a:schemeClr>
                </a:solidFill>
              </a:rPr>
            </a:br>
            <a:r>
              <a:rPr lang="ru-RU" sz="2800" b="1" dirty="0" smtClean="0">
                <a:solidFill>
                  <a:schemeClr val="accent4">
                    <a:lumMod val="50000"/>
                  </a:schemeClr>
                </a:solidFill>
              </a:rPr>
              <a:t>      Наш рукопашный бой!..</a:t>
            </a:r>
            <a:br>
              <a:rPr lang="ru-RU" sz="2800" b="1" dirty="0" smtClean="0">
                <a:solidFill>
                  <a:schemeClr val="accent4">
                    <a:lumMod val="50000"/>
                  </a:schemeClr>
                </a:solidFill>
              </a:rPr>
            </a:br>
            <a:r>
              <a:rPr lang="ru-RU" sz="2800" b="1" dirty="0" smtClean="0">
                <a:solidFill>
                  <a:schemeClr val="accent4">
                    <a:lumMod val="50000"/>
                  </a:schemeClr>
                </a:solidFill>
              </a:rPr>
              <a:t>Земля тряслась - как наши груди,</a:t>
            </a:r>
            <a:br>
              <a:rPr lang="ru-RU" sz="2800" b="1" dirty="0" smtClean="0">
                <a:solidFill>
                  <a:schemeClr val="accent4">
                    <a:lumMod val="50000"/>
                  </a:schemeClr>
                </a:solidFill>
              </a:rPr>
            </a:br>
            <a:r>
              <a:rPr lang="ru-RU" sz="2800" b="1" dirty="0" smtClean="0">
                <a:solidFill>
                  <a:schemeClr val="accent4">
                    <a:lumMod val="50000"/>
                  </a:schemeClr>
                </a:solidFill>
              </a:rPr>
              <a:t>Смешались в кучу кони, люди,</a:t>
            </a:r>
            <a:br>
              <a:rPr lang="ru-RU" sz="2800" b="1" dirty="0" smtClean="0">
                <a:solidFill>
                  <a:schemeClr val="accent4">
                    <a:lumMod val="50000"/>
                  </a:schemeClr>
                </a:solidFill>
              </a:rPr>
            </a:br>
            <a:r>
              <a:rPr lang="ru-RU" sz="2800" b="1" dirty="0" smtClean="0">
                <a:solidFill>
                  <a:schemeClr val="accent4">
                    <a:lumMod val="50000"/>
                  </a:schemeClr>
                </a:solidFill>
              </a:rPr>
              <a:t>И залпы тысячи орудий</a:t>
            </a:r>
            <a:br>
              <a:rPr lang="ru-RU" sz="2800" b="1" dirty="0" smtClean="0">
                <a:solidFill>
                  <a:schemeClr val="accent4">
                    <a:lumMod val="50000"/>
                  </a:schemeClr>
                </a:solidFill>
              </a:rPr>
            </a:br>
            <a:r>
              <a:rPr lang="ru-RU" sz="2800" b="1" dirty="0" smtClean="0">
                <a:solidFill>
                  <a:schemeClr val="accent4">
                    <a:lumMod val="50000"/>
                  </a:schemeClr>
                </a:solidFill>
              </a:rPr>
              <a:t>      Слились в протяжный вой...</a:t>
            </a:r>
            <a:br>
              <a:rPr lang="ru-RU" sz="2800" b="1" dirty="0" smtClean="0">
                <a:solidFill>
                  <a:schemeClr val="accent4">
                    <a:lumMod val="50000"/>
                  </a:schemeClr>
                </a:solidFill>
              </a:rPr>
            </a:br>
            <a:r>
              <a:rPr lang="ru-RU" sz="2800" b="1" dirty="0" smtClean="0">
                <a:solidFill>
                  <a:schemeClr val="accent4">
                    <a:lumMod val="50000"/>
                  </a:schemeClr>
                </a:solidFill>
              </a:rPr>
              <a:t/>
            </a:r>
            <a:br>
              <a:rPr lang="ru-RU" sz="2800" b="1" dirty="0" smtClean="0">
                <a:solidFill>
                  <a:schemeClr val="accent4">
                    <a:lumMod val="50000"/>
                  </a:schemeClr>
                </a:solidFill>
              </a:rPr>
            </a:br>
            <a:r>
              <a:rPr lang="ru-RU" sz="2800" b="1" dirty="0" smtClean="0">
                <a:solidFill>
                  <a:schemeClr val="accent4">
                    <a:lumMod val="50000"/>
                  </a:schemeClr>
                </a:solidFill>
              </a:rPr>
              <a:t>Вот смерклось. Были все готовы</a:t>
            </a:r>
            <a:br>
              <a:rPr lang="ru-RU" sz="2800" b="1" dirty="0" smtClean="0">
                <a:solidFill>
                  <a:schemeClr val="accent4">
                    <a:lumMod val="50000"/>
                  </a:schemeClr>
                </a:solidFill>
              </a:rPr>
            </a:br>
            <a:r>
              <a:rPr lang="ru-RU" sz="2800" b="1" dirty="0" smtClean="0">
                <a:solidFill>
                  <a:schemeClr val="accent4">
                    <a:lumMod val="50000"/>
                  </a:schemeClr>
                </a:solidFill>
              </a:rPr>
              <a:t>Заутра бой затеять новый</a:t>
            </a:r>
            <a:br>
              <a:rPr lang="ru-RU" sz="2800" b="1" dirty="0" smtClean="0">
                <a:solidFill>
                  <a:schemeClr val="accent4">
                    <a:lumMod val="50000"/>
                  </a:schemeClr>
                </a:solidFill>
              </a:rPr>
            </a:br>
            <a:r>
              <a:rPr lang="ru-RU" sz="2800" b="1" dirty="0" smtClean="0">
                <a:solidFill>
                  <a:schemeClr val="accent4">
                    <a:lumMod val="50000"/>
                  </a:schemeClr>
                </a:solidFill>
              </a:rPr>
              <a:t>      И до конца стоять...</a:t>
            </a:r>
            <a:br>
              <a:rPr lang="ru-RU" sz="2800" b="1" dirty="0" smtClean="0">
                <a:solidFill>
                  <a:schemeClr val="accent4">
                    <a:lumMod val="50000"/>
                  </a:schemeClr>
                </a:solidFill>
              </a:rPr>
            </a:br>
            <a:r>
              <a:rPr lang="ru-RU" sz="2800" b="1" dirty="0" smtClean="0">
                <a:solidFill>
                  <a:schemeClr val="accent4">
                    <a:lumMod val="50000"/>
                  </a:schemeClr>
                </a:solidFill>
              </a:rPr>
              <a:t>Вот затрещали барабаны -</a:t>
            </a:r>
            <a:br>
              <a:rPr lang="ru-RU" sz="2800" b="1" dirty="0" smtClean="0">
                <a:solidFill>
                  <a:schemeClr val="accent4">
                    <a:lumMod val="50000"/>
                  </a:schemeClr>
                </a:solidFill>
              </a:rPr>
            </a:br>
            <a:r>
              <a:rPr lang="ru-RU" sz="2800" b="1" dirty="0" smtClean="0">
                <a:solidFill>
                  <a:schemeClr val="accent4">
                    <a:lumMod val="50000"/>
                  </a:schemeClr>
                </a:solidFill>
              </a:rPr>
              <a:t>И отступили </a:t>
            </a:r>
            <a:r>
              <a:rPr lang="ru-RU" sz="2800" b="1" dirty="0" err="1" smtClean="0">
                <a:solidFill>
                  <a:schemeClr val="accent4">
                    <a:lumMod val="50000"/>
                  </a:schemeClr>
                </a:solidFill>
              </a:rPr>
              <a:t>бусурманы</a:t>
            </a:r>
            <a:r>
              <a:rPr lang="ru-RU" sz="2800" b="1" dirty="0" smtClean="0">
                <a:solidFill>
                  <a:schemeClr val="accent4">
                    <a:lumMod val="50000"/>
                  </a:schemeClr>
                </a:solidFill>
              </a:rPr>
              <a:t>.</a:t>
            </a:r>
            <a:br>
              <a:rPr lang="ru-RU" sz="2800" b="1" dirty="0" smtClean="0">
                <a:solidFill>
                  <a:schemeClr val="accent4">
                    <a:lumMod val="50000"/>
                  </a:schemeClr>
                </a:solidFill>
              </a:rPr>
            </a:br>
            <a:r>
              <a:rPr lang="ru-RU" sz="2800" b="1" dirty="0" smtClean="0">
                <a:solidFill>
                  <a:schemeClr val="accent4">
                    <a:lumMod val="50000"/>
                  </a:schemeClr>
                </a:solidFill>
              </a:rPr>
              <a:t>Тогда считать мы стали раны,</a:t>
            </a:r>
            <a:br>
              <a:rPr lang="ru-RU" sz="2800" b="1" dirty="0" smtClean="0">
                <a:solidFill>
                  <a:schemeClr val="accent4">
                    <a:lumMod val="50000"/>
                  </a:schemeClr>
                </a:solidFill>
              </a:rPr>
            </a:br>
            <a:r>
              <a:rPr lang="ru-RU" sz="2800" b="1" dirty="0" smtClean="0">
                <a:solidFill>
                  <a:schemeClr val="accent4">
                    <a:lumMod val="50000"/>
                  </a:schemeClr>
                </a:solidFill>
              </a:rPr>
              <a:t>      Товарищей считать.</a:t>
            </a:r>
            <a:endParaRPr lang="ru-RU" sz="2800" b="1" dirty="0">
              <a:solidFill>
                <a:schemeClr val="accent4">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642919"/>
            <a:ext cx="7072362" cy="44012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4000" b="1" i="1" dirty="0" smtClean="0"/>
              <a:t>Да, были люди в наше время,</a:t>
            </a:r>
            <a:br>
              <a:rPr lang="ru-RU" sz="4000" b="1" i="1" dirty="0" smtClean="0"/>
            </a:br>
            <a:r>
              <a:rPr lang="ru-RU" sz="4000" b="1" i="1" dirty="0" smtClean="0"/>
              <a:t>Могучее, лихое племя:</a:t>
            </a:r>
            <a:br>
              <a:rPr lang="ru-RU" sz="4000" b="1" i="1" dirty="0" smtClean="0"/>
            </a:br>
            <a:r>
              <a:rPr lang="ru-RU" sz="4000" b="1" i="1" dirty="0" smtClean="0"/>
              <a:t>      Богатыри - не вы.</a:t>
            </a:r>
            <a:br>
              <a:rPr lang="ru-RU" sz="4000" b="1" i="1" dirty="0" smtClean="0"/>
            </a:br>
            <a:r>
              <a:rPr lang="ru-RU" sz="4000" b="1" i="1" dirty="0" smtClean="0"/>
              <a:t>Плохая им досталась доля:</a:t>
            </a:r>
            <a:br>
              <a:rPr lang="ru-RU" sz="4000" b="1" i="1" dirty="0" smtClean="0"/>
            </a:br>
            <a:r>
              <a:rPr lang="ru-RU" sz="4000" b="1" i="1" dirty="0" smtClean="0"/>
              <a:t>Немногие вернулись с поля.</a:t>
            </a:r>
            <a:br>
              <a:rPr lang="ru-RU" sz="4000" b="1" i="1" dirty="0" smtClean="0"/>
            </a:br>
            <a:r>
              <a:rPr lang="ru-RU" sz="4000" b="1" i="1" dirty="0" smtClean="0"/>
              <a:t>Когда б на то не божья воля,</a:t>
            </a:r>
            <a:br>
              <a:rPr lang="ru-RU" sz="4000" b="1" i="1" dirty="0" smtClean="0"/>
            </a:br>
            <a:r>
              <a:rPr lang="ru-RU" sz="4000" b="1" i="1" dirty="0" smtClean="0"/>
              <a:t>      Не отдали б Москвы!</a:t>
            </a:r>
            <a:endParaRPr lang="ru-RU" sz="4000" b="1" i="1" dirty="0"/>
          </a:p>
        </p:txBody>
      </p:sp>
    </p:spTree>
  </p:cSld>
  <p:clrMapOvr>
    <a:masterClrMapping/>
  </p:clrMapOvr>
  <p:transition>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2012-10-30\SAM_5802.jpg"/>
          <p:cNvPicPr>
            <a:picLocks noChangeAspect="1" noChangeArrowheads="1"/>
          </p:cNvPicPr>
          <p:nvPr/>
        </p:nvPicPr>
        <p:blipFill>
          <a:blip r:embed="rId3" cstate="email"/>
          <a:srcRect/>
          <a:stretch>
            <a:fillRect/>
          </a:stretch>
        </p:blipFill>
        <p:spPr bwMode="auto">
          <a:xfrm>
            <a:off x="4714876" y="1428736"/>
            <a:ext cx="3857652" cy="507209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extBox 2"/>
          <p:cNvSpPr txBox="1"/>
          <p:nvPr/>
        </p:nvSpPr>
        <p:spPr>
          <a:xfrm>
            <a:off x="785786" y="500042"/>
            <a:ext cx="8313127" cy="923330"/>
          </a:xfrm>
          <a:prstGeom prst="rect">
            <a:avLst/>
          </a:prstGeom>
          <a:noFill/>
        </p:spPr>
        <p:txBody>
          <a:bodyPr wrap="square" rtlCol="0">
            <a:spAutoFit/>
          </a:bodyPr>
          <a:lstStyle/>
          <a:p>
            <a:r>
              <a:rPr lang="ru-RU" sz="5400" dirty="0" smtClean="0"/>
              <a:t>Благодарю за внимание!</a:t>
            </a:r>
            <a:endParaRPr lang="ru-RU" sz="5400" dirty="0"/>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785818"/>
          </a:xfrm>
        </p:spPr>
        <p:txBody>
          <a:bodyPr>
            <a:noAutofit/>
          </a:bodyPr>
          <a:lstStyle/>
          <a:p>
            <a:r>
              <a:rPr lang="ru-RU" sz="3200" b="1" dirty="0" err="1" smtClean="0">
                <a:solidFill>
                  <a:schemeClr val="accent4">
                    <a:lumMod val="75000"/>
                  </a:schemeClr>
                </a:solidFill>
              </a:rPr>
              <a:t>Тормасов</a:t>
            </a:r>
            <a:r>
              <a:rPr lang="ru-RU" sz="3200" b="1" dirty="0" smtClean="0">
                <a:solidFill>
                  <a:schemeClr val="accent4">
                    <a:lumMod val="75000"/>
                  </a:schemeClr>
                </a:solidFill>
              </a:rPr>
              <a:t>  Александр Петрович</a:t>
            </a:r>
            <a:br>
              <a:rPr lang="ru-RU" sz="3200" b="1" dirty="0" smtClean="0">
                <a:solidFill>
                  <a:schemeClr val="accent4">
                    <a:lumMod val="75000"/>
                  </a:schemeClr>
                </a:solidFill>
              </a:rPr>
            </a:br>
            <a:r>
              <a:rPr lang="ru-RU" sz="3200" b="1" dirty="0" smtClean="0">
                <a:solidFill>
                  <a:schemeClr val="accent4">
                    <a:lumMod val="75000"/>
                  </a:schemeClr>
                </a:solidFill>
              </a:rPr>
              <a:t>Генерал командующий 3 армией</a:t>
            </a:r>
            <a:endParaRPr lang="ru-RU" sz="3200" b="1" dirty="0">
              <a:solidFill>
                <a:schemeClr val="accent4">
                  <a:lumMod val="75000"/>
                </a:schemeClr>
              </a:solidFill>
            </a:endParaRPr>
          </a:p>
        </p:txBody>
      </p:sp>
      <p:pic>
        <p:nvPicPr>
          <p:cNvPr id="3" name="Рисунок 2" descr="Барклай де Толли Михаил Богданович Генерал, командующий 1 армией Багратион Петр Иванович Генерал, командующий 2 армией"/>
          <p:cNvPicPr/>
          <p:nvPr/>
        </p:nvPicPr>
        <p:blipFill>
          <a:blip r:embed="rId3">
            <a:lum bright="-10000"/>
          </a:blip>
          <a:srcRect/>
          <a:stretch>
            <a:fillRect/>
          </a:stretch>
        </p:blipFill>
        <p:spPr bwMode="auto">
          <a:xfrm>
            <a:off x="1714480" y="1285860"/>
            <a:ext cx="5643602" cy="47149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На военном совете 1 сентября 1812 года, собравшемся в деревне Фили, было решено отдать Москву врагу, но спасти армию"/>
          <p:cNvPicPr/>
          <p:nvPr/>
        </p:nvPicPr>
        <p:blipFill>
          <a:blip r:embed="rId3">
            <a:lum bright="-10000"/>
          </a:blip>
          <a:srcRect/>
          <a:stretch>
            <a:fillRect/>
          </a:stretch>
        </p:blipFill>
        <p:spPr bwMode="auto">
          <a:xfrm>
            <a:off x="1000100" y="571480"/>
            <a:ext cx="7143800" cy="55721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TotalTime>
  <Words>1284</Words>
  <Application>Microsoft Office PowerPoint</Application>
  <PresentationFormat>Экран (4:3)</PresentationFormat>
  <Paragraphs>296</Paragraphs>
  <Slides>75</Slides>
  <Notes>75</Notes>
  <HiddenSlides>0</HiddenSlides>
  <MMClips>0</MMClips>
  <ScaleCrop>false</ScaleCrop>
  <HeadingPairs>
    <vt:vector size="4" baseType="variant">
      <vt:variant>
        <vt:lpstr>Тема</vt:lpstr>
      </vt:variant>
      <vt:variant>
        <vt:i4>1</vt:i4>
      </vt:variant>
      <vt:variant>
        <vt:lpstr>Заголовки слайдов</vt:lpstr>
      </vt:variant>
      <vt:variant>
        <vt:i4>75</vt:i4>
      </vt:variant>
    </vt:vector>
  </HeadingPairs>
  <TitlesOfParts>
    <vt:vector size="76" baseType="lpstr">
      <vt:lpstr>Тема Office</vt:lpstr>
      <vt:lpstr>«200 – летие  Бородинской битвы» (1812 – 2012гг.) Автор презентации: Глушкова Л.П. (старшая вожатая младшего звена, учитель черчения, технологии и рисования)  МБОУ «Усть – Удинская» СОШ №2</vt:lpstr>
      <vt:lpstr> Задачи: 1.     Сформировать представление о войне 1812 года, о Бородинском сражении.              2. Познакомить с героями Отечественной войны 1812 года, участниками Бородинской битвы:  М. И. Кутузовым, П. И. Багратионом,  М. Б. Барклаем де Толли и других.              3. Воспитывать уважение к защитникам Отечества и  чувство гордости за  свою страну. </vt:lpstr>
      <vt:lpstr>  </vt:lpstr>
      <vt:lpstr>Слайд 4</vt:lpstr>
      <vt:lpstr>Бородинская битва.</vt:lpstr>
      <vt:lpstr>Слайд 6</vt:lpstr>
      <vt:lpstr>Слайд 7</vt:lpstr>
      <vt:lpstr>Тормасов  Александр Петрович Генерал командующий 3 армией</vt:lpstr>
      <vt:lpstr>Слайд 9</vt:lpstr>
      <vt:lpstr>Александр 1 – император  Российский внук Екатерины 2</vt:lpstr>
      <vt:lpstr>В этот опасный для страны момент император России  Александр 1 назначает главнокомандующим Кутузова Михаила Илларионовича</vt:lpstr>
      <vt:lpstr>Слайд 12</vt:lpstr>
      <vt:lpstr>Кутузов на командном пункте в день  Бородинского сражения (А. Шепелюк , 1951г.) </vt:lpstr>
      <vt:lpstr>Слайд 14</vt:lpstr>
      <vt:lpstr>Наполеон – император Франции</vt:lpstr>
      <vt:lpstr>Наполеон Бонапарт</vt:lpstr>
      <vt:lpstr>Наполеон Бонапарт -  властелин Европы   - властелин</vt:lpstr>
      <vt:lpstr>Слайд 18</vt:lpstr>
      <vt:lpstr>Начало войны</vt:lpstr>
      <vt:lpstr>Защитное оружие времен войны…</vt:lpstr>
      <vt:lpstr>Военная форма</vt:lpstr>
      <vt:lpstr>Слайд 22</vt:lpstr>
      <vt:lpstr>Слайд 23</vt:lpstr>
      <vt:lpstr>План неприятеля</vt:lpstr>
      <vt:lpstr>Умелые, безупречные действия Николая Николаевича Раевского</vt:lpstr>
      <vt:lpstr>Слайд 26</vt:lpstr>
      <vt:lpstr>Наполеон на Бородинских высотках (Верещагин, 1897г.)</vt:lpstr>
      <vt:lpstr>Поход Наполеона в Россию</vt:lpstr>
      <vt:lpstr>Слайд 29</vt:lpstr>
      <vt:lpstr>Слайд 30</vt:lpstr>
      <vt:lpstr>Таинственный страх</vt:lpstr>
      <vt:lpstr>Мы долго молча отступали…</vt:lpstr>
      <vt:lpstr>Слайд 33</vt:lpstr>
      <vt:lpstr>Сражение продолжалось 15 часов</vt:lpstr>
      <vt:lpstr>Потери  в Бородинском сражении</vt:lpstr>
      <vt:lpstr>Слайд 36</vt:lpstr>
      <vt:lpstr>Слайд 37</vt:lpstr>
      <vt:lpstr>Слайд 38</vt:lpstr>
      <vt:lpstr>  Отказ пленного русского генерала Лихачёва принять шпагу из рук Наполеона</vt:lpstr>
      <vt:lpstr>  Контратака генерала Ермолова на захваченную батарею Раевского</vt:lpstr>
      <vt:lpstr> Атака Шевардинского редута. Самокиш, 1910 </vt:lpstr>
      <vt:lpstr>Атака 1-го кавалерийского корпуса генерала Уварова при Бородине. Дезарно А. О. </vt:lpstr>
      <vt:lpstr>Слайд 43</vt:lpstr>
      <vt:lpstr>Слайд 44</vt:lpstr>
      <vt:lpstr>Слайд 45</vt:lpstr>
      <vt:lpstr>Слайд 46</vt:lpstr>
      <vt:lpstr>Слайд 47</vt:lpstr>
      <vt:lpstr>Слайд 48</vt:lpstr>
      <vt:lpstr>  Бородинская битва  в памяти народа</vt:lpstr>
      <vt:lpstr>Слайд 50</vt:lpstr>
      <vt:lpstr>     Но победа  в этой войне была, конечно же, одержана и благодаря солдатам и народу. </vt:lpstr>
      <vt:lpstr>Слайд 52</vt:lpstr>
      <vt:lpstr>Слайд 53</vt:lpstr>
      <vt:lpstr>  </vt:lpstr>
      <vt:lpstr>Слайд 55</vt:lpstr>
      <vt:lpstr>Слайд 56</vt:lpstr>
      <vt:lpstr>Слайд 57</vt:lpstr>
      <vt:lpstr>Слайд 58</vt:lpstr>
      <vt:lpstr>Памятная монета достоинством 1 рубль в честь 175-летия Бородинского сражения </vt:lpstr>
      <vt:lpstr>Слайд 60</vt:lpstr>
      <vt:lpstr>Почтовая марка СССР, 1962 год </vt:lpstr>
      <vt:lpstr>  Бородинское поле. Главный монумент на месте, где была батарея Раевского </vt:lpstr>
      <vt:lpstr>Слайд 63</vt:lpstr>
      <vt:lpstr>Слайд 64</vt:lpstr>
      <vt:lpstr>Слайд 65</vt:lpstr>
      <vt:lpstr>Слайд 66</vt:lpstr>
      <vt:lpstr>    </vt:lpstr>
      <vt:lpstr>Слайд 68</vt:lpstr>
      <vt:lpstr>Слайд 69</vt:lpstr>
      <vt:lpstr>Слайд 70</vt:lpstr>
      <vt:lpstr>Слайд 71</vt:lpstr>
      <vt:lpstr>Слайд 72</vt:lpstr>
      <vt:lpstr>Слайд 73</vt:lpstr>
      <vt:lpstr>Слайд 74</vt:lpstr>
      <vt:lpstr>Слайд 75</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200 -  летию Бородинской битвы. Задачи: 1.     Сформировать представление о войне 1812 года, о Бородинском сражении.              2. Познакомить с героями Отечественной войны 1812 года, участниками Бородинской битвы: М. И. Кутузовым, П. И. Багратионом,  М. Б. Барклаем де Толли и других.              3. Воспитывать уважение к защитникам Отечества и  чувство гордости за  свою страну.</dc:title>
  <dc:creator>Люба</dc:creator>
  <cp:lastModifiedBy>Люба</cp:lastModifiedBy>
  <cp:revision>151</cp:revision>
  <dcterms:created xsi:type="dcterms:W3CDTF">2013-01-20T14:19:43Z</dcterms:created>
  <dcterms:modified xsi:type="dcterms:W3CDTF">2013-02-04T11:29:36Z</dcterms:modified>
</cp:coreProperties>
</file>