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83" r:id="rId2"/>
    <p:sldId id="256" r:id="rId3"/>
    <p:sldId id="263" r:id="rId4"/>
    <p:sldId id="264" r:id="rId5"/>
    <p:sldId id="265" r:id="rId6"/>
    <p:sldId id="266" r:id="rId7"/>
    <p:sldId id="267" r:id="rId8"/>
    <p:sldId id="257" r:id="rId9"/>
    <p:sldId id="259" r:id="rId10"/>
    <p:sldId id="260" r:id="rId11"/>
    <p:sldId id="261" r:id="rId12"/>
    <p:sldId id="269" r:id="rId13"/>
    <p:sldId id="270" r:id="rId14"/>
    <p:sldId id="271" r:id="rId15"/>
    <p:sldId id="272" r:id="rId16"/>
    <p:sldId id="273" r:id="rId17"/>
    <p:sldId id="274" r:id="rId18"/>
    <p:sldId id="275" r:id="rId19"/>
    <p:sldId id="276" r:id="rId20"/>
    <p:sldId id="277" r:id="rId21"/>
    <p:sldId id="262" r:id="rId22"/>
    <p:sldId id="268" r:id="rId23"/>
    <p:sldId id="281" r:id="rId24"/>
    <p:sldId id="278" r:id="rId25"/>
    <p:sldId id="279" r:id="rId26"/>
    <p:sldId id="282" r:id="rId27"/>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00"/>
    <a:srgbClr val="FF0000"/>
    <a:srgbClr val="3366FF"/>
    <a:srgbClr val="FFCC00"/>
    <a:srgbClr val="FF66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47" autoAdjust="0"/>
    <p:restoredTop sz="94728" autoAdjust="0"/>
  </p:normalViewPr>
  <p:slideViewPr>
    <p:cSldViewPr snapToGrid="0">
      <p:cViewPr>
        <p:scale>
          <a:sx n="50" d="100"/>
          <a:sy n="50" d="100"/>
        </p:scale>
        <p:origin x="-984"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1404" y="-6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Times New Roman" pitchFamily="18" charset="0"/>
              </a:defRPr>
            </a:lvl1pPr>
          </a:lstStyle>
          <a:p>
            <a:pPr>
              <a:defRPr/>
            </a:pPr>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New Roman" pitchFamily="18" charset="0"/>
              </a:defRPr>
            </a:lvl1pPr>
          </a:lstStyle>
          <a:p>
            <a:pPr>
              <a:defRPr/>
            </a:pPr>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Times New Roman" pitchFamily="18" charset="0"/>
              </a:defRPr>
            </a:lvl1pPr>
          </a:lstStyle>
          <a:p>
            <a:pPr>
              <a:defRPr/>
            </a:pPr>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Times New Roman" pitchFamily="18" charset="0"/>
              </a:defRPr>
            </a:lvl1pPr>
          </a:lstStyle>
          <a:p>
            <a:pPr>
              <a:defRPr/>
            </a:pPr>
            <a:fld id="{8963E1A6-2020-4E16-9B58-84B8D1120A0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Times New Roman" pitchFamily="18"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Times New Roman" pitchFamily="18"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Times New Roman" pitchFamily="18" charset="0"/>
              </a:defRPr>
            </a:lvl1pPr>
          </a:lstStyle>
          <a:p>
            <a:pPr>
              <a:defRPr/>
            </a:pPr>
            <a:fld id="{BBC46B4F-5FB0-4BD3-B72A-73C3C43C6EB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3.png"/><Relationship Id="rId4" Type="http://schemas.openxmlformats.org/officeDocument/2006/relationships/image" Target="../media/image2.png"/></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01DAB3E-16FF-44E8-9B5D-908C16E08BBC}" type="slidenum">
              <a:rPr lang="en-US" smtClean="0"/>
              <a:pPr/>
              <a:t>1</a:t>
            </a:fld>
            <a:endParaRPr lang="en-US" smtClean="0"/>
          </a:p>
        </p:txBody>
      </p:sp>
      <p:sp>
        <p:nvSpPr>
          <p:cNvPr id="29699" name="Rectangle 2"/>
          <p:cNvSpPr>
            <a:spLocks noGrp="1" noRot="1" noChangeAspect="1" noChangeArrowheads="1" noTextEdit="1"/>
          </p:cNvSpPr>
          <p:nvPr>
            <p:ph type="sldImg"/>
          </p:nvPr>
        </p:nvSpPr>
        <p:spPr>
          <a:xfrm>
            <a:off x="266700" y="219075"/>
            <a:ext cx="2322513" cy="1741488"/>
          </a:xfrm>
          <a:ln/>
        </p:spPr>
      </p:sp>
      <p:sp>
        <p:nvSpPr>
          <p:cNvPr id="29700" name="Rectangle 3"/>
          <p:cNvSpPr>
            <a:spLocks noGrp="1" noChangeArrowheads="1"/>
          </p:cNvSpPr>
          <p:nvPr>
            <p:ph type="body" idx="1"/>
          </p:nvPr>
        </p:nvSpPr>
        <p:spPr>
          <a:xfrm>
            <a:off x="2735263" y="277813"/>
            <a:ext cx="4122737" cy="1257300"/>
          </a:xfrm>
          <a:noFill/>
          <a:ln/>
        </p:spPr>
        <p:txBody>
          <a:bodyPr/>
          <a:lstStyle/>
          <a:p>
            <a:pPr eaLnBrk="1" hangingPunct="1"/>
            <a:r>
              <a:rPr lang="en-US" sz="1800" smtClean="0">
                <a:latin typeface="Arial" charset="0"/>
              </a:rPr>
              <a:t>            Welcome to </a:t>
            </a:r>
            <a:r>
              <a:rPr lang="en-US" sz="1800" b="1" smtClean="0">
                <a:latin typeface="Arial" charset="0"/>
              </a:rPr>
              <a:t>Power Jeopardy</a:t>
            </a:r>
            <a:r>
              <a:rPr lang="en-US" sz="1600" b="1" smtClean="0">
                <a:latin typeface="Arial" charset="0"/>
              </a:rPr>
              <a:t>       </a:t>
            </a:r>
          </a:p>
          <a:p>
            <a:pPr eaLnBrk="1" hangingPunct="1">
              <a:lnSpc>
                <a:spcPct val="50000"/>
              </a:lnSpc>
            </a:pPr>
            <a:r>
              <a:rPr lang="en-US" sz="1600" b="1" smtClean="0">
                <a:latin typeface="Arial" charset="0"/>
              </a:rPr>
              <a:t>                   </a:t>
            </a:r>
            <a:r>
              <a:rPr lang="en-US" sz="1000" smtClean="0">
                <a:latin typeface="Arial" charset="0"/>
                <a:cs typeface="Times New Roman" pitchFamily="18" charset="0"/>
              </a:rPr>
              <a:t>© Don Link, Indian Creek School, 2004</a:t>
            </a:r>
          </a:p>
          <a:p>
            <a:pPr eaLnBrk="1" hangingPunct="1"/>
            <a:endParaRPr lang="en-US" sz="200" smtClean="0">
              <a:latin typeface="Arial" charset="0"/>
              <a:cs typeface="Times New Roman" pitchFamily="18" charset="0"/>
            </a:endParaRPr>
          </a:p>
          <a:p>
            <a:pPr eaLnBrk="1" hangingPunct="1"/>
            <a:r>
              <a:rPr lang="en-US" smtClean="0">
                <a:latin typeface="Arial" charset="0"/>
                <a:cs typeface="Times New Roman" pitchFamily="18" charset="0"/>
              </a:rPr>
              <a:t>You can easily customize this template to create your own Jeopardy game.  Simply follow the step-by-step instruc-tions that appear on each slide.</a:t>
            </a:r>
            <a:endParaRPr lang="en-US" smtClean="0">
              <a:solidFill>
                <a:srgbClr val="FF0000"/>
              </a:solidFill>
              <a:latin typeface="Arial" charset="0"/>
              <a:cs typeface="Times New Roman" pitchFamily="18" charset="0"/>
            </a:endParaRPr>
          </a:p>
        </p:txBody>
      </p:sp>
      <p:sp>
        <p:nvSpPr>
          <p:cNvPr id="29701" name="Rectangle 4"/>
          <p:cNvSpPr>
            <a:spLocks noChangeArrowheads="1"/>
          </p:cNvSpPr>
          <p:nvPr/>
        </p:nvSpPr>
        <p:spPr bwMode="auto">
          <a:xfrm>
            <a:off x="247650" y="3467100"/>
            <a:ext cx="3497263" cy="2097088"/>
          </a:xfrm>
          <a:prstGeom prst="rect">
            <a:avLst/>
          </a:prstGeom>
          <a:noFill/>
          <a:ln w="9525">
            <a:noFill/>
            <a:miter lim="800000"/>
            <a:headEnd/>
            <a:tailEnd/>
          </a:ln>
        </p:spPr>
        <p:txBody>
          <a:bodyPr/>
          <a:lstStyle/>
          <a:p>
            <a:pPr marL="228600" indent="-228600">
              <a:buFontTx/>
              <a:buAutoNum type="arabicPeriod"/>
            </a:pPr>
            <a:r>
              <a:rPr lang="en-US">
                <a:cs typeface="Times New Roman" pitchFamily="18" charset="0"/>
              </a:rPr>
              <a:t>Print the notes for slides 1 through 3 by doing the following:</a:t>
            </a:r>
          </a:p>
          <a:p>
            <a:pPr marL="685800" lvl="1" indent="-228600">
              <a:buFontTx/>
              <a:buChar char="•"/>
            </a:pPr>
            <a:r>
              <a:rPr lang="en-US">
                <a:cs typeface="Times New Roman" pitchFamily="18" charset="0"/>
              </a:rPr>
              <a:t>Under </a:t>
            </a:r>
            <a:r>
              <a:rPr lang="en-US">
                <a:solidFill>
                  <a:srgbClr val="FF0000"/>
                </a:solidFill>
                <a:cs typeface="Times New Roman" pitchFamily="18" charset="0"/>
              </a:rPr>
              <a:t>File</a:t>
            </a:r>
            <a:r>
              <a:rPr lang="en-US">
                <a:cs typeface="Times New Roman" pitchFamily="18" charset="0"/>
              </a:rPr>
              <a:t> select </a:t>
            </a:r>
            <a:r>
              <a:rPr lang="en-US">
                <a:solidFill>
                  <a:srgbClr val="FF0000"/>
                </a:solidFill>
                <a:cs typeface="Times New Roman" pitchFamily="18" charset="0"/>
              </a:rPr>
              <a:t>Print…</a:t>
            </a:r>
            <a:endParaRPr lang="en-US">
              <a:cs typeface="Times New Roman" pitchFamily="18" charset="0"/>
            </a:endParaRPr>
          </a:p>
          <a:p>
            <a:pPr marL="685800" lvl="1" indent="-228600">
              <a:buFontTx/>
              <a:buChar char="•"/>
            </a:pPr>
            <a:r>
              <a:rPr lang="en-US">
                <a:cs typeface="Times New Roman" pitchFamily="18" charset="0"/>
              </a:rPr>
              <a:t>In the section entitled Print Range, click the radio button for </a:t>
            </a:r>
            <a:r>
              <a:rPr lang="en-US">
                <a:solidFill>
                  <a:srgbClr val="FF0000"/>
                </a:solidFill>
                <a:cs typeface="Times New Roman" pitchFamily="18" charset="0"/>
              </a:rPr>
              <a:t>Slides</a:t>
            </a:r>
            <a:r>
              <a:rPr lang="en-US">
                <a:cs typeface="Times New Roman" pitchFamily="18" charset="0"/>
              </a:rPr>
              <a:t> and in the box to its right, type in </a:t>
            </a:r>
            <a:r>
              <a:rPr lang="en-US">
                <a:solidFill>
                  <a:srgbClr val="FF0000"/>
                </a:solidFill>
                <a:cs typeface="Times New Roman" pitchFamily="18" charset="0"/>
              </a:rPr>
              <a:t>1-3</a:t>
            </a:r>
            <a:r>
              <a:rPr lang="en-US">
                <a:cs typeface="Times New Roman" pitchFamily="18" charset="0"/>
              </a:rPr>
              <a:t>.</a:t>
            </a:r>
          </a:p>
          <a:p>
            <a:pPr marL="685800" lvl="1" indent="-228600">
              <a:buFontTx/>
              <a:buChar char="•"/>
            </a:pPr>
            <a:r>
              <a:rPr lang="en-US">
                <a:cs typeface="Times New Roman" pitchFamily="18" charset="0"/>
              </a:rPr>
              <a:t>Under </a:t>
            </a:r>
            <a:r>
              <a:rPr lang="en-US">
                <a:solidFill>
                  <a:srgbClr val="FF0000"/>
                </a:solidFill>
                <a:cs typeface="Times New Roman" pitchFamily="18" charset="0"/>
              </a:rPr>
              <a:t>Print what:</a:t>
            </a:r>
            <a:r>
              <a:rPr lang="en-US">
                <a:cs typeface="Times New Roman" pitchFamily="18" charset="0"/>
              </a:rPr>
              <a:t>, select </a:t>
            </a:r>
            <a:r>
              <a:rPr lang="en-US">
                <a:solidFill>
                  <a:srgbClr val="FF0000"/>
                </a:solidFill>
                <a:cs typeface="Times New Roman" pitchFamily="18" charset="0"/>
              </a:rPr>
              <a:t>Notes Pages</a:t>
            </a:r>
            <a:r>
              <a:rPr lang="en-US">
                <a:cs typeface="Times New Roman" pitchFamily="18" charset="0"/>
              </a:rPr>
              <a:t>. </a:t>
            </a:r>
          </a:p>
          <a:p>
            <a:pPr marL="685800" lvl="1" indent="-228600"/>
            <a:endParaRPr lang="en-US" sz="600">
              <a:cs typeface="Times New Roman" pitchFamily="18" charset="0"/>
            </a:endParaRPr>
          </a:p>
          <a:p>
            <a:pPr marL="685800" lvl="1" indent="-228600"/>
            <a:r>
              <a:rPr lang="en-US">
                <a:cs typeface="Times New Roman" pitchFamily="18" charset="0"/>
              </a:rPr>
              <a:t>	At this point, the Print pop-up should look like the picture at the right.</a:t>
            </a:r>
          </a:p>
          <a:p>
            <a:pPr marL="685800" lvl="1" indent="-228600"/>
            <a:endParaRPr lang="en-US" sz="600">
              <a:cs typeface="Times New Roman" pitchFamily="18" charset="0"/>
            </a:endParaRPr>
          </a:p>
          <a:p>
            <a:pPr marL="685800" lvl="1" indent="-228600">
              <a:buFontTx/>
              <a:buChar char="•"/>
            </a:pPr>
            <a:r>
              <a:rPr lang="en-US">
                <a:cs typeface="Times New Roman" pitchFamily="18" charset="0"/>
              </a:rPr>
              <a:t>Click </a:t>
            </a:r>
            <a:r>
              <a:rPr lang="en-US">
                <a:solidFill>
                  <a:srgbClr val="FF0000"/>
                </a:solidFill>
                <a:cs typeface="Times New Roman" pitchFamily="18" charset="0"/>
              </a:rPr>
              <a:t>OK</a:t>
            </a:r>
          </a:p>
        </p:txBody>
      </p:sp>
      <p:grpSp>
        <p:nvGrpSpPr>
          <p:cNvPr id="29702" name="Group 5"/>
          <p:cNvGrpSpPr>
            <a:grpSpLocks/>
          </p:cNvGrpSpPr>
          <p:nvPr/>
        </p:nvGrpSpPr>
        <p:grpSpPr bwMode="auto">
          <a:xfrm>
            <a:off x="3913188" y="3124200"/>
            <a:ext cx="2765425" cy="2870200"/>
            <a:chOff x="1578" y="810"/>
            <a:chExt cx="1934" cy="2008"/>
          </a:xfrm>
        </p:grpSpPr>
        <p:pic>
          <p:nvPicPr>
            <p:cNvPr id="29715" name="Picture 6"/>
            <p:cNvPicPr>
              <a:picLocks noChangeAspect="1" noChangeArrowheads="1"/>
            </p:cNvPicPr>
            <p:nvPr/>
          </p:nvPicPr>
          <p:blipFill>
            <a:blip r:embed="rId3"/>
            <a:srcRect/>
            <a:stretch>
              <a:fillRect/>
            </a:stretch>
          </p:blipFill>
          <p:spPr bwMode="auto">
            <a:xfrm>
              <a:off x="1584" y="810"/>
              <a:ext cx="1928" cy="2008"/>
            </a:xfrm>
            <a:prstGeom prst="rect">
              <a:avLst/>
            </a:prstGeom>
            <a:noFill/>
            <a:ln w="9525">
              <a:noFill/>
              <a:miter lim="800000"/>
              <a:headEnd/>
              <a:tailEnd/>
            </a:ln>
          </p:spPr>
        </p:pic>
        <p:sp>
          <p:nvSpPr>
            <p:cNvPr id="29716" name="Oval 7"/>
            <p:cNvSpPr>
              <a:spLocks noChangeArrowheads="1"/>
            </p:cNvSpPr>
            <p:nvPr/>
          </p:nvSpPr>
          <p:spPr bwMode="auto">
            <a:xfrm>
              <a:off x="1638" y="1692"/>
              <a:ext cx="456" cy="180"/>
            </a:xfrm>
            <a:prstGeom prst="ellipse">
              <a:avLst/>
            </a:prstGeom>
            <a:noFill/>
            <a:ln w="19050">
              <a:solidFill>
                <a:srgbClr val="FF0000"/>
              </a:solidFill>
              <a:round/>
              <a:headEnd/>
              <a:tailEnd/>
            </a:ln>
          </p:spPr>
          <p:txBody>
            <a:bodyPr wrap="none" anchor="ctr"/>
            <a:lstStyle/>
            <a:p>
              <a:endParaRPr lang="ru-RU"/>
            </a:p>
          </p:txBody>
        </p:sp>
        <p:sp>
          <p:nvSpPr>
            <p:cNvPr id="29717" name="Oval 8"/>
            <p:cNvSpPr>
              <a:spLocks noChangeArrowheads="1"/>
            </p:cNvSpPr>
            <p:nvPr/>
          </p:nvSpPr>
          <p:spPr bwMode="auto">
            <a:xfrm>
              <a:off x="1578" y="2100"/>
              <a:ext cx="456" cy="180"/>
            </a:xfrm>
            <a:prstGeom prst="ellipse">
              <a:avLst/>
            </a:prstGeom>
            <a:noFill/>
            <a:ln w="19050">
              <a:solidFill>
                <a:srgbClr val="FF0000"/>
              </a:solidFill>
              <a:round/>
              <a:headEnd/>
              <a:tailEnd/>
            </a:ln>
          </p:spPr>
          <p:txBody>
            <a:bodyPr wrap="none" anchor="ctr"/>
            <a:lstStyle/>
            <a:p>
              <a:endParaRPr lang="ru-RU"/>
            </a:p>
          </p:txBody>
        </p:sp>
      </p:grpSp>
      <p:sp>
        <p:nvSpPr>
          <p:cNvPr id="29703" name="Line 10"/>
          <p:cNvSpPr>
            <a:spLocks noChangeShapeType="1"/>
          </p:cNvSpPr>
          <p:nvPr/>
        </p:nvSpPr>
        <p:spPr bwMode="auto">
          <a:xfrm>
            <a:off x="3241675" y="4395788"/>
            <a:ext cx="755650" cy="92075"/>
          </a:xfrm>
          <a:prstGeom prst="line">
            <a:avLst/>
          </a:prstGeom>
          <a:noFill/>
          <a:ln w="9525">
            <a:solidFill>
              <a:srgbClr val="FF0000"/>
            </a:solidFill>
            <a:round/>
            <a:headEnd/>
            <a:tailEnd type="triangle" w="med" len="med"/>
          </a:ln>
        </p:spPr>
        <p:txBody>
          <a:bodyPr/>
          <a:lstStyle/>
          <a:p>
            <a:endParaRPr lang="ru-RU"/>
          </a:p>
        </p:txBody>
      </p:sp>
      <p:sp>
        <p:nvSpPr>
          <p:cNvPr id="29704" name="Line 11"/>
          <p:cNvSpPr>
            <a:spLocks noChangeShapeType="1"/>
          </p:cNvSpPr>
          <p:nvPr/>
        </p:nvSpPr>
        <p:spPr bwMode="auto">
          <a:xfrm>
            <a:off x="3498850" y="4702175"/>
            <a:ext cx="450850" cy="311150"/>
          </a:xfrm>
          <a:prstGeom prst="line">
            <a:avLst/>
          </a:prstGeom>
          <a:noFill/>
          <a:ln w="9525">
            <a:solidFill>
              <a:srgbClr val="FF0000"/>
            </a:solidFill>
            <a:round/>
            <a:headEnd/>
            <a:tailEnd type="triangle" w="med" len="med"/>
          </a:ln>
        </p:spPr>
        <p:txBody>
          <a:bodyPr/>
          <a:lstStyle/>
          <a:p>
            <a:endParaRPr lang="ru-RU"/>
          </a:p>
        </p:txBody>
      </p:sp>
      <p:sp>
        <p:nvSpPr>
          <p:cNvPr id="29705" name="Rectangle 12"/>
          <p:cNvSpPr>
            <a:spLocks noChangeArrowheads="1"/>
          </p:cNvSpPr>
          <p:nvPr/>
        </p:nvSpPr>
        <p:spPr bwMode="auto">
          <a:xfrm>
            <a:off x="247650" y="5572125"/>
            <a:ext cx="3621088" cy="858838"/>
          </a:xfrm>
          <a:prstGeom prst="rect">
            <a:avLst/>
          </a:prstGeom>
          <a:noFill/>
          <a:ln w="9525">
            <a:noFill/>
            <a:miter lim="800000"/>
            <a:headEnd/>
            <a:tailEnd/>
          </a:ln>
        </p:spPr>
        <p:txBody>
          <a:bodyPr/>
          <a:lstStyle/>
          <a:p>
            <a:pPr marL="228600" indent="-228600">
              <a:spcBef>
                <a:spcPct val="30000"/>
              </a:spcBef>
            </a:pPr>
            <a:r>
              <a:rPr lang="en-US">
                <a:cs typeface="Times New Roman" pitchFamily="18" charset="0"/>
              </a:rPr>
              <a:t>2.	Now that you have printed instructions for tailoring the game, you can make the needed changes to each slide by moving into Slide View.  Simply </a:t>
            </a:r>
            <a:r>
              <a:rPr lang="en-US" u="sng">
                <a:cs typeface="Times New Roman" pitchFamily="18" charset="0"/>
              </a:rPr>
              <a:t>double click the blue slide above</a:t>
            </a:r>
            <a:r>
              <a:rPr lang="en-US">
                <a:cs typeface="Times New Roman" pitchFamily="18" charset="0"/>
              </a:rPr>
              <a:t>.</a:t>
            </a:r>
          </a:p>
        </p:txBody>
      </p:sp>
      <p:sp>
        <p:nvSpPr>
          <p:cNvPr id="29706" name="Rectangle 14"/>
          <p:cNvSpPr>
            <a:spLocks noChangeArrowheads="1"/>
          </p:cNvSpPr>
          <p:nvPr/>
        </p:nvSpPr>
        <p:spPr bwMode="auto">
          <a:xfrm>
            <a:off x="247650" y="6467475"/>
            <a:ext cx="3621088" cy="2430463"/>
          </a:xfrm>
          <a:prstGeom prst="rect">
            <a:avLst/>
          </a:prstGeom>
          <a:noFill/>
          <a:ln w="9525">
            <a:noFill/>
            <a:miter lim="800000"/>
            <a:headEnd/>
            <a:tailEnd/>
          </a:ln>
        </p:spPr>
        <p:txBody>
          <a:bodyPr/>
          <a:lstStyle/>
          <a:p>
            <a:pPr marL="228600" indent="-228600">
              <a:spcBef>
                <a:spcPct val="30000"/>
              </a:spcBef>
              <a:buFontTx/>
              <a:buAutoNum type="arabicPeriod" startAt="3"/>
            </a:pPr>
            <a:r>
              <a:rPr lang="en-US">
                <a:cs typeface="Times New Roman" pitchFamily="18" charset="0"/>
              </a:rPr>
              <a:t>Change Slide 1:</a:t>
            </a:r>
          </a:p>
          <a:p>
            <a:pPr marL="685800" lvl="1" indent="-228600">
              <a:spcBef>
                <a:spcPct val="30000"/>
              </a:spcBef>
              <a:buFontTx/>
              <a:buChar char="•"/>
            </a:pPr>
            <a:r>
              <a:rPr lang="en-US">
                <a:cs typeface="Times New Roman" pitchFamily="18" charset="0"/>
              </a:rPr>
              <a:t>Double click on the word </a:t>
            </a:r>
            <a:r>
              <a:rPr lang="en-US">
                <a:solidFill>
                  <a:srgbClr val="FF0000"/>
                </a:solidFill>
                <a:cs typeface="Times New Roman" pitchFamily="18" charset="0"/>
              </a:rPr>
              <a:t>Subject</a:t>
            </a:r>
            <a:r>
              <a:rPr lang="en-US">
                <a:cs typeface="Times New Roman" pitchFamily="18" charset="0"/>
              </a:rPr>
              <a:t>, and type in the subject you want in its place (e.g., Math).</a:t>
            </a:r>
          </a:p>
          <a:p>
            <a:pPr marL="685800" lvl="1" indent="-228600">
              <a:spcBef>
                <a:spcPct val="30000"/>
              </a:spcBef>
              <a:buFontTx/>
              <a:buChar char="•"/>
            </a:pPr>
            <a:r>
              <a:rPr lang="en-US">
                <a:cs typeface="Times New Roman" pitchFamily="18" charset="0"/>
              </a:rPr>
              <a:t>Double click on the word </a:t>
            </a:r>
            <a:r>
              <a:rPr lang="en-US">
                <a:solidFill>
                  <a:srgbClr val="FF0000"/>
                </a:solidFill>
                <a:cs typeface="Times New Roman" pitchFamily="18" charset="0"/>
              </a:rPr>
              <a:t>Teacher</a:t>
            </a:r>
            <a:r>
              <a:rPr lang="en-US">
                <a:cs typeface="Times New Roman" pitchFamily="18" charset="0"/>
              </a:rPr>
              <a:t> in the bottom right of the slide, and type over it with your name (e.g., Mr. Link).</a:t>
            </a:r>
          </a:p>
          <a:p>
            <a:pPr marL="685800" lvl="1" indent="-228600">
              <a:spcBef>
                <a:spcPct val="30000"/>
              </a:spcBef>
            </a:pPr>
            <a:r>
              <a:rPr lang="en-US">
                <a:cs typeface="Times New Roman" pitchFamily="18" charset="0"/>
              </a:rPr>
              <a:t>	After doing this, the new slide will look something like this:</a:t>
            </a:r>
          </a:p>
          <a:p>
            <a:pPr marL="228600" indent="-228600">
              <a:spcBef>
                <a:spcPct val="30000"/>
              </a:spcBef>
            </a:pPr>
            <a:endParaRPr lang="en-US" sz="600">
              <a:cs typeface="Times New Roman" pitchFamily="18" charset="0"/>
            </a:endParaRPr>
          </a:p>
          <a:p>
            <a:pPr marL="228600" indent="-228600">
              <a:spcBef>
                <a:spcPct val="30000"/>
              </a:spcBef>
            </a:pPr>
            <a:r>
              <a:rPr lang="en-US">
                <a:cs typeface="Times New Roman" pitchFamily="18" charset="0"/>
              </a:rPr>
              <a:t>4.	Go on to the next slide.</a:t>
            </a:r>
          </a:p>
        </p:txBody>
      </p:sp>
      <p:pic>
        <p:nvPicPr>
          <p:cNvPr id="29707" name="Picture 16"/>
          <p:cNvPicPr>
            <a:picLocks noChangeAspect="1" noChangeArrowheads="1"/>
          </p:cNvPicPr>
          <p:nvPr/>
        </p:nvPicPr>
        <p:blipFill>
          <a:blip r:embed="rId4"/>
          <a:srcRect/>
          <a:stretch>
            <a:fillRect/>
          </a:stretch>
        </p:blipFill>
        <p:spPr bwMode="auto">
          <a:xfrm>
            <a:off x="3913188" y="6438900"/>
            <a:ext cx="2770187" cy="2078038"/>
          </a:xfrm>
          <a:prstGeom prst="rect">
            <a:avLst/>
          </a:prstGeom>
          <a:noFill/>
          <a:ln w="9525">
            <a:noFill/>
            <a:miter lim="800000"/>
            <a:headEnd/>
            <a:tailEnd/>
          </a:ln>
        </p:spPr>
      </p:pic>
      <p:sp>
        <p:nvSpPr>
          <p:cNvPr id="29708" name="Line 17"/>
          <p:cNvSpPr>
            <a:spLocks noChangeShapeType="1"/>
          </p:cNvSpPr>
          <p:nvPr/>
        </p:nvSpPr>
        <p:spPr bwMode="auto">
          <a:xfrm>
            <a:off x="2486025" y="8258175"/>
            <a:ext cx="1352550" cy="0"/>
          </a:xfrm>
          <a:prstGeom prst="line">
            <a:avLst/>
          </a:prstGeom>
          <a:noFill/>
          <a:ln w="9525">
            <a:solidFill>
              <a:schemeClr val="tx1"/>
            </a:solidFill>
            <a:round/>
            <a:headEnd/>
            <a:tailEnd type="triangle" w="med" len="med"/>
          </a:ln>
        </p:spPr>
        <p:txBody>
          <a:bodyPr/>
          <a:lstStyle/>
          <a:p>
            <a:endParaRPr lang="ru-RU"/>
          </a:p>
        </p:txBody>
      </p:sp>
      <p:sp>
        <p:nvSpPr>
          <p:cNvPr id="29709" name="Line 18"/>
          <p:cNvSpPr>
            <a:spLocks noChangeShapeType="1"/>
          </p:cNvSpPr>
          <p:nvPr/>
        </p:nvSpPr>
        <p:spPr bwMode="auto">
          <a:xfrm flipV="1">
            <a:off x="1885950" y="7038975"/>
            <a:ext cx="2838450" cy="190500"/>
          </a:xfrm>
          <a:prstGeom prst="line">
            <a:avLst/>
          </a:prstGeom>
          <a:noFill/>
          <a:ln w="9525">
            <a:solidFill>
              <a:srgbClr val="FF0000"/>
            </a:solidFill>
            <a:round/>
            <a:headEnd/>
            <a:tailEnd type="triangle" w="med" len="med"/>
          </a:ln>
        </p:spPr>
        <p:txBody>
          <a:bodyPr/>
          <a:lstStyle/>
          <a:p>
            <a:endParaRPr lang="ru-RU"/>
          </a:p>
        </p:txBody>
      </p:sp>
      <p:sp>
        <p:nvSpPr>
          <p:cNvPr id="29710" name="Line 19"/>
          <p:cNvSpPr>
            <a:spLocks noChangeShapeType="1"/>
          </p:cNvSpPr>
          <p:nvPr/>
        </p:nvSpPr>
        <p:spPr bwMode="auto">
          <a:xfrm>
            <a:off x="3219450" y="7858125"/>
            <a:ext cx="2714625" cy="390525"/>
          </a:xfrm>
          <a:prstGeom prst="line">
            <a:avLst/>
          </a:prstGeom>
          <a:noFill/>
          <a:ln w="9525">
            <a:solidFill>
              <a:srgbClr val="FF0000"/>
            </a:solidFill>
            <a:round/>
            <a:headEnd/>
            <a:tailEnd type="triangle" w="med" len="med"/>
          </a:ln>
        </p:spPr>
        <p:txBody>
          <a:bodyPr/>
          <a:lstStyle/>
          <a:p>
            <a:endParaRPr lang="ru-RU"/>
          </a:p>
        </p:txBody>
      </p:sp>
      <p:sp>
        <p:nvSpPr>
          <p:cNvPr id="29711" name="Text Box 20"/>
          <p:cNvSpPr txBox="1">
            <a:spLocks noChangeArrowheads="1"/>
          </p:cNvSpPr>
          <p:nvPr/>
        </p:nvSpPr>
        <p:spPr bwMode="auto">
          <a:xfrm>
            <a:off x="254000" y="2097088"/>
            <a:ext cx="6332538" cy="862012"/>
          </a:xfrm>
          <a:prstGeom prst="rect">
            <a:avLst/>
          </a:prstGeom>
          <a:noFill/>
          <a:ln w="9525">
            <a:solidFill>
              <a:schemeClr val="tx1"/>
            </a:solidFill>
            <a:miter lim="800000"/>
            <a:headEnd/>
            <a:tailEnd/>
          </a:ln>
        </p:spPr>
        <p:txBody>
          <a:bodyPr>
            <a:spAutoFit/>
          </a:bodyPr>
          <a:lstStyle/>
          <a:p>
            <a:r>
              <a:rPr lang="en-US" sz="1400" b="1"/>
              <a:t>Slide 1-Title</a:t>
            </a:r>
          </a:p>
          <a:p>
            <a:r>
              <a:rPr lang="en-US"/>
              <a:t>This slide begins the game.  When you first start the presentation, the screen appears all blue.  When you click the mouse button, the Jeopardy theme song plays, and the title and “Hosted by” text slowly move into place.</a:t>
            </a:r>
          </a:p>
        </p:txBody>
      </p:sp>
      <p:sp>
        <p:nvSpPr>
          <p:cNvPr id="29712" name="Text Box 22"/>
          <p:cNvSpPr txBox="1">
            <a:spLocks noChangeArrowheads="1"/>
          </p:cNvSpPr>
          <p:nvPr/>
        </p:nvSpPr>
        <p:spPr bwMode="auto">
          <a:xfrm>
            <a:off x="247650" y="3119438"/>
            <a:ext cx="3427413" cy="274637"/>
          </a:xfrm>
          <a:prstGeom prst="rect">
            <a:avLst/>
          </a:prstGeom>
          <a:noFill/>
          <a:ln w="9525">
            <a:noFill/>
            <a:miter lim="800000"/>
            <a:headEnd/>
            <a:tailEnd/>
          </a:ln>
        </p:spPr>
        <p:txBody>
          <a:bodyPr wrap="none">
            <a:spAutoFit/>
          </a:bodyPr>
          <a:lstStyle/>
          <a:p>
            <a:r>
              <a:rPr lang="en-US" b="1"/>
              <a:t>To tailor this slide, follow these instructions:</a:t>
            </a:r>
          </a:p>
        </p:txBody>
      </p:sp>
      <p:pic>
        <p:nvPicPr>
          <p:cNvPr id="29713" name="Picture 25" descr="Picture1-web"/>
          <p:cNvPicPr>
            <a:picLocks noChangeAspect="1" noChangeArrowheads="1"/>
          </p:cNvPicPr>
          <p:nvPr/>
        </p:nvPicPr>
        <p:blipFill>
          <a:blip r:embed="rId5"/>
          <a:srcRect/>
          <a:stretch>
            <a:fillRect/>
          </a:stretch>
        </p:blipFill>
        <p:spPr bwMode="auto">
          <a:xfrm>
            <a:off x="2844800" y="192088"/>
            <a:ext cx="698500" cy="619125"/>
          </a:xfrm>
          <a:prstGeom prst="rect">
            <a:avLst/>
          </a:prstGeom>
          <a:noFill/>
          <a:ln w="9525">
            <a:noFill/>
            <a:miter lim="800000"/>
            <a:headEnd/>
            <a:tailEnd/>
          </a:ln>
        </p:spPr>
      </p:pic>
      <p:sp>
        <p:nvSpPr>
          <p:cNvPr id="29714" name="Line 26"/>
          <p:cNvSpPr>
            <a:spLocks noChangeShapeType="1"/>
          </p:cNvSpPr>
          <p:nvPr/>
        </p:nvSpPr>
        <p:spPr bwMode="auto">
          <a:xfrm>
            <a:off x="1689100" y="5422900"/>
            <a:ext cx="3848100" cy="406400"/>
          </a:xfrm>
          <a:prstGeom prst="line">
            <a:avLst/>
          </a:prstGeom>
          <a:noFill/>
          <a:ln w="9525">
            <a:solidFill>
              <a:srgbClr val="FF0000"/>
            </a:solidFill>
            <a:round/>
            <a:headEnd/>
            <a:tailEnd type="triangle" w="med" len="med"/>
          </a:ln>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0911F4A-ED83-4D4C-9D93-9291623F8997}" type="slidenum">
              <a:rPr lang="en-US" smtClean="0"/>
              <a:pPr/>
              <a:t>10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38917"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F15F494-0C07-44AA-8D54-37DD41E0ED71}" type="slidenum">
              <a:rPr lang="en-US" smtClean="0"/>
              <a:pPr/>
              <a:t>11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39941"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0A85A5E-15CC-4369-9CA4-658B09956AB2}" type="slidenum">
              <a:rPr lang="en-US" smtClean="0"/>
              <a:pPr/>
              <a:t>12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0965"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70EAFB9-C61D-4DE4-8D30-9DA04C2B2EF8}" type="slidenum">
              <a:rPr lang="en-US" smtClean="0"/>
              <a:pPr/>
              <a:t>13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1989"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7759C1F-4F90-4136-9898-936288AAF029}" type="slidenum">
              <a:rPr lang="en-US" smtClean="0"/>
              <a:pPr/>
              <a:t>14</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3013"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359157D-A1A9-4956-B8D3-94D03461A0BB}" type="slidenum">
              <a:rPr lang="en-US" smtClean="0"/>
              <a:pPr/>
              <a:t>15</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4037"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65B5BDE-6E3F-426E-BF64-87502674E695}" type="slidenum">
              <a:rPr lang="en-US" smtClean="0"/>
              <a:pPr/>
              <a:t>16</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5061"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0064160-3471-4E1F-9A6F-4F1C65B996F6}" type="slidenum">
              <a:rPr lang="en-US" smtClean="0"/>
              <a:pPr/>
              <a:t>17</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6085"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F1464C6-0B58-4CF0-9D31-66DC153C8B8B}" type="slidenum">
              <a:rPr lang="en-US" smtClean="0"/>
              <a:pPr/>
              <a:t>18</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7109"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68A05C7-D2E2-4D8C-80B3-ACCA54FAF70A}" type="slidenum">
              <a:rPr lang="en-US" smtClean="0"/>
              <a:pPr/>
              <a:t>19</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8133"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78B9C1D-9B42-4E4F-ADA7-559DA1E01208}" type="slidenum">
              <a:rPr lang="en-US" smtClean="0"/>
              <a:pPr/>
              <a:t>2</a:t>
            </a:fld>
            <a:endParaRPr lang="en-US" smtClean="0"/>
          </a:p>
        </p:txBody>
      </p:sp>
      <p:sp>
        <p:nvSpPr>
          <p:cNvPr id="30723" name="Rectangle 2"/>
          <p:cNvSpPr>
            <a:spLocks noGrp="1" noRot="1" noChangeAspect="1" noChangeArrowheads="1" noTextEdit="1"/>
          </p:cNvSpPr>
          <p:nvPr>
            <p:ph type="sldImg"/>
          </p:nvPr>
        </p:nvSpPr>
        <p:spPr>
          <a:xfrm>
            <a:off x="276225" y="250825"/>
            <a:ext cx="2693988" cy="2020888"/>
          </a:xfrm>
          <a:ln/>
        </p:spPr>
      </p:sp>
      <p:sp>
        <p:nvSpPr>
          <p:cNvPr id="30724" name="Rectangle 4"/>
          <p:cNvSpPr>
            <a:spLocks noChangeArrowheads="1"/>
          </p:cNvSpPr>
          <p:nvPr/>
        </p:nvSpPr>
        <p:spPr bwMode="auto">
          <a:xfrm>
            <a:off x="161925" y="8380413"/>
            <a:ext cx="3854450" cy="465137"/>
          </a:xfrm>
          <a:prstGeom prst="rect">
            <a:avLst/>
          </a:prstGeom>
          <a:noFill/>
          <a:ln w="9525">
            <a:noFill/>
            <a:miter lim="800000"/>
            <a:headEnd/>
            <a:tailEnd/>
          </a:ln>
        </p:spPr>
        <p:txBody>
          <a:bodyPr/>
          <a:lstStyle/>
          <a:p>
            <a:pPr marL="228600" indent="-228600">
              <a:spcBef>
                <a:spcPct val="30000"/>
              </a:spcBef>
            </a:pPr>
            <a:r>
              <a:rPr lang="en-US">
                <a:cs typeface="Times New Roman" pitchFamily="18" charset="0"/>
              </a:rPr>
              <a:t>2.	Now, repeat Step 1 for the remaining four category placeholder names:</a:t>
            </a:r>
          </a:p>
        </p:txBody>
      </p:sp>
      <p:sp>
        <p:nvSpPr>
          <p:cNvPr id="30725" name="Text Box 6"/>
          <p:cNvSpPr txBox="1">
            <a:spLocks noChangeArrowheads="1"/>
          </p:cNvSpPr>
          <p:nvPr/>
        </p:nvSpPr>
        <p:spPr bwMode="auto">
          <a:xfrm>
            <a:off x="3182938" y="165100"/>
            <a:ext cx="3494087" cy="2312988"/>
          </a:xfrm>
          <a:prstGeom prst="rect">
            <a:avLst/>
          </a:prstGeom>
          <a:noFill/>
          <a:ln w="9525">
            <a:noFill/>
            <a:miter lim="800000"/>
            <a:headEnd/>
            <a:tailEnd/>
          </a:ln>
        </p:spPr>
        <p:txBody>
          <a:bodyPr>
            <a:spAutoFit/>
          </a:bodyPr>
          <a:lstStyle/>
          <a:p>
            <a:r>
              <a:rPr lang="en-US" sz="1400" b="1"/>
              <a:t>Slide 2-Category Selection</a:t>
            </a:r>
          </a:p>
          <a:p>
            <a:r>
              <a:rPr lang="en-US"/>
              <a:t>This slide is the main game board.  You go here to begin the game, and you return here after each Question/Answer slide. This is where the “contestant” selects one of the five categories and a dollar value for the question.  The higher the value, the more difficult the question.  When you open this slide, the categories appear one at a time, and the dollar values appear at random with an accompanying laser beep.  Here’s how it works: if the contestant selects the first category for $300, </a:t>
            </a:r>
            <a:r>
              <a:rPr lang="en-US" u="sng">
                <a:solidFill>
                  <a:srgbClr val="FF0000"/>
                </a:solidFill>
              </a:rPr>
              <a:t>you would click on the $300 text under</a:t>
            </a:r>
            <a:r>
              <a:rPr lang="en-US"/>
              <a:t> </a:t>
            </a:r>
          </a:p>
        </p:txBody>
      </p:sp>
      <p:sp>
        <p:nvSpPr>
          <p:cNvPr id="30726" name="Text Box 9"/>
          <p:cNvSpPr txBox="1">
            <a:spLocks noChangeArrowheads="1"/>
          </p:cNvSpPr>
          <p:nvPr/>
        </p:nvSpPr>
        <p:spPr bwMode="auto">
          <a:xfrm>
            <a:off x="190500" y="3703638"/>
            <a:ext cx="6554788" cy="1096962"/>
          </a:xfrm>
          <a:prstGeom prst="rect">
            <a:avLst/>
          </a:prstGeom>
          <a:noFill/>
          <a:ln w="9525">
            <a:noFill/>
            <a:miter lim="800000"/>
            <a:headEnd/>
            <a:tailEnd/>
          </a:ln>
        </p:spPr>
        <p:txBody>
          <a:bodyPr>
            <a:spAutoFit/>
          </a:bodyPr>
          <a:lstStyle/>
          <a:p>
            <a:r>
              <a:rPr lang="en-US" b="1"/>
              <a:t>To tailor this slide, follow these instructions:</a:t>
            </a:r>
            <a:endParaRPr lang="en-US"/>
          </a:p>
          <a:p>
            <a:endParaRPr lang="en-US" sz="600"/>
          </a:p>
          <a:p>
            <a:r>
              <a:rPr lang="en-US"/>
              <a:t>Five different categories are used in the game.  The category names appear at the top of the columns on this slide and on the five associated Question/ Answer slides (one for each dollar value).  Rather than changing all of these separately, you will use the Replace command to change each placeholder category name only once.</a:t>
            </a:r>
            <a:endParaRPr lang="en-US" b="1"/>
          </a:p>
        </p:txBody>
      </p:sp>
      <p:sp>
        <p:nvSpPr>
          <p:cNvPr id="30727" name="Rectangle 10"/>
          <p:cNvSpPr>
            <a:spLocks noChangeArrowheads="1"/>
          </p:cNvSpPr>
          <p:nvPr/>
        </p:nvSpPr>
        <p:spPr bwMode="auto">
          <a:xfrm>
            <a:off x="161925" y="4797425"/>
            <a:ext cx="4616450" cy="2789238"/>
          </a:xfrm>
          <a:prstGeom prst="rect">
            <a:avLst/>
          </a:prstGeom>
          <a:noFill/>
          <a:ln w="9525">
            <a:noFill/>
            <a:miter lim="800000"/>
            <a:headEnd/>
            <a:tailEnd/>
          </a:ln>
        </p:spPr>
        <p:txBody>
          <a:bodyPr/>
          <a:lstStyle/>
          <a:p>
            <a:pPr marL="177800" indent="-177800">
              <a:spcBef>
                <a:spcPct val="30000"/>
              </a:spcBef>
            </a:pPr>
            <a:r>
              <a:rPr lang="en-US">
                <a:cs typeface="Times New Roman" pitchFamily="18" charset="0"/>
              </a:rPr>
              <a:t>1.  Under </a:t>
            </a:r>
            <a:r>
              <a:rPr lang="en-US">
                <a:solidFill>
                  <a:srgbClr val="FF0000"/>
                </a:solidFill>
                <a:cs typeface="Times New Roman" pitchFamily="18" charset="0"/>
              </a:rPr>
              <a:t>Edit</a:t>
            </a:r>
            <a:r>
              <a:rPr lang="en-US">
                <a:cs typeface="Times New Roman" pitchFamily="18" charset="0"/>
              </a:rPr>
              <a:t>, choose </a:t>
            </a:r>
            <a:r>
              <a:rPr lang="en-US">
                <a:solidFill>
                  <a:srgbClr val="FF0000"/>
                </a:solidFill>
                <a:cs typeface="Times New Roman" pitchFamily="18" charset="0"/>
              </a:rPr>
              <a:t>Replace</a:t>
            </a:r>
          </a:p>
          <a:p>
            <a:pPr lvl="1" indent="-165100">
              <a:spcBef>
                <a:spcPct val="30000"/>
              </a:spcBef>
              <a:buFontTx/>
              <a:buChar char="•"/>
            </a:pPr>
            <a:r>
              <a:rPr lang="en-US">
                <a:cs typeface="Times New Roman" pitchFamily="18" charset="0"/>
              </a:rPr>
              <a:t>Type the placeholder name for category 1 as shown in the pop-up at the right.</a:t>
            </a:r>
          </a:p>
          <a:p>
            <a:pPr lvl="1" indent="-165100">
              <a:spcBef>
                <a:spcPct val="30000"/>
              </a:spcBef>
              <a:buFontTx/>
              <a:buChar char="•"/>
            </a:pPr>
            <a:r>
              <a:rPr lang="en-US">
                <a:cs typeface="Times New Roman" pitchFamily="18" charset="0"/>
              </a:rPr>
              <a:t>Type in </a:t>
            </a:r>
            <a:r>
              <a:rPr lang="en-US" u="sng">
                <a:cs typeface="Times New Roman" pitchFamily="18" charset="0"/>
              </a:rPr>
              <a:t>your</a:t>
            </a:r>
            <a:r>
              <a:rPr lang="en-US">
                <a:cs typeface="Times New Roman" pitchFamily="18" charset="0"/>
              </a:rPr>
              <a:t> category name (e.g., Mixed Numbers) under </a:t>
            </a:r>
            <a:r>
              <a:rPr lang="en-US">
                <a:solidFill>
                  <a:srgbClr val="FF0000"/>
                </a:solidFill>
                <a:cs typeface="Times New Roman" pitchFamily="18" charset="0"/>
              </a:rPr>
              <a:t>Replace with:</a:t>
            </a:r>
          </a:p>
          <a:p>
            <a:pPr lvl="1" indent="-165100">
              <a:spcBef>
                <a:spcPct val="30000"/>
              </a:spcBef>
            </a:pPr>
            <a:r>
              <a:rPr lang="en-US">
                <a:solidFill>
                  <a:srgbClr val="FF0000"/>
                </a:solidFill>
                <a:cs typeface="Times New Roman" pitchFamily="18" charset="0"/>
              </a:rPr>
              <a:t>	</a:t>
            </a:r>
            <a:r>
              <a:rPr lang="en-US">
                <a:cs typeface="Times New Roman" pitchFamily="18" charset="0"/>
              </a:rPr>
              <a:t>The Replace pop-up should now look like the one on the right, only with your category name.</a:t>
            </a:r>
            <a:endParaRPr lang="en-US">
              <a:solidFill>
                <a:srgbClr val="FF0000"/>
              </a:solidFill>
              <a:cs typeface="Times New Roman" pitchFamily="18" charset="0"/>
            </a:endParaRPr>
          </a:p>
          <a:p>
            <a:pPr lvl="1" indent="-165100">
              <a:spcBef>
                <a:spcPct val="30000"/>
              </a:spcBef>
              <a:buFontTx/>
              <a:buChar char="•"/>
            </a:pPr>
            <a:r>
              <a:rPr lang="en-US">
                <a:cs typeface="Times New Roman" pitchFamily="18" charset="0"/>
              </a:rPr>
              <a:t>Click the </a:t>
            </a:r>
            <a:r>
              <a:rPr lang="en-US">
                <a:solidFill>
                  <a:srgbClr val="FF0000"/>
                </a:solidFill>
                <a:cs typeface="Times New Roman" pitchFamily="18" charset="0"/>
              </a:rPr>
              <a:t>Replace All</a:t>
            </a:r>
            <a:r>
              <a:rPr lang="en-US">
                <a:cs typeface="Times New Roman" pitchFamily="18" charset="0"/>
              </a:rPr>
              <a:t> button to make the changes.</a:t>
            </a:r>
          </a:p>
          <a:p>
            <a:pPr lvl="1" indent="-165100">
              <a:spcBef>
                <a:spcPct val="30000"/>
              </a:spcBef>
            </a:pPr>
            <a:r>
              <a:rPr lang="en-US">
                <a:cs typeface="Times New Roman" pitchFamily="18" charset="0"/>
              </a:rPr>
              <a:t>	You will then see this pop-up</a:t>
            </a:r>
          </a:p>
          <a:p>
            <a:pPr lvl="1" indent="-165100">
              <a:spcBef>
                <a:spcPct val="30000"/>
              </a:spcBef>
            </a:pPr>
            <a:endParaRPr lang="en-US" sz="200">
              <a:cs typeface="Times New Roman" pitchFamily="18" charset="0"/>
            </a:endParaRPr>
          </a:p>
          <a:p>
            <a:pPr lvl="1" indent="-165100">
              <a:spcBef>
                <a:spcPct val="30000"/>
              </a:spcBef>
              <a:buFontTx/>
              <a:buChar char="•"/>
            </a:pPr>
            <a:r>
              <a:rPr lang="en-US">
                <a:cs typeface="Times New Roman" pitchFamily="18" charset="0"/>
              </a:rPr>
              <a:t>Click the </a:t>
            </a:r>
            <a:r>
              <a:rPr lang="en-US">
                <a:solidFill>
                  <a:srgbClr val="FF0000"/>
                </a:solidFill>
                <a:cs typeface="Times New Roman" pitchFamily="18" charset="0"/>
              </a:rPr>
              <a:t>OK</a:t>
            </a:r>
            <a:r>
              <a:rPr lang="en-US">
                <a:cs typeface="Times New Roman" pitchFamily="18" charset="0"/>
              </a:rPr>
              <a:t> button.  This replaces the six occurrences of the specified placeholder category name with your category name.  After this, the top of the slide will look like this:</a:t>
            </a:r>
          </a:p>
        </p:txBody>
      </p:sp>
      <p:grpSp>
        <p:nvGrpSpPr>
          <p:cNvPr id="30728" name="Group 11"/>
          <p:cNvGrpSpPr>
            <a:grpSpLocks/>
          </p:cNvGrpSpPr>
          <p:nvPr/>
        </p:nvGrpSpPr>
        <p:grpSpPr bwMode="auto">
          <a:xfrm>
            <a:off x="4719638" y="5032375"/>
            <a:ext cx="2138362" cy="1089025"/>
            <a:chOff x="1851" y="1698"/>
            <a:chExt cx="2058" cy="924"/>
          </a:xfrm>
        </p:grpSpPr>
        <p:pic>
          <p:nvPicPr>
            <p:cNvPr id="30745" name="Picture 12"/>
            <p:cNvPicPr>
              <a:picLocks noChangeAspect="1" noChangeArrowheads="1"/>
            </p:cNvPicPr>
            <p:nvPr/>
          </p:nvPicPr>
          <p:blipFill>
            <a:blip r:embed="rId3"/>
            <a:srcRect/>
            <a:stretch>
              <a:fillRect/>
            </a:stretch>
          </p:blipFill>
          <p:spPr bwMode="auto">
            <a:xfrm>
              <a:off x="1851" y="1698"/>
              <a:ext cx="2058" cy="924"/>
            </a:xfrm>
            <a:prstGeom prst="rect">
              <a:avLst/>
            </a:prstGeom>
            <a:noFill/>
            <a:ln w="9525">
              <a:noFill/>
              <a:miter lim="800000"/>
              <a:headEnd/>
              <a:tailEnd/>
            </a:ln>
          </p:spPr>
        </p:pic>
        <p:sp>
          <p:nvSpPr>
            <p:cNvPr id="30746" name="Oval 13"/>
            <p:cNvSpPr>
              <a:spLocks noChangeArrowheads="1"/>
            </p:cNvSpPr>
            <p:nvPr/>
          </p:nvSpPr>
          <p:spPr bwMode="auto">
            <a:xfrm>
              <a:off x="1860" y="1932"/>
              <a:ext cx="360" cy="186"/>
            </a:xfrm>
            <a:prstGeom prst="ellipse">
              <a:avLst/>
            </a:prstGeom>
            <a:noFill/>
            <a:ln w="19050">
              <a:solidFill>
                <a:srgbClr val="FF0000"/>
              </a:solidFill>
              <a:round/>
              <a:headEnd/>
              <a:tailEnd/>
            </a:ln>
          </p:spPr>
          <p:txBody>
            <a:bodyPr wrap="none" anchor="ctr"/>
            <a:lstStyle/>
            <a:p>
              <a:endParaRPr lang="ru-RU"/>
            </a:p>
          </p:txBody>
        </p:sp>
        <p:sp>
          <p:nvSpPr>
            <p:cNvPr id="30747" name="Oval 14"/>
            <p:cNvSpPr>
              <a:spLocks noChangeArrowheads="1"/>
            </p:cNvSpPr>
            <p:nvPr/>
          </p:nvSpPr>
          <p:spPr bwMode="auto">
            <a:xfrm>
              <a:off x="1860" y="2184"/>
              <a:ext cx="612" cy="168"/>
            </a:xfrm>
            <a:prstGeom prst="ellipse">
              <a:avLst/>
            </a:prstGeom>
            <a:noFill/>
            <a:ln w="19050">
              <a:solidFill>
                <a:srgbClr val="FF0000"/>
              </a:solidFill>
              <a:round/>
              <a:headEnd/>
              <a:tailEnd/>
            </a:ln>
          </p:spPr>
          <p:txBody>
            <a:bodyPr wrap="none" anchor="ctr"/>
            <a:lstStyle/>
            <a:p>
              <a:endParaRPr lang="ru-RU"/>
            </a:p>
          </p:txBody>
        </p:sp>
      </p:grpSp>
      <p:sp>
        <p:nvSpPr>
          <p:cNvPr id="30729" name="Line 16"/>
          <p:cNvSpPr>
            <a:spLocks noChangeShapeType="1"/>
          </p:cNvSpPr>
          <p:nvPr/>
        </p:nvSpPr>
        <p:spPr bwMode="auto">
          <a:xfrm flipV="1">
            <a:off x="1771650" y="5708650"/>
            <a:ext cx="2908300" cy="76200"/>
          </a:xfrm>
          <a:prstGeom prst="line">
            <a:avLst/>
          </a:prstGeom>
          <a:noFill/>
          <a:ln w="9525">
            <a:solidFill>
              <a:srgbClr val="FF0000"/>
            </a:solidFill>
            <a:round/>
            <a:headEnd/>
            <a:tailEnd type="triangle" w="med" len="med"/>
          </a:ln>
        </p:spPr>
        <p:txBody>
          <a:bodyPr/>
          <a:lstStyle/>
          <a:p>
            <a:endParaRPr lang="ru-RU"/>
          </a:p>
        </p:txBody>
      </p:sp>
      <p:sp>
        <p:nvSpPr>
          <p:cNvPr id="30730" name="Line 17"/>
          <p:cNvSpPr>
            <a:spLocks noChangeShapeType="1"/>
          </p:cNvSpPr>
          <p:nvPr/>
        </p:nvSpPr>
        <p:spPr bwMode="auto">
          <a:xfrm>
            <a:off x="2133600" y="5346700"/>
            <a:ext cx="2546350" cy="44450"/>
          </a:xfrm>
          <a:prstGeom prst="line">
            <a:avLst/>
          </a:prstGeom>
          <a:noFill/>
          <a:ln w="9525">
            <a:solidFill>
              <a:srgbClr val="FF0000"/>
            </a:solidFill>
            <a:round/>
            <a:headEnd/>
            <a:tailEnd type="triangle" w="med" len="med"/>
          </a:ln>
        </p:spPr>
        <p:txBody>
          <a:bodyPr/>
          <a:lstStyle/>
          <a:p>
            <a:endParaRPr lang="ru-RU"/>
          </a:p>
        </p:txBody>
      </p:sp>
      <p:pic>
        <p:nvPicPr>
          <p:cNvPr id="30731" name="Picture 19"/>
          <p:cNvPicPr>
            <a:picLocks noChangeAspect="1" noChangeArrowheads="1"/>
          </p:cNvPicPr>
          <p:nvPr/>
        </p:nvPicPr>
        <p:blipFill>
          <a:blip r:embed="rId4"/>
          <a:srcRect/>
          <a:stretch>
            <a:fillRect/>
          </a:stretch>
        </p:blipFill>
        <p:spPr bwMode="auto">
          <a:xfrm>
            <a:off x="4357688" y="6203950"/>
            <a:ext cx="2500312" cy="574675"/>
          </a:xfrm>
          <a:prstGeom prst="rect">
            <a:avLst/>
          </a:prstGeom>
          <a:noFill/>
          <a:ln w="9525">
            <a:noFill/>
            <a:miter lim="800000"/>
            <a:headEnd/>
            <a:tailEnd/>
          </a:ln>
        </p:spPr>
      </p:pic>
      <p:sp>
        <p:nvSpPr>
          <p:cNvPr id="30732" name="Line 20"/>
          <p:cNvSpPr>
            <a:spLocks noChangeShapeType="1"/>
          </p:cNvSpPr>
          <p:nvPr/>
        </p:nvSpPr>
        <p:spPr bwMode="auto">
          <a:xfrm flipV="1">
            <a:off x="2727325" y="6613525"/>
            <a:ext cx="1597025" cy="57150"/>
          </a:xfrm>
          <a:prstGeom prst="line">
            <a:avLst/>
          </a:prstGeom>
          <a:noFill/>
          <a:ln w="9525">
            <a:solidFill>
              <a:srgbClr val="FF0000"/>
            </a:solidFill>
            <a:round/>
            <a:headEnd/>
            <a:tailEnd type="triangle" w="med" len="med"/>
          </a:ln>
        </p:spPr>
        <p:txBody>
          <a:bodyPr/>
          <a:lstStyle/>
          <a:p>
            <a:endParaRPr lang="ru-RU"/>
          </a:p>
        </p:txBody>
      </p:sp>
      <p:sp>
        <p:nvSpPr>
          <p:cNvPr id="30733" name="Rectangle 22"/>
          <p:cNvSpPr>
            <a:spLocks noChangeArrowheads="1"/>
          </p:cNvSpPr>
          <p:nvPr/>
        </p:nvSpPr>
        <p:spPr bwMode="auto">
          <a:xfrm>
            <a:off x="254000" y="2405063"/>
            <a:ext cx="6426200" cy="1187450"/>
          </a:xfrm>
          <a:prstGeom prst="rect">
            <a:avLst/>
          </a:prstGeom>
          <a:noFill/>
          <a:ln w="9525">
            <a:noFill/>
            <a:miter lim="800000"/>
            <a:headEnd/>
            <a:tailEnd/>
          </a:ln>
        </p:spPr>
        <p:txBody>
          <a:bodyPr>
            <a:spAutoFit/>
          </a:bodyPr>
          <a:lstStyle/>
          <a:p>
            <a:r>
              <a:rPr lang="en-US" u="sng">
                <a:solidFill>
                  <a:srgbClr val="FF0000"/>
                </a:solidFill>
              </a:rPr>
              <a:t>the 1st category</a:t>
            </a:r>
            <a:r>
              <a:rPr lang="en-US"/>
              <a:t> (i.e., the 3rd dollar box in column one).  As a result, the corresponding Question/Answer slide will automatically appear.  Once the question, and then the answer, for that slide have been shown, you will click on the arrow in the bottom right of that slide to return to this main slide.  When you return to this slide, the dollar amount for the box you selected will have changed from white to blue to show that that particular question has already been used.  Below, you will see how to tailor the game for your particular categories.</a:t>
            </a:r>
          </a:p>
        </p:txBody>
      </p:sp>
      <p:sp>
        <p:nvSpPr>
          <p:cNvPr id="30734" name="Line 23"/>
          <p:cNvSpPr>
            <a:spLocks noChangeShapeType="1"/>
          </p:cNvSpPr>
          <p:nvPr/>
        </p:nvSpPr>
        <p:spPr bwMode="auto">
          <a:xfrm>
            <a:off x="3149600" y="152400"/>
            <a:ext cx="3552825" cy="0"/>
          </a:xfrm>
          <a:prstGeom prst="line">
            <a:avLst/>
          </a:prstGeom>
          <a:noFill/>
          <a:ln w="9525">
            <a:solidFill>
              <a:schemeClr val="tx1"/>
            </a:solidFill>
            <a:round/>
            <a:headEnd/>
            <a:tailEnd/>
          </a:ln>
        </p:spPr>
        <p:txBody>
          <a:bodyPr/>
          <a:lstStyle/>
          <a:p>
            <a:endParaRPr lang="ru-RU"/>
          </a:p>
        </p:txBody>
      </p:sp>
      <p:sp>
        <p:nvSpPr>
          <p:cNvPr id="30735" name="Line 24"/>
          <p:cNvSpPr>
            <a:spLocks noChangeShapeType="1"/>
          </p:cNvSpPr>
          <p:nvPr/>
        </p:nvSpPr>
        <p:spPr bwMode="auto">
          <a:xfrm>
            <a:off x="3162300" y="152400"/>
            <a:ext cx="0" cy="2197100"/>
          </a:xfrm>
          <a:prstGeom prst="line">
            <a:avLst/>
          </a:prstGeom>
          <a:noFill/>
          <a:ln w="9525">
            <a:solidFill>
              <a:schemeClr val="tx1"/>
            </a:solidFill>
            <a:round/>
            <a:headEnd/>
            <a:tailEnd/>
          </a:ln>
        </p:spPr>
        <p:txBody>
          <a:bodyPr/>
          <a:lstStyle/>
          <a:p>
            <a:endParaRPr lang="ru-RU"/>
          </a:p>
        </p:txBody>
      </p:sp>
      <p:sp>
        <p:nvSpPr>
          <p:cNvPr id="30736" name="Line 25"/>
          <p:cNvSpPr>
            <a:spLocks noChangeShapeType="1"/>
          </p:cNvSpPr>
          <p:nvPr/>
        </p:nvSpPr>
        <p:spPr bwMode="auto">
          <a:xfrm flipH="1">
            <a:off x="282575" y="2349500"/>
            <a:ext cx="2879725" cy="0"/>
          </a:xfrm>
          <a:prstGeom prst="line">
            <a:avLst/>
          </a:prstGeom>
          <a:noFill/>
          <a:ln w="9525">
            <a:solidFill>
              <a:schemeClr val="tx1"/>
            </a:solidFill>
            <a:round/>
            <a:headEnd/>
            <a:tailEnd/>
          </a:ln>
        </p:spPr>
        <p:txBody>
          <a:bodyPr/>
          <a:lstStyle/>
          <a:p>
            <a:endParaRPr lang="ru-RU"/>
          </a:p>
        </p:txBody>
      </p:sp>
      <p:sp>
        <p:nvSpPr>
          <p:cNvPr id="30737" name="Line 26"/>
          <p:cNvSpPr>
            <a:spLocks noChangeShapeType="1"/>
          </p:cNvSpPr>
          <p:nvPr/>
        </p:nvSpPr>
        <p:spPr bwMode="auto">
          <a:xfrm>
            <a:off x="276225" y="2343150"/>
            <a:ext cx="0" cy="1266825"/>
          </a:xfrm>
          <a:prstGeom prst="line">
            <a:avLst/>
          </a:prstGeom>
          <a:noFill/>
          <a:ln w="9525">
            <a:solidFill>
              <a:schemeClr val="tx1"/>
            </a:solidFill>
            <a:round/>
            <a:headEnd/>
            <a:tailEnd/>
          </a:ln>
        </p:spPr>
        <p:txBody>
          <a:bodyPr/>
          <a:lstStyle/>
          <a:p>
            <a:endParaRPr lang="ru-RU"/>
          </a:p>
        </p:txBody>
      </p:sp>
      <p:sp>
        <p:nvSpPr>
          <p:cNvPr id="30738" name="Line 27"/>
          <p:cNvSpPr>
            <a:spLocks noChangeShapeType="1"/>
          </p:cNvSpPr>
          <p:nvPr/>
        </p:nvSpPr>
        <p:spPr bwMode="auto">
          <a:xfrm>
            <a:off x="276225" y="3629025"/>
            <a:ext cx="6429375" cy="0"/>
          </a:xfrm>
          <a:prstGeom prst="line">
            <a:avLst/>
          </a:prstGeom>
          <a:noFill/>
          <a:ln w="9525">
            <a:solidFill>
              <a:schemeClr val="tx1"/>
            </a:solidFill>
            <a:round/>
            <a:headEnd/>
            <a:tailEnd/>
          </a:ln>
        </p:spPr>
        <p:txBody>
          <a:bodyPr/>
          <a:lstStyle/>
          <a:p>
            <a:endParaRPr lang="ru-RU"/>
          </a:p>
        </p:txBody>
      </p:sp>
      <p:sp>
        <p:nvSpPr>
          <p:cNvPr id="30739" name="Line 28"/>
          <p:cNvSpPr>
            <a:spLocks noChangeShapeType="1"/>
          </p:cNvSpPr>
          <p:nvPr/>
        </p:nvSpPr>
        <p:spPr bwMode="auto">
          <a:xfrm>
            <a:off x="6705600" y="152400"/>
            <a:ext cx="0" cy="3467100"/>
          </a:xfrm>
          <a:prstGeom prst="line">
            <a:avLst/>
          </a:prstGeom>
          <a:noFill/>
          <a:ln w="9525">
            <a:solidFill>
              <a:schemeClr val="tx1"/>
            </a:solidFill>
            <a:round/>
            <a:headEnd/>
            <a:tailEnd/>
          </a:ln>
        </p:spPr>
        <p:txBody>
          <a:bodyPr/>
          <a:lstStyle/>
          <a:p>
            <a:endParaRPr lang="ru-RU"/>
          </a:p>
        </p:txBody>
      </p:sp>
      <p:pic>
        <p:nvPicPr>
          <p:cNvPr id="30740" name="Picture 30"/>
          <p:cNvPicPr>
            <a:picLocks noChangeAspect="1" noChangeArrowheads="1"/>
          </p:cNvPicPr>
          <p:nvPr/>
        </p:nvPicPr>
        <p:blipFill>
          <a:blip r:embed="rId5"/>
          <a:srcRect/>
          <a:stretch>
            <a:fillRect/>
          </a:stretch>
        </p:blipFill>
        <p:spPr bwMode="auto">
          <a:xfrm>
            <a:off x="1190625" y="7497763"/>
            <a:ext cx="1704975" cy="419100"/>
          </a:xfrm>
          <a:prstGeom prst="rect">
            <a:avLst/>
          </a:prstGeom>
          <a:noFill/>
          <a:ln w="9525">
            <a:noFill/>
            <a:miter lim="800000"/>
            <a:headEnd/>
            <a:tailEnd/>
          </a:ln>
        </p:spPr>
      </p:pic>
      <p:sp>
        <p:nvSpPr>
          <p:cNvPr id="30741" name="Text Box 31"/>
          <p:cNvSpPr txBox="1">
            <a:spLocks noChangeArrowheads="1"/>
          </p:cNvSpPr>
          <p:nvPr/>
        </p:nvSpPr>
        <p:spPr bwMode="auto">
          <a:xfrm>
            <a:off x="3111500" y="7421563"/>
            <a:ext cx="3746500" cy="822325"/>
          </a:xfrm>
          <a:prstGeom prst="rect">
            <a:avLst/>
          </a:prstGeom>
          <a:noFill/>
          <a:ln w="9525">
            <a:noFill/>
            <a:miter lim="800000"/>
            <a:headEnd/>
            <a:tailEnd/>
          </a:ln>
        </p:spPr>
        <p:txBody>
          <a:bodyPr>
            <a:spAutoFit/>
          </a:bodyPr>
          <a:lstStyle/>
          <a:p>
            <a:r>
              <a:rPr lang="en-US"/>
              <a:t>Notice that in this case, “Mixed Numbers” doesn’t fit on the line.  To fix this, simply click on the text right  before the “N” and press Backspace followed by Enter.  Now it’s on two lines:</a:t>
            </a:r>
          </a:p>
        </p:txBody>
      </p:sp>
      <p:pic>
        <p:nvPicPr>
          <p:cNvPr id="30742" name="Picture 32"/>
          <p:cNvPicPr>
            <a:picLocks noChangeAspect="1" noChangeArrowheads="1"/>
          </p:cNvPicPr>
          <p:nvPr/>
        </p:nvPicPr>
        <p:blipFill>
          <a:blip r:embed="rId6"/>
          <a:srcRect l="2907" t="375" r="57570" b="85510"/>
          <a:stretch>
            <a:fillRect/>
          </a:stretch>
        </p:blipFill>
        <p:spPr bwMode="auto">
          <a:xfrm>
            <a:off x="5249863" y="8089900"/>
            <a:ext cx="1473200" cy="395288"/>
          </a:xfrm>
          <a:prstGeom prst="rect">
            <a:avLst/>
          </a:prstGeom>
          <a:noFill/>
          <a:ln w="9525">
            <a:noFill/>
            <a:miter lim="800000"/>
            <a:headEnd/>
            <a:tailEnd/>
          </a:ln>
        </p:spPr>
      </p:pic>
      <p:pic>
        <p:nvPicPr>
          <p:cNvPr id="30743" name="Picture 33"/>
          <p:cNvPicPr>
            <a:picLocks noChangeAspect="1" noChangeArrowheads="1"/>
          </p:cNvPicPr>
          <p:nvPr/>
        </p:nvPicPr>
        <p:blipFill>
          <a:blip r:embed="rId6"/>
          <a:srcRect l="22583" t="375" r="3651" b="86191"/>
          <a:stretch>
            <a:fillRect/>
          </a:stretch>
        </p:blipFill>
        <p:spPr bwMode="auto">
          <a:xfrm>
            <a:off x="1916113" y="8623300"/>
            <a:ext cx="2749550" cy="376238"/>
          </a:xfrm>
          <a:prstGeom prst="rect">
            <a:avLst/>
          </a:prstGeom>
          <a:noFill/>
          <a:ln w="9525">
            <a:noFill/>
            <a:miter lim="800000"/>
            <a:headEnd/>
            <a:tailEnd/>
          </a:ln>
        </p:spPr>
      </p:pic>
      <p:sp>
        <p:nvSpPr>
          <p:cNvPr id="30744" name="Line 34"/>
          <p:cNvSpPr>
            <a:spLocks noChangeShapeType="1"/>
          </p:cNvSpPr>
          <p:nvPr/>
        </p:nvSpPr>
        <p:spPr bwMode="auto">
          <a:xfrm flipH="1" flipV="1">
            <a:off x="774700" y="1473200"/>
            <a:ext cx="3175000" cy="825500"/>
          </a:xfrm>
          <a:prstGeom prst="line">
            <a:avLst/>
          </a:prstGeom>
          <a:noFill/>
          <a:ln w="9525">
            <a:solidFill>
              <a:srgbClr val="FF0000"/>
            </a:solidFill>
            <a:round/>
            <a:headEnd/>
            <a:tailEnd type="triangle" w="med" len="med"/>
          </a:ln>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38DA59E-FF6C-4598-9025-E91954809A6B}" type="slidenum">
              <a:rPr lang="en-US" smtClean="0"/>
              <a:pPr/>
              <a:t>20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8"/>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9157" name="Picture 9"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3831286-C3D8-4489-AD1E-26A81C73CFBB}" type="slidenum">
              <a:rPr lang="en-US" smtClean="0"/>
              <a:pPr/>
              <a:t>21</a:t>
            </a:fld>
            <a:endParaRPr lang="en-US" smtClean="0"/>
          </a:p>
        </p:txBody>
      </p:sp>
      <p:sp>
        <p:nvSpPr>
          <p:cNvPr id="50179" name="Rectangle 1026"/>
          <p:cNvSpPr>
            <a:spLocks noGrp="1" noRot="1" noChangeAspect="1" noChangeArrowheads="1" noTextEdit="1"/>
          </p:cNvSpPr>
          <p:nvPr>
            <p:ph type="sldImg"/>
          </p:nvPr>
        </p:nvSpPr>
        <p:spPr>
          <a:ln/>
        </p:spPr>
      </p:sp>
      <p:sp>
        <p:nvSpPr>
          <p:cNvPr id="50180" name="Rectangle 1028"/>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50181" name="Picture 1029"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E9D8DAF-60BD-4ED6-8C31-84E91C29171C}" type="slidenum">
              <a:rPr lang="en-US" smtClean="0"/>
              <a:pPr/>
              <a:t>22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51205"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638498A-CDBD-43B2-862F-589C8536830C}" type="slidenum">
              <a:rPr lang="en-US" smtClean="0"/>
              <a:pPr/>
              <a:t>23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52229"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965B19A-53E9-4B0E-8327-3F886A593E86}" type="slidenum">
              <a:rPr lang="en-US" smtClean="0"/>
              <a:pPr/>
              <a:t>24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6"/>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53253" name="Picture 7"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0E8A98C-6994-4065-B16B-1B2E1D8C2542}" type="slidenum">
              <a:rPr lang="en-US" smtClean="0"/>
              <a:pPr/>
              <a:t>25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54277"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18D2886-C1F2-4E8B-B454-5D427A3F9CC2}" type="slidenum">
              <a:rPr lang="en-US" smtClean="0"/>
              <a:pPr/>
              <a:t>26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55301"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2FDED68-4223-4A83-95EF-C9ED78F4040A}" type="slidenum">
              <a:rPr lang="en-US" smtClean="0"/>
              <a:pPr/>
              <a:t>3</a:t>
            </a:fld>
            <a:endParaRPr lang="en-US" smtClean="0"/>
          </a:p>
        </p:txBody>
      </p:sp>
      <p:sp>
        <p:nvSpPr>
          <p:cNvPr id="31747" name="Rectangle 2"/>
          <p:cNvSpPr>
            <a:spLocks noGrp="1" noRot="1" noChangeAspect="1" noChangeArrowheads="1" noTextEdit="1"/>
          </p:cNvSpPr>
          <p:nvPr>
            <p:ph type="sldImg"/>
          </p:nvPr>
        </p:nvSpPr>
        <p:spPr>
          <a:xfrm>
            <a:off x="254000" y="209550"/>
            <a:ext cx="2714625" cy="2036763"/>
          </a:xfrm>
          <a:ln/>
        </p:spPr>
      </p:sp>
      <p:sp>
        <p:nvSpPr>
          <p:cNvPr id="31748" name="Text Box 5"/>
          <p:cNvSpPr txBox="1">
            <a:spLocks noChangeArrowheads="1"/>
          </p:cNvSpPr>
          <p:nvPr/>
        </p:nvSpPr>
        <p:spPr bwMode="auto">
          <a:xfrm>
            <a:off x="3116263" y="165100"/>
            <a:ext cx="3646487" cy="2222500"/>
          </a:xfrm>
          <a:prstGeom prst="rect">
            <a:avLst/>
          </a:prstGeom>
          <a:noFill/>
          <a:ln w="9525">
            <a:noFill/>
            <a:miter lim="800000"/>
            <a:headEnd/>
            <a:tailEnd/>
          </a:ln>
        </p:spPr>
        <p:txBody>
          <a:bodyPr>
            <a:spAutoFit/>
          </a:bodyPr>
          <a:lstStyle/>
          <a:p>
            <a:r>
              <a:rPr lang="en-US" sz="1400" b="1"/>
              <a:t>Slide 3-Question/Answer (Cat1, $100)</a:t>
            </a:r>
          </a:p>
          <a:p>
            <a:r>
              <a:rPr lang="en-US"/>
              <a:t>This slide is the first Question/Answer slide.  It corresponds to Category 1 for $100.  Once you have followed the instructions on Slide 2 to replace category name placeholders with your actual categories, the text “Cat1” on this slide will be replaced with </a:t>
            </a:r>
            <a:r>
              <a:rPr lang="en-US" u="sng"/>
              <a:t>your</a:t>
            </a:r>
            <a:r>
              <a:rPr lang="en-US"/>
              <a:t> 1</a:t>
            </a:r>
            <a:r>
              <a:rPr lang="en-US" baseline="30000"/>
              <a:t>st</a:t>
            </a:r>
            <a:r>
              <a:rPr lang="en-US"/>
              <a:t> category name.</a:t>
            </a:r>
          </a:p>
          <a:p>
            <a:endParaRPr lang="en-US" sz="600"/>
          </a:p>
          <a:p>
            <a:r>
              <a:rPr lang="en-US"/>
              <a:t>When you click on Category 1 for $100 on the main slide, this slide opens automatically, with the Question appearing at the top.  (Note: On TV Jeopardy, the contestant is actually shown an</a:t>
            </a:r>
          </a:p>
        </p:txBody>
      </p:sp>
      <p:sp>
        <p:nvSpPr>
          <p:cNvPr id="31749" name="Line 6"/>
          <p:cNvSpPr>
            <a:spLocks noChangeShapeType="1"/>
          </p:cNvSpPr>
          <p:nvPr/>
        </p:nvSpPr>
        <p:spPr bwMode="auto">
          <a:xfrm>
            <a:off x="3149600" y="152400"/>
            <a:ext cx="3552825" cy="0"/>
          </a:xfrm>
          <a:prstGeom prst="line">
            <a:avLst/>
          </a:prstGeom>
          <a:noFill/>
          <a:ln w="9525">
            <a:solidFill>
              <a:schemeClr val="tx1"/>
            </a:solidFill>
            <a:round/>
            <a:headEnd/>
            <a:tailEnd/>
          </a:ln>
        </p:spPr>
        <p:txBody>
          <a:bodyPr/>
          <a:lstStyle/>
          <a:p>
            <a:endParaRPr lang="ru-RU"/>
          </a:p>
        </p:txBody>
      </p:sp>
      <p:sp>
        <p:nvSpPr>
          <p:cNvPr id="31750" name="Line 7"/>
          <p:cNvSpPr>
            <a:spLocks noChangeShapeType="1"/>
          </p:cNvSpPr>
          <p:nvPr/>
        </p:nvSpPr>
        <p:spPr bwMode="auto">
          <a:xfrm>
            <a:off x="3162300" y="152400"/>
            <a:ext cx="0" cy="2197100"/>
          </a:xfrm>
          <a:prstGeom prst="line">
            <a:avLst/>
          </a:prstGeom>
          <a:noFill/>
          <a:ln w="9525">
            <a:solidFill>
              <a:schemeClr val="tx1"/>
            </a:solidFill>
            <a:round/>
            <a:headEnd/>
            <a:tailEnd/>
          </a:ln>
        </p:spPr>
        <p:txBody>
          <a:bodyPr/>
          <a:lstStyle/>
          <a:p>
            <a:endParaRPr lang="ru-RU"/>
          </a:p>
        </p:txBody>
      </p:sp>
      <p:sp>
        <p:nvSpPr>
          <p:cNvPr id="31751" name="Line 8"/>
          <p:cNvSpPr>
            <a:spLocks noChangeShapeType="1"/>
          </p:cNvSpPr>
          <p:nvPr/>
        </p:nvSpPr>
        <p:spPr bwMode="auto">
          <a:xfrm flipH="1">
            <a:off x="282575" y="2349500"/>
            <a:ext cx="2879725" cy="0"/>
          </a:xfrm>
          <a:prstGeom prst="line">
            <a:avLst/>
          </a:prstGeom>
          <a:noFill/>
          <a:ln w="9525">
            <a:solidFill>
              <a:schemeClr val="tx1"/>
            </a:solidFill>
            <a:round/>
            <a:headEnd/>
            <a:tailEnd/>
          </a:ln>
        </p:spPr>
        <p:txBody>
          <a:bodyPr/>
          <a:lstStyle/>
          <a:p>
            <a:endParaRPr lang="ru-RU"/>
          </a:p>
        </p:txBody>
      </p:sp>
      <p:sp>
        <p:nvSpPr>
          <p:cNvPr id="31752" name="Line 9"/>
          <p:cNvSpPr>
            <a:spLocks noChangeShapeType="1"/>
          </p:cNvSpPr>
          <p:nvPr/>
        </p:nvSpPr>
        <p:spPr bwMode="auto">
          <a:xfrm>
            <a:off x="276225" y="2336800"/>
            <a:ext cx="0" cy="2854325"/>
          </a:xfrm>
          <a:prstGeom prst="line">
            <a:avLst/>
          </a:prstGeom>
          <a:noFill/>
          <a:ln w="9525">
            <a:solidFill>
              <a:schemeClr val="tx1"/>
            </a:solidFill>
            <a:round/>
            <a:headEnd/>
            <a:tailEnd/>
          </a:ln>
        </p:spPr>
        <p:txBody>
          <a:bodyPr/>
          <a:lstStyle/>
          <a:p>
            <a:endParaRPr lang="ru-RU"/>
          </a:p>
        </p:txBody>
      </p:sp>
      <p:sp>
        <p:nvSpPr>
          <p:cNvPr id="31753" name="Line 10"/>
          <p:cNvSpPr>
            <a:spLocks noChangeShapeType="1"/>
          </p:cNvSpPr>
          <p:nvPr/>
        </p:nvSpPr>
        <p:spPr bwMode="auto">
          <a:xfrm>
            <a:off x="276225" y="5200650"/>
            <a:ext cx="6429375" cy="0"/>
          </a:xfrm>
          <a:prstGeom prst="line">
            <a:avLst/>
          </a:prstGeom>
          <a:noFill/>
          <a:ln w="9525">
            <a:solidFill>
              <a:schemeClr val="tx1"/>
            </a:solidFill>
            <a:round/>
            <a:headEnd/>
            <a:tailEnd/>
          </a:ln>
        </p:spPr>
        <p:txBody>
          <a:bodyPr/>
          <a:lstStyle/>
          <a:p>
            <a:endParaRPr lang="ru-RU"/>
          </a:p>
        </p:txBody>
      </p:sp>
      <p:sp>
        <p:nvSpPr>
          <p:cNvPr id="31754" name="Line 11"/>
          <p:cNvSpPr>
            <a:spLocks noChangeShapeType="1"/>
          </p:cNvSpPr>
          <p:nvPr/>
        </p:nvSpPr>
        <p:spPr bwMode="auto">
          <a:xfrm flipH="1">
            <a:off x="6686550" y="155575"/>
            <a:ext cx="28575" cy="5035550"/>
          </a:xfrm>
          <a:prstGeom prst="line">
            <a:avLst/>
          </a:prstGeom>
          <a:noFill/>
          <a:ln w="9525">
            <a:solidFill>
              <a:schemeClr val="tx1"/>
            </a:solidFill>
            <a:round/>
            <a:headEnd/>
            <a:tailEnd/>
          </a:ln>
        </p:spPr>
        <p:txBody>
          <a:bodyPr/>
          <a:lstStyle/>
          <a:p>
            <a:endParaRPr lang="ru-RU"/>
          </a:p>
        </p:txBody>
      </p:sp>
      <p:sp>
        <p:nvSpPr>
          <p:cNvPr id="31755" name="Text Box 12"/>
          <p:cNvSpPr txBox="1">
            <a:spLocks noChangeArrowheads="1"/>
          </p:cNvSpPr>
          <p:nvPr/>
        </p:nvSpPr>
        <p:spPr bwMode="auto">
          <a:xfrm>
            <a:off x="279400" y="2338388"/>
            <a:ext cx="6342063" cy="2832100"/>
          </a:xfrm>
          <a:prstGeom prst="rect">
            <a:avLst/>
          </a:prstGeom>
          <a:noFill/>
          <a:ln w="9525">
            <a:noFill/>
            <a:miter lim="800000"/>
            <a:headEnd/>
            <a:tailEnd/>
          </a:ln>
        </p:spPr>
        <p:txBody>
          <a:bodyPr>
            <a:spAutoFit/>
          </a:bodyPr>
          <a:lstStyle/>
          <a:p>
            <a:r>
              <a:rPr lang="en-US"/>
              <a:t>answer and is asked to offer a related question.  Since this concept is sometimes difficult to understand and implement, this PowerPoint version shows a question followed by the corresponding answer.)  </a:t>
            </a:r>
          </a:p>
          <a:p>
            <a:endParaRPr lang="en-US" sz="600"/>
          </a:p>
          <a:p>
            <a:r>
              <a:rPr lang="en-US"/>
              <a:t>One way to play the game in class is to set up three teams.  For each round, have one person from each team stand up as contestants.  Have one pick the category and dollar value; click on that box and then ready the question that appears.  Call on the first contestant that raises his or her hand for the answer.  If they are correct, their team gets corresponding points or dollars (e.g., 1 point for each $100).  If the first contestant misses the question or does not answer quickly enough, his or her team loses the corresponding points.  Then, offer the question to the remaining two contestants in order of their raised hands.  After the question has been answered correctly, or after all three contestants miss it, or after no contestant wants to try, return to the main slide by clicking on the yellow arrow.  The current contestants then sit down, and the game moves to the next round.</a:t>
            </a:r>
          </a:p>
          <a:p>
            <a:endParaRPr lang="en-US" sz="600"/>
          </a:p>
          <a:p>
            <a:r>
              <a:rPr lang="en-US"/>
              <a:t>Note that this Jeopardy game does not have a Double Jeopardy question.</a:t>
            </a:r>
          </a:p>
        </p:txBody>
      </p:sp>
      <p:sp>
        <p:nvSpPr>
          <p:cNvPr id="31756" name="Text Box 13"/>
          <p:cNvSpPr txBox="1">
            <a:spLocks noChangeArrowheads="1"/>
          </p:cNvSpPr>
          <p:nvPr/>
        </p:nvSpPr>
        <p:spPr bwMode="auto">
          <a:xfrm>
            <a:off x="190500" y="5227638"/>
            <a:ext cx="6554788" cy="914400"/>
          </a:xfrm>
          <a:prstGeom prst="rect">
            <a:avLst/>
          </a:prstGeom>
          <a:noFill/>
          <a:ln w="9525">
            <a:noFill/>
            <a:miter lim="800000"/>
            <a:headEnd/>
            <a:tailEnd/>
          </a:ln>
        </p:spPr>
        <p:txBody>
          <a:bodyPr>
            <a:spAutoFit/>
          </a:bodyPr>
          <a:lstStyle/>
          <a:p>
            <a:r>
              <a:rPr lang="en-US" b="1"/>
              <a:t>To tailor this slide, follow these instructions:</a:t>
            </a:r>
            <a:endParaRPr lang="en-US"/>
          </a:p>
          <a:p>
            <a:endParaRPr lang="en-US" sz="600"/>
          </a:p>
          <a:p>
            <a:r>
              <a:rPr lang="en-US"/>
              <a:t>You are now ready to put in your questions and answers, but you might want to go ahead and save this file first, using </a:t>
            </a:r>
            <a:r>
              <a:rPr lang="en-US">
                <a:solidFill>
                  <a:srgbClr val="FF0000"/>
                </a:solidFill>
              </a:rPr>
              <a:t>Save As</a:t>
            </a:r>
            <a:r>
              <a:rPr lang="en-US"/>
              <a:t> and giving it a new name—one that makes sense for this particular Jeopardy game (e.g., </a:t>
            </a:r>
            <a:r>
              <a:rPr lang="en-US">
                <a:solidFill>
                  <a:srgbClr val="FF0000"/>
                </a:solidFill>
              </a:rPr>
              <a:t>Fractions Jeopardy</a:t>
            </a:r>
            <a:r>
              <a:rPr lang="en-US"/>
              <a:t>).</a:t>
            </a:r>
          </a:p>
        </p:txBody>
      </p:sp>
      <p:sp>
        <p:nvSpPr>
          <p:cNvPr id="31757" name="Rectangle 15"/>
          <p:cNvSpPr>
            <a:spLocks noChangeArrowheads="1"/>
          </p:cNvSpPr>
          <p:nvPr/>
        </p:nvSpPr>
        <p:spPr bwMode="auto">
          <a:xfrm>
            <a:off x="355600" y="6092825"/>
            <a:ext cx="6394450" cy="2014538"/>
          </a:xfrm>
          <a:prstGeom prst="rect">
            <a:avLst/>
          </a:prstGeom>
          <a:noFill/>
          <a:ln w="9525">
            <a:noFill/>
            <a:miter lim="800000"/>
            <a:headEnd/>
            <a:tailEnd/>
          </a:ln>
        </p:spPr>
        <p:txBody>
          <a:bodyPr/>
          <a:lstStyle/>
          <a:p>
            <a:pPr marL="228600" indent="-228600">
              <a:spcBef>
                <a:spcPct val="30000"/>
              </a:spcBef>
              <a:buFontTx/>
              <a:buAutoNum type="arabicPeriod"/>
            </a:pPr>
            <a:r>
              <a:rPr lang="en-US">
                <a:cs typeface="Times New Roman" pitchFamily="18" charset="0"/>
              </a:rPr>
              <a:t>If your Question is short, simply double click on the word “Question” and type in your specific question (e.g., “50% of 150” or “Capitol of France”).  If the text you enter will not fit on one line, there’s room for two lines at this font size.  If you need more room, reduce the font size by triple clicking on the text and using the Font Size selector in the toolbar.  In some cases, your question may need a drawn figure or graphic.  You can use PowerPoint features to draw the figure you need or to insert graphics.  A few examples are show below.</a:t>
            </a:r>
          </a:p>
          <a:p>
            <a:pPr marL="228600" indent="-228600">
              <a:spcBef>
                <a:spcPct val="30000"/>
              </a:spcBef>
              <a:buFontTx/>
              <a:buAutoNum type="arabicPeriod"/>
            </a:pPr>
            <a:r>
              <a:rPr lang="en-US">
                <a:cs typeface="Times New Roman" pitchFamily="18" charset="0"/>
              </a:rPr>
              <a:t>Double click on the word “Answer” and type in your answer in the same way.</a:t>
            </a:r>
          </a:p>
          <a:p>
            <a:pPr marL="228600" indent="-228600">
              <a:spcBef>
                <a:spcPct val="30000"/>
              </a:spcBef>
              <a:buFontTx/>
              <a:buAutoNum type="arabicPeriod"/>
            </a:pPr>
            <a:r>
              <a:rPr lang="en-US">
                <a:cs typeface="Times New Roman" pitchFamily="18" charset="0"/>
              </a:rPr>
              <a:t>Do the same steps to tailor the remaining Question/Answer slides, remembering to make questions of higher dollar value more difficult.  </a:t>
            </a:r>
            <a:r>
              <a:rPr lang="en-US" b="1">
                <a:cs typeface="Times New Roman" pitchFamily="18" charset="0"/>
              </a:rPr>
              <a:t>Also remember to save your work.</a:t>
            </a:r>
          </a:p>
          <a:p>
            <a:pPr marL="228600" indent="-228600">
              <a:spcBef>
                <a:spcPct val="30000"/>
              </a:spcBef>
              <a:buFontTx/>
              <a:buAutoNum type="arabicPeriod"/>
            </a:pPr>
            <a:endParaRPr lang="en-US" b="1">
              <a:solidFill>
                <a:srgbClr val="FF0000"/>
              </a:solidFill>
              <a:cs typeface="Times New Roman" pitchFamily="18" charset="0"/>
            </a:endParaRPr>
          </a:p>
        </p:txBody>
      </p:sp>
      <p:sp>
        <p:nvSpPr>
          <p:cNvPr id="31758" name="Text Box 16"/>
          <p:cNvSpPr txBox="1">
            <a:spLocks noChangeArrowheads="1"/>
          </p:cNvSpPr>
          <p:nvPr/>
        </p:nvSpPr>
        <p:spPr bwMode="auto">
          <a:xfrm>
            <a:off x="190500" y="8148638"/>
            <a:ext cx="1649413" cy="274637"/>
          </a:xfrm>
          <a:prstGeom prst="rect">
            <a:avLst/>
          </a:prstGeom>
          <a:noFill/>
          <a:ln w="9525">
            <a:noFill/>
            <a:miter lim="800000"/>
            <a:headEnd/>
            <a:tailEnd/>
          </a:ln>
        </p:spPr>
        <p:txBody>
          <a:bodyPr wrap="none">
            <a:spAutoFit/>
          </a:bodyPr>
          <a:lstStyle/>
          <a:p>
            <a:r>
              <a:rPr lang="en-US" b="1"/>
              <a:t>Example Questions:</a:t>
            </a:r>
          </a:p>
        </p:txBody>
      </p:sp>
      <p:pic>
        <p:nvPicPr>
          <p:cNvPr id="31759" name="Picture 17"/>
          <p:cNvPicPr>
            <a:picLocks noChangeAspect="1" noChangeArrowheads="1"/>
          </p:cNvPicPr>
          <p:nvPr/>
        </p:nvPicPr>
        <p:blipFill>
          <a:blip r:embed="rId3"/>
          <a:srcRect/>
          <a:stretch>
            <a:fillRect/>
          </a:stretch>
        </p:blipFill>
        <p:spPr bwMode="auto">
          <a:xfrm>
            <a:off x="434975" y="8491538"/>
            <a:ext cx="1433513" cy="588962"/>
          </a:xfrm>
          <a:prstGeom prst="rect">
            <a:avLst/>
          </a:prstGeom>
          <a:noFill/>
          <a:ln w="9525">
            <a:noFill/>
            <a:miter lim="800000"/>
            <a:headEnd/>
            <a:tailEnd/>
          </a:ln>
        </p:spPr>
      </p:pic>
      <p:pic>
        <p:nvPicPr>
          <p:cNvPr id="31760" name="Picture 18"/>
          <p:cNvPicPr>
            <a:picLocks noChangeAspect="1" noChangeArrowheads="1"/>
          </p:cNvPicPr>
          <p:nvPr/>
        </p:nvPicPr>
        <p:blipFill>
          <a:blip r:embed="rId4"/>
          <a:srcRect/>
          <a:stretch>
            <a:fillRect/>
          </a:stretch>
        </p:blipFill>
        <p:spPr bwMode="auto">
          <a:xfrm>
            <a:off x="1998663" y="8496300"/>
            <a:ext cx="1298575" cy="584200"/>
          </a:xfrm>
          <a:prstGeom prst="rect">
            <a:avLst/>
          </a:prstGeom>
          <a:noFill/>
          <a:ln w="9525">
            <a:noFill/>
            <a:miter lim="800000"/>
            <a:headEnd/>
            <a:tailEnd/>
          </a:ln>
        </p:spPr>
      </p:pic>
      <p:pic>
        <p:nvPicPr>
          <p:cNvPr id="31761" name="Picture 19"/>
          <p:cNvPicPr>
            <a:picLocks noChangeAspect="1" noChangeArrowheads="1"/>
          </p:cNvPicPr>
          <p:nvPr/>
        </p:nvPicPr>
        <p:blipFill>
          <a:blip r:embed="rId5"/>
          <a:srcRect/>
          <a:stretch>
            <a:fillRect/>
          </a:stretch>
        </p:blipFill>
        <p:spPr bwMode="auto">
          <a:xfrm>
            <a:off x="3427413" y="8494713"/>
            <a:ext cx="1398587" cy="585787"/>
          </a:xfrm>
          <a:prstGeom prst="rect">
            <a:avLst/>
          </a:prstGeom>
          <a:noFill/>
          <a:ln w="9525">
            <a:noFill/>
            <a:miter lim="800000"/>
            <a:headEnd/>
            <a:tailEnd/>
          </a:ln>
        </p:spPr>
      </p:pic>
      <p:pic>
        <p:nvPicPr>
          <p:cNvPr id="31762" name="Picture 20"/>
          <p:cNvPicPr>
            <a:picLocks noChangeAspect="1" noChangeArrowheads="1"/>
          </p:cNvPicPr>
          <p:nvPr/>
        </p:nvPicPr>
        <p:blipFill>
          <a:blip r:embed="rId6"/>
          <a:srcRect/>
          <a:stretch>
            <a:fillRect/>
          </a:stretch>
        </p:blipFill>
        <p:spPr bwMode="auto">
          <a:xfrm>
            <a:off x="4957763" y="8496300"/>
            <a:ext cx="1379537" cy="584200"/>
          </a:xfrm>
          <a:prstGeom prst="rect">
            <a:avLst/>
          </a:prstGeom>
          <a:noFill/>
          <a:ln w="9525">
            <a:noFill/>
            <a:miter lim="800000"/>
            <a:headEnd/>
            <a:tailEnd/>
          </a:ln>
        </p:spPr>
      </p:pic>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7BFAA9D-E1D0-4B64-BBA9-7D18753EBDF7}" type="slidenum">
              <a:rPr lang="en-US" smtClean="0"/>
              <a:pPr/>
              <a:t>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13"/>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99E2FFA-08C6-4290-BD3E-8A76B6E8ACEC}" type="slidenum">
              <a:rPr lang="en-US" smtClean="0"/>
              <a:pPr/>
              <a:t>5</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FA3917A-7C23-4EAA-BB07-70BBDF2B52D4}" type="slidenum">
              <a:rPr lang="en-US" smtClean="0"/>
              <a:pPr/>
              <a:t>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34821" name="Picture 6"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B601F2D-1938-4BFD-8D00-DF6FB6F7A71D}" type="slidenum">
              <a:rPr lang="en-US" smtClean="0"/>
              <a:pPr/>
              <a:t>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35845"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C8C748D-B574-4E1A-8A0C-B06230ACCC27}" type="slidenum">
              <a:rPr lang="en-US" smtClean="0"/>
              <a:pPr/>
              <a:t>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36869"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4C584CE-3F26-45A3-9252-5FAE055D6132}" type="slidenum">
              <a:rPr lang="en-US" smtClean="0"/>
              <a:pPr/>
              <a:t>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37893"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FF"/>
            </a:gs>
            <a:gs pos="50000">
              <a:schemeClr val="folHlink"/>
            </a:gs>
            <a:gs pos="100000">
              <a:srgbClr val="3366FF"/>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3.xml"/><Relationship Id="rId7" Type="http://schemas.openxmlformats.org/officeDocument/2006/relationships/slide" Target="slide2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26.xml"/><Relationship Id="rId5" Type="http://schemas.openxmlformats.org/officeDocument/2006/relationships/slide" Target="slide25.xml"/><Relationship Id="rId10" Type="http://schemas.openxmlformats.org/officeDocument/2006/relationships/slide" Target="slide23.xml"/><Relationship Id="rId4" Type="http://schemas.openxmlformats.org/officeDocument/2006/relationships/slide" Target="slide12.xml"/><Relationship Id="rId9"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ChangeArrowheads="1"/>
          </p:cNvSpPr>
          <p:nvPr/>
        </p:nvSpPr>
        <p:spPr bwMode="auto">
          <a:xfrm>
            <a:off x="1131888" y="1492250"/>
            <a:ext cx="7478712" cy="2308225"/>
          </a:xfrm>
          <a:prstGeom prst="rect">
            <a:avLst/>
          </a:prstGeom>
          <a:noFill/>
          <a:ln w="9525">
            <a:noFill/>
            <a:miter lim="800000"/>
            <a:headEnd/>
            <a:tailEnd/>
          </a:ln>
          <a:effectLst>
            <a:outerShdw dist="63500" dir="3187806" algn="ctr" rotWithShape="0">
              <a:schemeClr val="tx1">
                <a:alpha val="50000"/>
              </a:schemeClr>
            </a:outerShdw>
          </a:effectLst>
        </p:spPr>
        <p:txBody>
          <a:bodyPr>
            <a:spAutoFit/>
          </a:bodyPr>
          <a:lstStyle/>
          <a:p>
            <a:pPr algn="ctr">
              <a:defRPr/>
            </a:pPr>
            <a:r>
              <a:rPr lang="ru-RU" sz="4800" b="1" dirty="0">
                <a:solidFill>
                  <a:schemeClr val="bg1"/>
                </a:solidFill>
              </a:rPr>
              <a:t>«</a:t>
            </a:r>
            <a:r>
              <a:rPr lang="ru-RU" sz="4800" b="1" dirty="0">
                <a:solidFill>
                  <a:schemeClr val="bg1"/>
                </a:solidFill>
                <a:latin typeface="Arial Black" pitchFamily="34" charset="0"/>
              </a:rPr>
              <a:t>Крестики - нолики</a:t>
            </a:r>
            <a:r>
              <a:rPr lang="ru-RU" sz="4800" b="1" dirty="0">
                <a:solidFill>
                  <a:schemeClr val="bg1"/>
                </a:solidFill>
              </a:rPr>
              <a:t>»</a:t>
            </a:r>
          </a:p>
          <a:p>
            <a:pPr algn="ctr">
              <a:defRPr/>
            </a:pPr>
            <a:r>
              <a:rPr lang="ru-RU" sz="4400" b="1" dirty="0">
                <a:solidFill>
                  <a:schemeClr val="bg1"/>
                </a:solidFill>
              </a:rPr>
              <a:t>для 5 класса</a:t>
            </a:r>
            <a:r>
              <a:rPr lang="ru-RU" sz="9600" b="1" dirty="0">
                <a:solidFill>
                  <a:schemeClr val="bg1"/>
                </a:solidFill>
              </a:rPr>
              <a:t> </a:t>
            </a:r>
            <a:endParaRPr lang="en-US" sz="5400" b="1" dirty="0">
              <a:solidFill>
                <a:srgbClr val="FFCC00"/>
              </a:solidFill>
            </a:endParaRPr>
          </a:p>
        </p:txBody>
      </p:sp>
      <p:sp>
        <p:nvSpPr>
          <p:cNvPr id="2051" name="Rectangle 13"/>
          <p:cNvSpPr>
            <a:spLocks noGrp="1" noChangeArrowheads="1"/>
          </p:cNvSpPr>
          <p:nvPr>
            <p:ph type="subTitle" idx="1"/>
          </p:nvPr>
        </p:nvSpPr>
        <p:spPr/>
        <p:txBody>
          <a:bodyPr/>
          <a:lstStyle/>
          <a:p>
            <a:pPr eaLnBrk="1" hangingPunct="1"/>
            <a:r>
              <a:rPr lang="ru-RU" smtClean="0">
                <a:solidFill>
                  <a:srgbClr val="FFCC00"/>
                </a:solidFill>
              </a:rPr>
              <a:t>Быкова Валентина Владимировна</a:t>
            </a:r>
          </a:p>
          <a:p>
            <a:pPr eaLnBrk="1" hangingPunct="1"/>
            <a:r>
              <a:rPr lang="ru-RU" smtClean="0">
                <a:solidFill>
                  <a:srgbClr val="FFCC00"/>
                </a:solidFill>
              </a:rPr>
              <a:t>МОУ СОШ № 35 </a:t>
            </a:r>
          </a:p>
          <a:p>
            <a:pPr eaLnBrk="1" hangingPunct="1"/>
            <a:r>
              <a:rPr lang="ru-RU" smtClean="0">
                <a:solidFill>
                  <a:srgbClr val="FFCC00"/>
                </a:solidFill>
              </a:rPr>
              <a:t>г. Братск</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3600" b="1" dirty="0">
                <a:solidFill>
                  <a:schemeClr val="bg1"/>
                </a:solidFill>
                <a:effectLst>
                  <a:outerShdw blurRad="38100" dist="38100" dir="2700000" algn="tl">
                    <a:srgbClr val="000000"/>
                  </a:outerShdw>
                </a:effectLst>
              </a:rPr>
              <a:t>«Что лишнее»</a:t>
            </a:r>
            <a:endParaRPr lang="en-US" sz="3600" b="1" dirty="0">
              <a:solidFill>
                <a:schemeClr val="bg1"/>
              </a:solidFill>
              <a:effectLst>
                <a:outerShdw blurRad="38100" dist="38100" dir="2700000" algn="tl">
                  <a:srgbClr val="000000"/>
                </a:outerShdw>
              </a:effectLst>
            </a:endParaRPr>
          </a:p>
        </p:txBody>
      </p:sp>
      <p:sp>
        <p:nvSpPr>
          <p:cNvPr id="17414" name="Text Box 6"/>
          <p:cNvSpPr txBox="1">
            <a:spLocks noChangeArrowheads="1"/>
          </p:cNvSpPr>
          <p:nvPr/>
        </p:nvSpPr>
        <p:spPr bwMode="auto">
          <a:xfrm>
            <a:off x="723900" y="1866900"/>
            <a:ext cx="7848600" cy="3970338"/>
          </a:xfrm>
          <a:prstGeom prst="rect">
            <a:avLst/>
          </a:prstGeom>
          <a:noFill/>
          <a:ln w="9525">
            <a:noFill/>
            <a:miter lim="800000"/>
            <a:headEnd/>
            <a:tailEnd/>
          </a:ln>
        </p:spPr>
        <p:txBody>
          <a:bodyPr>
            <a:spAutoFit/>
          </a:bodyPr>
          <a:lstStyle/>
          <a:p>
            <a:pPr marL="457200" indent="-457200">
              <a:buFontTx/>
              <a:buAutoNum type="arabicPeriod" startAt="5"/>
              <a:defRPr/>
            </a:pPr>
            <a:r>
              <a:rPr lang="ru-RU" sz="2400" b="1" dirty="0">
                <a:solidFill>
                  <a:schemeClr val="bg1"/>
                </a:solidFill>
              </a:rPr>
              <a:t>Белый медведь, лев, антилопа, койот, гиена.</a:t>
            </a:r>
          </a:p>
          <a:p>
            <a:pPr marL="457200" indent="-457200" algn="r">
              <a:defRPr/>
            </a:pPr>
            <a:r>
              <a:rPr lang="ru-RU" sz="2400" b="1" i="1" dirty="0">
                <a:solidFill>
                  <a:schemeClr val="bg1"/>
                </a:solidFill>
              </a:rPr>
              <a:t>Белый медведь</a:t>
            </a:r>
          </a:p>
          <a:p>
            <a:pPr marL="457200" indent="-457200">
              <a:buFontTx/>
              <a:buAutoNum type="arabicPeriod" startAt="6"/>
              <a:defRPr/>
            </a:pPr>
            <a:r>
              <a:rPr lang="ru-RU" sz="2400" b="1" dirty="0">
                <a:solidFill>
                  <a:schemeClr val="bg1"/>
                </a:solidFill>
              </a:rPr>
              <a:t>Кит, морж, осьминог, носорог, акула.</a:t>
            </a:r>
          </a:p>
          <a:p>
            <a:pPr marL="457200" indent="-457200" algn="r">
              <a:defRPr/>
            </a:pPr>
            <a:r>
              <a:rPr lang="ru-RU" sz="2400" b="1" i="1" dirty="0">
                <a:solidFill>
                  <a:schemeClr val="bg1"/>
                </a:solidFill>
              </a:rPr>
              <a:t>Носорог</a:t>
            </a:r>
          </a:p>
          <a:p>
            <a:pPr marL="457200" indent="-457200">
              <a:buFontTx/>
              <a:buAutoNum type="arabicPeriod" startAt="7"/>
              <a:defRPr/>
            </a:pPr>
            <a:r>
              <a:rPr lang="ru-RU" sz="2400" b="1" dirty="0">
                <a:solidFill>
                  <a:schemeClr val="bg1"/>
                </a:solidFill>
              </a:rPr>
              <a:t>Лещ, камбала, щука, осётр, сом.</a:t>
            </a:r>
          </a:p>
          <a:p>
            <a:pPr marL="457200" indent="-457200" algn="r">
              <a:defRPr/>
            </a:pPr>
            <a:r>
              <a:rPr lang="ru-RU" sz="2400" b="1" i="1" dirty="0">
                <a:solidFill>
                  <a:schemeClr val="bg1"/>
                </a:solidFill>
              </a:rPr>
              <a:t>Камбала</a:t>
            </a:r>
          </a:p>
          <a:p>
            <a:pPr marL="457200" indent="-457200">
              <a:buFontTx/>
              <a:buAutoNum type="arabicPeriod" startAt="8"/>
              <a:defRPr/>
            </a:pPr>
            <a:r>
              <a:rPr lang="ru-RU" sz="2400" b="1" dirty="0">
                <a:solidFill>
                  <a:schemeClr val="bg1"/>
                </a:solidFill>
              </a:rPr>
              <a:t>Белая куропатка, песец, олень, крокодил</a:t>
            </a:r>
          </a:p>
          <a:p>
            <a:pPr marL="457200" indent="-457200" algn="r">
              <a:defRPr/>
            </a:pPr>
            <a:r>
              <a:rPr lang="ru-RU" sz="2400" b="1" i="1" dirty="0">
                <a:solidFill>
                  <a:schemeClr val="bg1"/>
                </a:solidFill>
              </a:rPr>
              <a:t> Крокодил</a:t>
            </a:r>
            <a:r>
              <a:rPr lang="ru-RU" sz="2400" b="1" dirty="0">
                <a:solidFill>
                  <a:schemeClr val="bg1"/>
                </a:solidFill>
              </a:rPr>
              <a:t>.</a:t>
            </a:r>
          </a:p>
          <a:p>
            <a:pPr marL="457200" indent="-457200">
              <a:defRPr/>
            </a:pPr>
            <a:endParaRPr lang="ru-RU" sz="2400" dirty="0"/>
          </a:p>
          <a:p>
            <a:pPr algn="ctr">
              <a:spcBef>
                <a:spcPct val="50000"/>
              </a:spcBef>
              <a:defRPr/>
            </a:pPr>
            <a:endParaRPr lang="ru-RU" sz="2400" b="1" dirty="0">
              <a:solidFill>
                <a:schemeClr val="bg1"/>
              </a:solidFill>
            </a:endParaRPr>
          </a:p>
        </p:txBody>
      </p:sp>
      <p:sp>
        <p:nvSpPr>
          <p:cNvPr id="11268" name="Text Box 10"/>
          <p:cNvSpPr txBox="1">
            <a:spLocks noChangeArrowheads="1"/>
          </p:cNvSpPr>
          <p:nvPr/>
        </p:nvSpPr>
        <p:spPr bwMode="auto">
          <a:xfrm>
            <a:off x="1828800" y="4857750"/>
            <a:ext cx="5810250" cy="457200"/>
          </a:xfrm>
          <a:prstGeom prst="rect">
            <a:avLst/>
          </a:prstGeom>
          <a:noFill/>
          <a:ln w="9525">
            <a:noFill/>
            <a:miter lim="800000"/>
            <a:headEnd/>
            <a:tailEnd/>
          </a:ln>
        </p:spPr>
        <p:txBody>
          <a:bodyPr>
            <a:spAutoFit/>
          </a:bodyPr>
          <a:lstStyle/>
          <a:p>
            <a:pPr algn="ctr">
              <a:spcBef>
                <a:spcPct val="50000"/>
              </a:spcBef>
            </a:pPr>
            <a:endParaRPr lang="ru-RU" sz="2400" b="1">
              <a:solidFill>
                <a:schemeClr val="bg1"/>
              </a:solidFill>
            </a:endParaRPr>
          </a:p>
        </p:txBody>
      </p:sp>
      <p:sp>
        <p:nvSpPr>
          <p:cNvPr id="8" name="Управляющая кнопка: домой 7">
            <a:hlinkClick r:id="rId3" action="ppaction://hlinksldjump" highlightClick="1"/>
          </p:cNvPr>
          <p:cNvSpPr/>
          <p:nvPr/>
        </p:nvSpPr>
        <p:spPr>
          <a:xfrm>
            <a:off x="8248650" y="6172200"/>
            <a:ext cx="361950" cy="3429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anim calcmode="lin" valueType="num">
                                      <p:cBhvr additive="base">
                                        <p:cTn id="7" dur="500" fill="hold"/>
                                        <p:tgtEl>
                                          <p:spTgt spid="174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7414">
                                            <p:txEl>
                                              <p:pRg st="1" end="1"/>
                                            </p:txEl>
                                          </p:spTgt>
                                        </p:tgtEl>
                                        <p:attrNameLst>
                                          <p:attrName>style.visibility</p:attrName>
                                        </p:attrNameLst>
                                      </p:cBhvr>
                                      <p:to>
                                        <p:strVal val="visible"/>
                                      </p:to>
                                    </p:set>
                                    <p:animEffect transition="in" filter="blinds(horizontal)">
                                      <p:cBhvr>
                                        <p:cTn id="13" dur="500"/>
                                        <p:tgtEl>
                                          <p:spTgt spid="1741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414">
                                            <p:txEl>
                                              <p:pRg st="2" end="2"/>
                                            </p:txEl>
                                          </p:spTgt>
                                        </p:tgtEl>
                                        <p:attrNameLst>
                                          <p:attrName>style.visibility</p:attrName>
                                        </p:attrNameLst>
                                      </p:cBhvr>
                                      <p:to>
                                        <p:strVal val="visible"/>
                                      </p:to>
                                    </p:set>
                                    <p:anim calcmode="lin" valueType="num">
                                      <p:cBhvr additive="base">
                                        <p:cTn id="18" dur="500" fill="hold"/>
                                        <p:tgtEl>
                                          <p:spTgt spid="1741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4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7414">
                                            <p:txEl>
                                              <p:pRg st="3" end="3"/>
                                            </p:txEl>
                                          </p:spTgt>
                                        </p:tgtEl>
                                        <p:attrNameLst>
                                          <p:attrName>style.visibility</p:attrName>
                                        </p:attrNameLst>
                                      </p:cBhvr>
                                      <p:to>
                                        <p:strVal val="visible"/>
                                      </p:to>
                                    </p:set>
                                    <p:animEffect transition="in" filter="blinds(horizontal)">
                                      <p:cBhvr>
                                        <p:cTn id="24" dur="500"/>
                                        <p:tgtEl>
                                          <p:spTgt spid="1741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414">
                                            <p:txEl>
                                              <p:pRg st="4" end="4"/>
                                            </p:txEl>
                                          </p:spTgt>
                                        </p:tgtEl>
                                        <p:attrNameLst>
                                          <p:attrName>style.visibility</p:attrName>
                                        </p:attrNameLst>
                                      </p:cBhvr>
                                      <p:to>
                                        <p:strVal val="visible"/>
                                      </p:to>
                                    </p:set>
                                    <p:anim calcmode="lin" valueType="num">
                                      <p:cBhvr additive="base">
                                        <p:cTn id="29" dur="500" fill="hold"/>
                                        <p:tgtEl>
                                          <p:spTgt spid="1741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7414">
                                            <p:txEl>
                                              <p:pRg st="5" end="5"/>
                                            </p:txEl>
                                          </p:spTgt>
                                        </p:tgtEl>
                                        <p:attrNameLst>
                                          <p:attrName>style.visibility</p:attrName>
                                        </p:attrNameLst>
                                      </p:cBhvr>
                                      <p:to>
                                        <p:strVal val="visible"/>
                                      </p:to>
                                    </p:set>
                                    <p:animEffect transition="in" filter="blinds(horizontal)">
                                      <p:cBhvr>
                                        <p:cTn id="35" dur="500"/>
                                        <p:tgtEl>
                                          <p:spTgt spid="1741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7414">
                                            <p:txEl>
                                              <p:pRg st="6" end="6"/>
                                            </p:txEl>
                                          </p:spTgt>
                                        </p:tgtEl>
                                        <p:attrNameLst>
                                          <p:attrName>style.visibility</p:attrName>
                                        </p:attrNameLst>
                                      </p:cBhvr>
                                      <p:to>
                                        <p:strVal val="visible"/>
                                      </p:to>
                                    </p:set>
                                    <p:anim calcmode="lin" valueType="num">
                                      <p:cBhvr additive="base">
                                        <p:cTn id="40" dur="500" fill="hold"/>
                                        <p:tgtEl>
                                          <p:spTgt spid="17414">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4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7414">
                                            <p:txEl>
                                              <p:pRg st="7" end="7"/>
                                            </p:txEl>
                                          </p:spTgt>
                                        </p:tgtEl>
                                        <p:attrNameLst>
                                          <p:attrName>style.visibility</p:attrName>
                                        </p:attrNameLst>
                                      </p:cBhvr>
                                      <p:to>
                                        <p:strVal val="visible"/>
                                      </p:to>
                                    </p:set>
                                    <p:animEffect transition="in" filter="blinds(horizontal)">
                                      <p:cBhvr>
                                        <p:cTn id="46" dur="500"/>
                                        <p:tgtEl>
                                          <p:spTgt spid="174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3600" b="1" dirty="0">
                <a:solidFill>
                  <a:schemeClr val="bg1"/>
                </a:solidFill>
                <a:effectLst>
                  <a:outerShdw blurRad="38100" dist="38100" dir="2700000" algn="tl">
                    <a:srgbClr val="000000"/>
                  </a:outerShdw>
                </a:effectLst>
              </a:rPr>
              <a:t>«Живая буква»</a:t>
            </a:r>
          </a:p>
          <a:p>
            <a:pPr algn="ctr">
              <a:defRPr/>
            </a:pPr>
            <a:endParaRPr lang="en-US" sz="3600" b="1" dirty="0">
              <a:solidFill>
                <a:schemeClr val="bg1"/>
              </a:solidFill>
              <a:effectLst>
                <a:outerShdw blurRad="38100" dist="38100" dir="2700000" algn="tl">
                  <a:srgbClr val="000000"/>
                </a:outerShdw>
              </a:effectLst>
            </a:endParaRPr>
          </a:p>
        </p:txBody>
      </p:sp>
      <p:sp>
        <p:nvSpPr>
          <p:cNvPr id="12291" name="Rectangle 4"/>
          <p:cNvSpPr>
            <a:spLocks noChangeArrowheads="1"/>
          </p:cNvSpPr>
          <p:nvPr/>
        </p:nvSpPr>
        <p:spPr bwMode="auto">
          <a:xfrm>
            <a:off x="647700" y="2209800"/>
            <a:ext cx="8172450" cy="1936750"/>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12292" name="Text Box 6"/>
          <p:cNvSpPr txBox="1">
            <a:spLocks noChangeArrowheads="1"/>
          </p:cNvSpPr>
          <p:nvPr/>
        </p:nvSpPr>
        <p:spPr bwMode="auto">
          <a:xfrm>
            <a:off x="361950" y="1085850"/>
            <a:ext cx="8477250" cy="1016000"/>
          </a:xfrm>
          <a:prstGeom prst="rect">
            <a:avLst/>
          </a:prstGeom>
          <a:noFill/>
          <a:ln w="9525">
            <a:noFill/>
            <a:miter lim="800000"/>
            <a:headEnd/>
            <a:tailEnd/>
          </a:ln>
        </p:spPr>
        <p:txBody>
          <a:bodyPr>
            <a:spAutoFit/>
          </a:bodyPr>
          <a:lstStyle/>
          <a:p>
            <a:endParaRPr lang="ru-RU" sz="2400"/>
          </a:p>
          <a:p>
            <a:pPr algn="ctr">
              <a:spcBef>
                <a:spcPct val="50000"/>
              </a:spcBef>
            </a:pPr>
            <a:endParaRPr lang="ru-RU" sz="2400" b="1">
              <a:solidFill>
                <a:schemeClr val="bg1"/>
              </a:solidFill>
            </a:endParaRPr>
          </a:p>
        </p:txBody>
      </p:sp>
      <p:graphicFrame>
        <p:nvGraphicFramePr>
          <p:cNvPr id="12" name="Таблица 11"/>
          <p:cNvGraphicFramePr>
            <a:graphicFrameLocks noGrp="1"/>
          </p:cNvGraphicFramePr>
          <p:nvPr/>
        </p:nvGraphicFramePr>
        <p:xfrm>
          <a:off x="438150" y="933450"/>
          <a:ext cx="7962900" cy="4005263"/>
        </p:xfrm>
        <a:graphic>
          <a:graphicData uri="http://schemas.openxmlformats.org/drawingml/2006/table">
            <a:tbl>
              <a:tblPr firstRow="1" bandRow="1">
                <a:tableStyleId>{5C22544A-7EE6-4342-B048-85BDC9FD1C3A}</a:tableStyleId>
              </a:tblPr>
              <a:tblGrid>
                <a:gridCol w="2952750"/>
                <a:gridCol w="2316568"/>
                <a:gridCol w="2693581"/>
              </a:tblGrid>
              <a:tr h="431619">
                <a:tc>
                  <a:txBody>
                    <a:bodyPr/>
                    <a:lstStyle/>
                    <a:p>
                      <a:pPr algn="ctr"/>
                      <a:endParaRPr lang="ru-RU" sz="3600" dirty="0">
                        <a:latin typeface="Arial Black" pitchFamily="34" charset="0"/>
                      </a:endParaRPr>
                    </a:p>
                  </a:txBody>
                  <a:tcPr/>
                </a:tc>
                <a:tc>
                  <a:txBody>
                    <a:bodyPr/>
                    <a:lstStyle/>
                    <a:p>
                      <a:pPr algn="ctr"/>
                      <a:r>
                        <a:rPr lang="ru-RU" sz="3600" b="1" kern="1200" dirty="0" smtClean="0">
                          <a:solidFill>
                            <a:schemeClr val="tx1"/>
                          </a:solidFill>
                          <a:latin typeface="Arial Black" pitchFamily="34" charset="0"/>
                          <a:ea typeface="+mn-ea"/>
                          <a:cs typeface="+mn-cs"/>
                        </a:rPr>
                        <a:t>Б</a:t>
                      </a:r>
                      <a:endParaRPr lang="ru-RU" sz="3600" dirty="0">
                        <a:solidFill>
                          <a:schemeClr val="tx1"/>
                        </a:solidFill>
                        <a:latin typeface="Arial Black" pitchFamily="34" charset="0"/>
                      </a:endParaRPr>
                    </a:p>
                  </a:txBody>
                  <a:tcPr/>
                </a:tc>
                <a:tc>
                  <a:txBody>
                    <a:bodyPr/>
                    <a:lstStyle/>
                    <a:p>
                      <a:pPr algn="ctr"/>
                      <a:r>
                        <a:rPr lang="ru-RU" sz="3600" dirty="0" smtClean="0">
                          <a:solidFill>
                            <a:schemeClr val="tx1"/>
                          </a:solidFill>
                          <a:latin typeface="Arial Black" pitchFamily="34" charset="0"/>
                        </a:rPr>
                        <a:t>О</a:t>
                      </a:r>
                      <a:endParaRPr lang="ru-RU" sz="3600" dirty="0">
                        <a:solidFill>
                          <a:schemeClr val="tx1"/>
                        </a:solidFill>
                        <a:latin typeface="Arial Black" pitchFamily="34" charset="0"/>
                      </a:endParaRPr>
                    </a:p>
                  </a:txBody>
                  <a:tcPr/>
                </a:tc>
              </a:tr>
              <a:tr h="431619">
                <a:tc>
                  <a:txBody>
                    <a:bodyPr/>
                    <a:lstStyle/>
                    <a:p>
                      <a:pPr algn="ctr">
                        <a:lnSpc>
                          <a:spcPct val="115000"/>
                        </a:lnSpc>
                        <a:spcAft>
                          <a:spcPts val="0"/>
                        </a:spcAft>
                      </a:pPr>
                      <a:r>
                        <a:rPr lang="ru-RU" sz="3200" dirty="0">
                          <a:latin typeface="Arial Black" pitchFamily="34" charset="0"/>
                          <a:ea typeface="Calibri"/>
                          <a:cs typeface="Times New Roman"/>
                        </a:rPr>
                        <a:t>Цветок</a:t>
                      </a:r>
                    </a:p>
                  </a:txBody>
                  <a:tcPr marL="68580" marR="68580" marT="0" marB="0"/>
                </a:tc>
                <a:tc>
                  <a:txBody>
                    <a:bodyPr/>
                    <a:lstStyle/>
                    <a:p>
                      <a:endParaRPr lang="ru-RU" dirty="0"/>
                    </a:p>
                  </a:txBody>
                  <a:tcPr/>
                </a:tc>
                <a:tc>
                  <a:txBody>
                    <a:bodyPr/>
                    <a:lstStyle/>
                    <a:p>
                      <a:endParaRPr lang="ru-RU"/>
                    </a:p>
                  </a:txBody>
                  <a:tcPr/>
                </a:tc>
              </a:tr>
              <a:tr h="431619">
                <a:tc>
                  <a:txBody>
                    <a:bodyPr/>
                    <a:lstStyle/>
                    <a:p>
                      <a:pPr algn="ctr">
                        <a:lnSpc>
                          <a:spcPct val="115000"/>
                        </a:lnSpc>
                        <a:spcAft>
                          <a:spcPts val="0"/>
                        </a:spcAft>
                      </a:pPr>
                      <a:r>
                        <a:rPr lang="ru-RU" sz="3200">
                          <a:latin typeface="Arial Black" pitchFamily="34" charset="0"/>
                          <a:ea typeface="Calibri"/>
                          <a:cs typeface="Times New Roman"/>
                        </a:rPr>
                        <a:t>Дерево</a:t>
                      </a:r>
                    </a:p>
                  </a:txBody>
                  <a:tcPr marL="68580" marR="68580" marT="0" marB="0"/>
                </a:tc>
                <a:tc>
                  <a:txBody>
                    <a:bodyPr/>
                    <a:lstStyle/>
                    <a:p>
                      <a:endParaRPr lang="ru-RU" dirty="0"/>
                    </a:p>
                  </a:txBody>
                  <a:tcPr/>
                </a:tc>
                <a:tc>
                  <a:txBody>
                    <a:bodyPr/>
                    <a:lstStyle/>
                    <a:p>
                      <a:endParaRPr lang="ru-RU"/>
                    </a:p>
                  </a:txBody>
                  <a:tcPr/>
                </a:tc>
              </a:tr>
              <a:tr h="431619">
                <a:tc>
                  <a:txBody>
                    <a:bodyPr/>
                    <a:lstStyle/>
                    <a:p>
                      <a:pPr algn="ctr">
                        <a:lnSpc>
                          <a:spcPct val="115000"/>
                        </a:lnSpc>
                        <a:spcAft>
                          <a:spcPts val="0"/>
                        </a:spcAft>
                      </a:pPr>
                      <a:r>
                        <a:rPr lang="ru-RU" sz="3200">
                          <a:latin typeface="Arial Black" pitchFamily="34" charset="0"/>
                          <a:ea typeface="Calibri"/>
                          <a:cs typeface="Times New Roman"/>
                        </a:rPr>
                        <a:t>Насекомое </a:t>
                      </a:r>
                    </a:p>
                  </a:txBody>
                  <a:tcPr marL="68580" marR="68580" marT="0" marB="0"/>
                </a:tc>
                <a:tc>
                  <a:txBody>
                    <a:bodyPr/>
                    <a:lstStyle/>
                    <a:p>
                      <a:endParaRPr lang="ru-RU"/>
                    </a:p>
                  </a:txBody>
                  <a:tcPr/>
                </a:tc>
                <a:tc>
                  <a:txBody>
                    <a:bodyPr/>
                    <a:lstStyle/>
                    <a:p>
                      <a:endParaRPr lang="ru-RU"/>
                    </a:p>
                  </a:txBody>
                  <a:tcPr/>
                </a:tc>
              </a:tr>
              <a:tr h="431619">
                <a:tc>
                  <a:txBody>
                    <a:bodyPr/>
                    <a:lstStyle/>
                    <a:p>
                      <a:pPr algn="ctr">
                        <a:lnSpc>
                          <a:spcPct val="115000"/>
                        </a:lnSpc>
                        <a:spcAft>
                          <a:spcPts val="0"/>
                        </a:spcAft>
                      </a:pPr>
                      <a:r>
                        <a:rPr lang="ru-RU" sz="3200">
                          <a:latin typeface="Arial Black" pitchFamily="34" charset="0"/>
                          <a:ea typeface="Calibri"/>
                          <a:cs typeface="Times New Roman"/>
                        </a:rPr>
                        <a:t>Рыба</a:t>
                      </a:r>
                    </a:p>
                  </a:txBody>
                  <a:tcPr marL="68580" marR="68580" marT="0" marB="0"/>
                </a:tc>
                <a:tc>
                  <a:txBody>
                    <a:bodyPr/>
                    <a:lstStyle/>
                    <a:p>
                      <a:endParaRPr lang="ru-RU"/>
                    </a:p>
                  </a:txBody>
                  <a:tcPr/>
                </a:tc>
                <a:tc>
                  <a:txBody>
                    <a:bodyPr/>
                    <a:lstStyle/>
                    <a:p>
                      <a:endParaRPr lang="ru-RU"/>
                    </a:p>
                  </a:txBody>
                  <a:tcPr/>
                </a:tc>
              </a:tr>
              <a:tr h="431619">
                <a:tc>
                  <a:txBody>
                    <a:bodyPr/>
                    <a:lstStyle/>
                    <a:p>
                      <a:pPr algn="ctr">
                        <a:lnSpc>
                          <a:spcPct val="115000"/>
                        </a:lnSpc>
                        <a:spcAft>
                          <a:spcPts val="0"/>
                        </a:spcAft>
                      </a:pPr>
                      <a:r>
                        <a:rPr lang="ru-RU" sz="3200">
                          <a:latin typeface="Arial Black" pitchFamily="34" charset="0"/>
                          <a:ea typeface="Calibri"/>
                          <a:cs typeface="Times New Roman"/>
                        </a:rPr>
                        <a:t>Птица </a:t>
                      </a:r>
                    </a:p>
                  </a:txBody>
                  <a:tcPr marL="68580" marR="68580" marT="0" marB="0"/>
                </a:tc>
                <a:tc>
                  <a:txBody>
                    <a:bodyPr/>
                    <a:lstStyle/>
                    <a:p>
                      <a:endParaRPr lang="ru-RU"/>
                    </a:p>
                  </a:txBody>
                  <a:tcPr/>
                </a:tc>
                <a:tc>
                  <a:txBody>
                    <a:bodyPr/>
                    <a:lstStyle/>
                    <a:p>
                      <a:endParaRPr lang="ru-RU"/>
                    </a:p>
                  </a:txBody>
                  <a:tcPr/>
                </a:tc>
              </a:tr>
              <a:tr h="534489">
                <a:tc>
                  <a:txBody>
                    <a:bodyPr/>
                    <a:lstStyle/>
                    <a:p>
                      <a:pPr algn="ctr">
                        <a:lnSpc>
                          <a:spcPct val="115000"/>
                        </a:lnSpc>
                        <a:spcAft>
                          <a:spcPts val="0"/>
                        </a:spcAft>
                      </a:pPr>
                      <a:r>
                        <a:rPr lang="ru-RU" sz="3200" dirty="0">
                          <a:latin typeface="Arial Black" pitchFamily="34" charset="0"/>
                          <a:ea typeface="Calibri"/>
                          <a:cs typeface="Times New Roman"/>
                        </a:rPr>
                        <a:t>Зверь </a:t>
                      </a:r>
                    </a:p>
                  </a:txBody>
                  <a:tcPr marL="68580" marR="68580" marT="0" marB="0"/>
                </a:tc>
                <a:tc>
                  <a:txBody>
                    <a:bodyPr/>
                    <a:lstStyle/>
                    <a:p>
                      <a:endParaRPr lang="ru-RU" dirty="0"/>
                    </a:p>
                  </a:txBody>
                  <a:tcPr/>
                </a:tc>
                <a:tc>
                  <a:txBody>
                    <a:bodyPr/>
                    <a:lstStyle/>
                    <a:p>
                      <a:endParaRPr lang="ru-RU" dirty="0"/>
                    </a:p>
                  </a:txBody>
                  <a:tcPr/>
                </a:tc>
              </a:tr>
            </a:tbl>
          </a:graphicData>
        </a:graphic>
      </p:graphicFrame>
      <p:sp>
        <p:nvSpPr>
          <p:cNvPr id="7" name="Управляющая кнопка: домой 6">
            <a:hlinkClick r:id="rId3" action="ppaction://hlinksldjump" highlightClick="1"/>
          </p:cNvPr>
          <p:cNvSpPr/>
          <p:nvPr/>
        </p:nvSpPr>
        <p:spPr>
          <a:xfrm>
            <a:off x="8324850" y="6248400"/>
            <a:ext cx="361950" cy="3238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Заголовок 23"/>
          <p:cNvSpPr>
            <a:spLocks noGrp="1"/>
          </p:cNvSpPr>
          <p:nvPr>
            <p:ph type="title"/>
          </p:nvPr>
        </p:nvSpPr>
        <p:spPr>
          <a:xfrm>
            <a:off x="1924050" y="273050"/>
            <a:ext cx="4953000" cy="1162050"/>
          </a:xfrm>
        </p:spPr>
        <p:txBody>
          <a:bodyPr/>
          <a:lstStyle/>
          <a:p>
            <a:pPr algn="ctr">
              <a:defRPr/>
            </a:pPr>
            <a:r>
              <a:rPr lang="ru-RU" sz="3600" dirty="0" smtClean="0">
                <a:solidFill>
                  <a:schemeClr val="bg1"/>
                </a:solidFill>
                <a:effectLst>
                  <a:outerShdw blurRad="38100" dist="38100" dir="2700000" algn="tl">
                    <a:srgbClr val="000000"/>
                  </a:outerShdw>
                </a:effectLst>
                <a:latin typeface="Arial" pitchFamily="34" charset="0"/>
                <a:cs typeface="Arial" pitchFamily="34" charset="0"/>
              </a:rPr>
              <a:t>«Стоп кадр»</a:t>
            </a:r>
            <a:r>
              <a:rPr lang="en-US" sz="3600" dirty="0" smtClean="0">
                <a:solidFill>
                  <a:schemeClr val="bg1"/>
                </a:solidFill>
                <a:effectLst>
                  <a:outerShdw blurRad="38100" dist="38100" dir="2700000" algn="tl">
                    <a:srgbClr val="000000"/>
                  </a:outerShdw>
                </a:effectLst>
                <a:latin typeface="Arial" pitchFamily="34" charset="0"/>
                <a:cs typeface="Arial" pitchFamily="34" charset="0"/>
              </a:rPr>
              <a:t/>
            </a:r>
            <a:br>
              <a:rPr lang="en-US" sz="3600" dirty="0" smtClean="0">
                <a:solidFill>
                  <a:schemeClr val="bg1"/>
                </a:solidFill>
                <a:effectLst>
                  <a:outerShdw blurRad="38100" dist="38100" dir="2700000" algn="tl">
                    <a:srgbClr val="000000"/>
                  </a:outerShdw>
                </a:effectLst>
                <a:latin typeface="Arial" pitchFamily="34" charset="0"/>
                <a:cs typeface="Arial" pitchFamily="34" charset="0"/>
              </a:rPr>
            </a:br>
            <a:endParaRPr lang="ru-RU" sz="3600" dirty="0">
              <a:latin typeface="Arial" pitchFamily="34" charset="0"/>
              <a:cs typeface="Arial" pitchFamily="34" charset="0"/>
            </a:endParaRPr>
          </a:p>
        </p:txBody>
      </p:sp>
      <p:pic>
        <p:nvPicPr>
          <p:cNvPr id="13315" name="Содержимое 27" descr="00014462.jpg"/>
          <p:cNvPicPr>
            <a:picLocks noGrp="1" noChangeAspect="1"/>
          </p:cNvPicPr>
          <p:nvPr>
            <p:ph idx="1"/>
          </p:nvPr>
        </p:nvPicPr>
        <p:blipFill>
          <a:blip r:embed="rId3"/>
          <a:srcRect/>
          <a:stretch>
            <a:fillRect/>
          </a:stretch>
        </p:blipFill>
        <p:spPr>
          <a:xfrm>
            <a:off x="400050" y="781050"/>
            <a:ext cx="8477250" cy="5295900"/>
          </a:xfrm>
        </p:spPr>
      </p:pic>
      <p:sp>
        <p:nvSpPr>
          <p:cNvPr id="17413" name="Текст 25"/>
          <p:cNvSpPr>
            <a:spLocks noGrp="1"/>
          </p:cNvSpPr>
          <p:nvPr>
            <p:ph type="body" sz="half" idx="2"/>
          </p:nvPr>
        </p:nvSpPr>
        <p:spPr>
          <a:xfrm>
            <a:off x="3028950" y="6229350"/>
            <a:ext cx="3008313" cy="361950"/>
          </a:xfrm>
        </p:spPr>
        <p:txBody>
          <a:bodyPr/>
          <a:lstStyle/>
          <a:p>
            <a:pPr algn="ctr"/>
            <a:r>
              <a:rPr lang="ru-RU" sz="3200" smtClean="0">
                <a:solidFill>
                  <a:schemeClr val="bg1"/>
                </a:solidFill>
                <a:latin typeface="Arial" charset="0"/>
                <a:cs typeface="Arial" charset="0"/>
              </a:rPr>
              <a:t>Амурский тигр</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blinds(horizontal)">
                                      <p:cBhvr>
                                        <p:cTn id="7" dur="500"/>
                                        <p:tgtEl>
                                          <p:spTgt spid="174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15" descr="00015601.jpg"/>
          <p:cNvPicPr>
            <a:picLocks noGrp="1" noChangeAspect="1"/>
          </p:cNvPicPr>
          <p:nvPr>
            <p:ph type="pic" idx="1"/>
          </p:nvPr>
        </p:nvPicPr>
        <p:blipFill>
          <a:blip r:embed="rId3"/>
          <a:srcRect/>
          <a:stretch>
            <a:fillRect/>
          </a:stretch>
        </p:blipFill>
        <p:spPr>
          <a:xfrm>
            <a:off x="609600" y="266700"/>
            <a:ext cx="7734300" cy="5638800"/>
          </a:xfrm>
        </p:spPr>
      </p:pic>
      <p:sp>
        <p:nvSpPr>
          <p:cNvPr id="18436" name="Текст 11"/>
          <p:cNvSpPr>
            <a:spLocks noGrp="1"/>
          </p:cNvSpPr>
          <p:nvPr>
            <p:ph type="body" sz="half" idx="2"/>
          </p:nvPr>
        </p:nvSpPr>
        <p:spPr>
          <a:xfrm>
            <a:off x="1792288" y="6115050"/>
            <a:ext cx="5486400" cy="495300"/>
          </a:xfrm>
        </p:spPr>
        <p:txBody>
          <a:bodyPr/>
          <a:lstStyle/>
          <a:p>
            <a:pPr algn="ctr"/>
            <a:r>
              <a:rPr lang="ru-RU" sz="3200" smtClean="0">
                <a:solidFill>
                  <a:schemeClr val="bg1"/>
                </a:solidFill>
                <a:latin typeface="Arial" charset="0"/>
                <a:cs typeface="Arial" charset="0"/>
              </a:rPr>
              <a:t>Белый медведь</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blinds(horizontal)">
                                      <p:cBhvr>
                                        <p:cTn id="7" dur="500"/>
                                        <p:tgtEl>
                                          <p:spTgt spid="18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Текст 45"/>
          <p:cNvSpPr>
            <a:spLocks noGrp="1"/>
          </p:cNvSpPr>
          <p:nvPr>
            <p:ph type="body" sz="half" idx="2"/>
          </p:nvPr>
        </p:nvSpPr>
        <p:spPr>
          <a:xfrm>
            <a:off x="1792288" y="5772150"/>
            <a:ext cx="5486400" cy="742950"/>
          </a:xfrm>
        </p:spPr>
        <p:txBody>
          <a:bodyPr/>
          <a:lstStyle/>
          <a:p>
            <a:pPr algn="ctr"/>
            <a:r>
              <a:rPr lang="ru-RU" sz="3600" smtClean="0">
                <a:solidFill>
                  <a:schemeClr val="bg1"/>
                </a:solidFill>
              </a:rPr>
              <a:t>Синий кит</a:t>
            </a:r>
          </a:p>
          <a:p>
            <a:endParaRPr lang="ru-RU" smtClean="0"/>
          </a:p>
        </p:txBody>
      </p:sp>
      <p:pic>
        <p:nvPicPr>
          <p:cNvPr id="15363" name="Picture 6"/>
          <p:cNvPicPr>
            <a:picLocks noGrp="1" noChangeAspect="1" noChangeArrowheads="1"/>
          </p:cNvPicPr>
          <p:nvPr>
            <p:ph type="pic" idx="1"/>
          </p:nvPr>
        </p:nvPicPr>
        <p:blipFill>
          <a:blip r:embed="rId3"/>
          <a:srcRect/>
          <a:stretch>
            <a:fillRect/>
          </a:stretch>
        </p:blipFill>
        <p:spPr>
          <a:xfrm>
            <a:off x="571500" y="323850"/>
            <a:ext cx="7810500" cy="5010150"/>
          </a:xfr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13" descr="лось.bmp"/>
          <p:cNvPicPr>
            <a:picLocks noGrp="1" noChangeAspect="1"/>
          </p:cNvPicPr>
          <p:nvPr>
            <p:ph type="pic" idx="1"/>
          </p:nvPr>
        </p:nvPicPr>
        <p:blipFill>
          <a:blip r:embed="rId3"/>
          <a:srcRect/>
          <a:stretch>
            <a:fillRect/>
          </a:stretch>
        </p:blipFill>
        <p:spPr>
          <a:xfrm>
            <a:off x="1257300" y="285750"/>
            <a:ext cx="6800850" cy="5105400"/>
          </a:xfrm>
        </p:spPr>
      </p:pic>
      <p:sp>
        <p:nvSpPr>
          <p:cNvPr id="12" name="Текст 11"/>
          <p:cNvSpPr>
            <a:spLocks noGrp="1"/>
          </p:cNvSpPr>
          <p:nvPr>
            <p:ph type="body" sz="half" idx="2"/>
          </p:nvPr>
        </p:nvSpPr>
        <p:spPr/>
        <p:txBody>
          <a:bodyPr/>
          <a:lstStyle/>
          <a:p>
            <a:pPr algn="ctr"/>
            <a:r>
              <a:rPr lang="ru-RU" sz="3600" smtClean="0">
                <a:solidFill>
                  <a:schemeClr val="bg1"/>
                </a:solidFill>
                <a:latin typeface="Arial" charset="0"/>
                <a:cs typeface="Arial" charset="0"/>
              </a:rPr>
              <a:t>Лось</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2171700" y="1162050"/>
            <a:ext cx="4933950" cy="274638"/>
          </a:xfrm>
          <a:prstGeom prst="rect">
            <a:avLst/>
          </a:prstGeom>
          <a:noFill/>
          <a:ln w="9525">
            <a:noFill/>
            <a:miter lim="800000"/>
            <a:headEnd/>
            <a:tailEnd/>
          </a:ln>
        </p:spPr>
        <p:txBody>
          <a:bodyPr>
            <a:spAutoFit/>
          </a:bodyPr>
          <a:lstStyle/>
          <a:p>
            <a:pPr>
              <a:spcBef>
                <a:spcPct val="50000"/>
              </a:spcBef>
            </a:pPr>
            <a:endParaRPr lang="ru-RU"/>
          </a:p>
        </p:txBody>
      </p:sp>
      <p:pic>
        <p:nvPicPr>
          <p:cNvPr id="17411" name="Рисунок 12" descr="мандаринка.bmp"/>
          <p:cNvPicPr>
            <a:picLocks noGrp="1" noChangeAspect="1"/>
          </p:cNvPicPr>
          <p:nvPr>
            <p:ph type="pic" idx="1"/>
          </p:nvPr>
        </p:nvPicPr>
        <p:blipFill>
          <a:blip r:embed="rId3"/>
          <a:srcRect/>
          <a:stretch>
            <a:fillRect/>
          </a:stretch>
        </p:blipFill>
        <p:spPr>
          <a:xfrm>
            <a:off x="838200" y="612775"/>
            <a:ext cx="7467600" cy="5140325"/>
          </a:xfrm>
        </p:spPr>
      </p:pic>
      <p:sp>
        <p:nvSpPr>
          <p:cNvPr id="12" name="Текст 11"/>
          <p:cNvSpPr>
            <a:spLocks noGrp="1"/>
          </p:cNvSpPr>
          <p:nvPr>
            <p:ph type="body" sz="half" idx="2"/>
          </p:nvPr>
        </p:nvSpPr>
        <p:spPr>
          <a:xfrm>
            <a:off x="1792288" y="5772150"/>
            <a:ext cx="5486400" cy="819150"/>
          </a:xfrm>
        </p:spPr>
        <p:txBody>
          <a:bodyPr/>
          <a:lstStyle/>
          <a:p>
            <a:pPr algn="ctr"/>
            <a:r>
              <a:rPr lang="ru-RU" sz="3600" smtClean="0">
                <a:solidFill>
                  <a:schemeClr val="bg1"/>
                </a:solidFill>
                <a:latin typeface="Arial" charset="0"/>
                <a:cs typeface="Arial" charset="0"/>
              </a:rPr>
              <a:t>Мандаринка</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12" descr="бобр.bmp"/>
          <p:cNvPicPr>
            <a:picLocks noGrp="1" noChangeAspect="1"/>
          </p:cNvPicPr>
          <p:nvPr>
            <p:ph type="pic" idx="1"/>
          </p:nvPr>
        </p:nvPicPr>
        <p:blipFill>
          <a:blip r:embed="rId3"/>
          <a:srcRect/>
          <a:stretch>
            <a:fillRect/>
          </a:stretch>
        </p:blipFill>
        <p:spPr>
          <a:xfrm>
            <a:off x="723900" y="612775"/>
            <a:ext cx="7543800" cy="5140325"/>
          </a:xfrm>
        </p:spPr>
      </p:pic>
      <p:sp>
        <p:nvSpPr>
          <p:cNvPr id="12" name="Текст 11"/>
          <p:cNvSpPr>
            <a:spLocks noGrp="1"/>
          </p:cNvSpPr>
          <p:nvPr>
            <p:ph type="body" sz="half" idx="2"/>
          </p:nvPr>
        </p:nvSpPr>
        <p:spPr>
          <a:xfrm>
            <a:off x="1792288" y="5772150"/>
            <a:ext cx="5486400" cy="781050"/>
          </a:xfrm>
        </p:spPr>
        <p:txBody>
          <a:bodyPr/>
          <a:lstStyle/>
          <a:p>
            <a:pPr algn="ctr"/>
            <a:r>
              <a:rPr lang="ru-RU" sz="3600" smtClean="0">
                <a:solidFill>
                  <a:schemeClr val="bg1"/>
                </a:solidFill>
                <a:latin typeface="Arial" charset="0"/>
                <a:cs typeface="Arial" charset="0"/>
              </a:rPr>
              <a:t>Речной бобр</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12" descr="пеликаны.bmp"/>
          <p:cNvPicPr>
            <a:picLocks noGrp="1" noChangeAspect="1"/>
          </p:cNvPicPr>
          <p:nvPr>
            <p:ph type="pic" idx="1"/>
          </p:nvPr>
        </p:nvPicPr>
        <p:blipFill>
          <a:blip r:embed="rId3"/>
          <a:srcRect/>
          <a:stretch>
            <a:fillRect/>
          </a:stretch>
        </p:blipFill>
        <p:spPr>
          <a:xfrm>
            <a:off x="1792288" y="612775"/>
            <a:ext cx="5486400" cy="5121275"/>
          </a:xfrm>
        </p:spPr>
      </p:pic>
      <p:sp>
        <p:nvSpPr>
          <p:cNvPr id="11" name="Текст 10"/>
          <p:cNvSpPr>
            <a:spLocks noGrp="1"/>
          </p:cNvSpPr>
          <p:nvPr>
            <p:ph type="body" sz="half" idx="2"/>
          </p:nvPr>
        </p:nvSpPr>
        <p:spPr>
          <a:xfrm>
            <a:off x="1792288" y="5791200"/>
            <a:ext cx="5486400" cy="666750"/>
          </a:xfrm>
        </p:spPr>
        <p:txBody>
          <a:bodyPr/>
          <a:lstStyle/>
          <a:p>
            <a:pPr algn="ctr"/>
            <a:r>
              <a:rPr lang="ru-RU" sz="3600" smtClean="0">
                <a:solidFill>
                  <a:schemeClr val="bg1"/>
                </a:solidFill>
                <a:latin typeface="Arial" charset="0"/>
                <a:cs typeface="Arial" charset="0"/>
              </a:rPr>
              <a:t>Пеликан</a:t>
            </a:r>
            <a:r>
              <a:rPr lang="ru-RU" smtClean="0"/>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10" descr="Snow Leopard.jpg"/>
          <p:cNvPicPr>
            <a:picLocks noGrp="1" noChangeAspect="1"/>
          </p:cNvPicPr>
          <p:nvPr>
            <p:ph type="pic" idx="1"/>
          </p:nvPr>
        </p:nvPicPr>
        <p:blipFill>
          <a:blip r:embed="rId3"/>
          <a:srcRect/>
          <a:stretch>
            <a:fillRect/>
          </a:stretch>
        </p:blipFill>
        <p:spPr>
          <a:xfrm>
            <a:off x="514350" y="285750"/>
            <a:ext cx="8077200" cy="5657850"/>
          </a:xfrm>
        </p:spPr>
      </p:pic>
      <p:sp>
        <p:nvSpPr>
          <p:cNvPr id="10" name="Текст 9"/>
          <p:cNvSpPr>
            <a:spLocks noGrp="1"/>
          </p:cNvSpPr>
          <p:nvPr>
            <p:ph type="body" sz="half" idx="2"/>
          </p:nvPr>
        </p:nvSpPr>
        <p:spPr>
          <a:xfrm>
            <a:off x="1792288" y="6076950"/>
            <a:ext cx="5486400" cy="381000"/>
          </a:xfrm>
        </p:spPr>
        <p:txBody>
          <a:bodyPr/>
          <a:lstStyle/>
          <a:p>
            <a:pPr algn="ctr"/>
            <a:r>
              <a:rPr lang="ru-RU" sz="3600" smtClean="0">
                <a:solidFill>
                  <a:schemeClr val="bg1"/>
                </a:solidFill>
                <a:latin typeface="Arial" charset="0"/>
                <a:cs typeface="Arial" charset="0"/>
              </a:rPr>
              <a:t>Снежный леопард</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4"/>
          <p:cNvSpPr>
            <a:spLocks noChangeArrowheads="1"/>
          </p:cNvSpPr>
          <p:nvPr/>
        </p:nvSpPr>
        <p:spPr bwMode="auto">
          <a:xfrm>
            <a:off x="3692525" y="3357563"/>
            <a:ext cx="3322638" cy="2263775"/>
          </a:xfrm>
          <a:prstGeom prst="rect">
            <a:avLst/>
          </a:prstGeom>
          <a:noFill/>
          <a:ln w="9525">
            <a:noFill/>
            <a:miter lim="800000"/>
            <a:headEnd/>
            <a:tailEnd/>
          </a:ln>
        </p:spPr>
        <p:txBody>
          <a:bodyPr wrap="none" anchor="ctr"/>
          <a:lstStyle/>
          <a:p>
            <a:endParaRPr lang="ru-RU"/>
          </a:p>
        </p:txBody>
      </p:sp>
      <p:sp>
        <p:nvSpPr>
          <p:cNvPr id="2115" name="Rectangle 67"/>
          <p:cNvSpPr>
            <a:spLocks noChangeAspect="1" noChangeArrowheads="1"/>
          </p:cNvSpPr>
          <p:nvPr/>
        </p:nvSpPr>
        <p:spPr bwMode="auto">
          <a:xfrm>
            <a:off x="361950" y="1003300"/>
            <a:ext cx="30670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2400" b="1" dirty="0">
                <a:solidFill>
                  <a:schemeClr val="bg1"/>
                </a:solidFill>
                <a:effectLst>
                  <a:outerShdw blurRad="38100" dist="38100" dir="2700000" algn="tl">
                    <a:srgbClr val="000000"/>
                  </a:outerShdw>
                </a:effectLst>
                <a:hlinkClick r:id="rId3" action="ppaction://hlinksldjump"/>
              </a:rPr>
              <a:t>«Корзина загадок</a:t>
            </a:r>
            <a:r>
              <a:rPr lang="ru-RU" sz="3200" b="1" dirty="0">
                <a:solidFill>
                  <a:schemeClr val="bg1"/>
                </a:solidFill>
                <a:effectLst>
                  <a:outerShdw blurRad="38100" dist="38100" dir="2700000" algn="tl">
                    <a:srgbClr val="000000"/>
                  </a:outerShdw>
                </a:effectLst>
                <a:hlinkClick r:id="rId3" action="ppaction://hlinksldjump"/>
              </a:rPr>
              <a:t>»</a:t>
            </a:r>
            <a:endParaRPr lang="en-US" sz="3200" b="1" dirty="0">
              <a:solidFill>
                <a:schemeClr val="bg1"/>
              </a:solidFill>
              <a:effectLst>
                <a:outerShdw blurRad="38100" dist="38100" dir="2700000" algn="tl">
                  <a:srgbClr val="000000"/>
                </a:outerShdw>
              </a:effectLst>
            </a:endParaRPr>
          </a:p>
        </p:txBody>
      </p:sp>
      <p:sp>
        <p:nvSpPr>
          <p:cNvPr id="2116" name="Rectangle 68"/>
          <p:cNvSpPr>
            <a:spLocks noChangeAspect="1" noChangeArrowheads="1"/>
          </p:cNvSpPr>
          <p:nvPr/>
        </p:nvSpPr>
        <p:spPr bwMode="auto">
          <a:xfrm>
            <a:off x="361950" y="2535238"/>
            <a:ext cx="30289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2400" b="1" dirty="0">
                <a:solidFill>
                  <a:schemeClr val="bg1"/>
                </a:solidFill>
                <a:effectLst>
                  <a:outerShdw blurRad="38100" dist="38100" dir="2700000" algn="tl">
                    <a:srgbClr val="000000"/>
                  </a:outerShdw>
                </a:effectLst>
                <a:hlinkClick r:id="rId4" action="ppaction://hlinksldjump"/>
              </a:rPr>
              <a:t>«Стоп кадр»</a:t>
            </a:r>
            <a:endParaRPr lang="en-US" sz="2400" b="1" dirty="0">
              <a:solidFill>
                <a:schemeClr val="bg1"/>
              </a:solidFill>
              <a:effectLst>
                <a:outerShdw blurRad="38100" dist="38100" dir="2700000" algn="tl">
                  <a:srgbClr val="000000"/>
                </a:outerShdw>
              </a:effectLst>
            </a:endParaRPr>
          </a:p>
        </p:txBody>
      </p:sp>
      <p:sp>
        <p:nvSpPr>
          <p:cNvPr id="2117" name="Rectangle 69"/>
          <p:cNvSpPr>
            <a:spLocks noChangeAspect="1" noChangeArrowheads="1"/>
          </p:cNvSpPr>
          <p:nvPr/>
        </p:nvSpPr>
        <p:spPr bwMode="auto">
          <a:xfrm>
            <a:off x="342900" y="3886200"/>
            <a:ext cx="3028950" cy="1066800"/>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2400" b="1" dirty="0">
                <a:solidFill>
                  <a:schemeClr val="bg1"/>
                </a:solidFill>
                <a:effectLst>
                  <a:outerShdw blurRad="38100" dist="38100" dir="2700000" algn="tl">
                    <a:srgbClr val="000000"/>
                  </a:outerShdw>
                </a:effectLst>
                <a:hlinkClick r:id="rId5" action="ppaction://hlinksldjump"/>
              </a:rPr>
              <a:t>Кроссворд</a:t>
            </a:r>
          </a:p>
          <a:p>
            <a:pPr algn="ctr">
              <a:defRPr/>
            </a:pPr>
            <a:r>
              <a:rPr lang="ru-RU" sz="2400" b="1" dirty="0">
                <a:solidFill>
                  <a:schemeClr val="bg1"/>
                </a:solidFill>
                <a:effectLst>
                  <a:outerShdw blurRad="38100" dist="38100" dir="2700000" algn="tl">
                    <a:srgbClr val="000000"/>
                  </a:outerShdw>
                </a:effectLst>
                <a:hlinkClick r:id="rId5" action="ppaction://hlinksldjump"/>
              </a:rPr>
              <a:t>«Гриб»</a:t>
            </a:r>
            <a:endParaRPr lang="en-US" sz="2400" b="1" dirty="0">
              <a:solidFill>
                <a:schemeClr val="bg1"/>
              </a:solidFill>
              <a:effectLst>
                <a:outerShdw blurRad="38100" dist="38100" dir="2700000" algn="tl">
                  <a:srgbClr val="000000"/>
                </a:outerShdw>
              </a:effectLst>
            </a:endParaRPr>
          </a:p>
        </p:txBody>
      </p:sp>
      <p:sp>
        <p:nvSpPr>
          <p:cNvPr id="2120" name="Rectangle 72"/>
          <p:cNvSpPr>
            <a:spLocks noChangeAspect="1" noChangeArrowheads="1"/>
          </p:cNvSpPr>
          <p:nvPr/>
        </p:nvSpPr>
        <p:spPr bwMode="auto">
          <a:xfrm>
            <a:off x="3524250" y="984250"/>
            <a:ext cx="259080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solidFill>
                  <a:schemeClr val="bg1"/>
                </a:solidFill>
                <a:effectLst>
                  <a:outerShdw blurRad="38100" dist="38100" dir="2700000" algn="tl">
                    <a:srgbClr val="000000"/>
                  </a:outerShdw>
                </a:effectLst>
                <a:hlinkClick r:id="rId6" action="ppaction://hlinksldjump"/>
              </a:rPr>
              <a:t>«</a:t>
            </a:r>
            <a:r>
              <a:rPr lang="ru-RU" sz="2400" b="1" dirty="0">
                <a:solidFill>
                  <a:schemeClr val="bg1"/>
                </a:solidFill>
                <a:effectLst>
                  <a:outerShdw blurRad="38100" dist="38100" dir="2700000" algn="tl">
                    <a:srgbClr val="000000"/>
                  </a:outerShdw>
                </a:effectLst>
                <a:hlinkClick r:id="rId6" action="ppaction://hlinksldjump"/>
              </a:rPr>
              <a:t>Что лишнее»</a:t>
            </a:r>
            <a:endParaRPr lang="en-US" sz="2400" b="1" dirty="0">
              <a:solidFill>
                <a:schemeClr val="bg1"/>
              </a:solidFill>
              <a:effectLst>
                <a:outerShdw blurRad="38100" dist="38100" dir="2700000" algn="tl">
                  <a:srgbClr val="000000"/>
                </a:outerShdw>
              </a:effectLst>
            </a:endParaRPr>
          </a:p>
        </p:txBody>
      </p:sp>
      <p:sp>
        <p:nvSpPr>
          <p:cNvPr id="2121" name="Rectangle 73"/>
          <p:cNvSpPr>
            <a:spLocks noChangeAspect="1" noChangeArrowheads="1"/>
          </p:cNvSpPr>
          <p:nvPr/>
        </p:nvSpPr>
        <p:spPr bwMode="auto">
          <a:xfrm>
            <a:off x="3543300" y="2535238"/>
            <a:ext cx="266700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2400" b="1" dirty="0">
                <a:solidFill>
                  <a:schemeClr val="bg1"/>
                </a:solidFill>
                <a:effectLst>
                  <a:outerShdw blurRad="38100" dist="38100" dir="2700000" algn="tl">
                    <a:srgbClr val="000000"/>
                  </a:outerShdw>
                </a:effectLst>
                <a:hlinkClick r:id="rId7" action="ppaction://hlinksldjump"/>
              </a:rPr>
              <a:t>«Найди ошибку»</a:t>
            </a:r>
            <a:endParaRPr lang="en-US" sz="2400" b="1" dirty="0">
              <a:solidFill>
                <a:schemeClr val="bg1"/>
              </a:solidFill>
              <a:effectLst>
                <a:outerShdw blurRad="38100" dist="38100" dir="2700000" algn="tl">
                  <a:srgbClr val="000000"/>
                </a:outerShdw>
              </a:effectLst>
            </a:endParaRPr>
          </a:p>
        </p:txBody>
      </p:sp>
      <p:sp>
        <p:nvSpPr>
          <p:cNvPr id="2122" name="Rectangle 74"/>
          <p:cNvSpPr>
            <a:spLocks noChangeAspect="1" noChangeArrowheads="1"/>
          </p:cNvSpPr>
          <p:nvPr/>
        </p:nvSpPr>
        <p:spPr bwMode="auto">
          <a:xfrm>
            <a:off x="3543300" y="3886200"/>
            <a:ext cx="2667000" cy="107156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2400" b="1" dirty="0">
                <a:solidFill>
                  <a:schemeClr val="bg1"/>
                </a:solidFill>
                <a:effectLst>
                  <a:outerShdw blurRad="38100" dist="38100" dir="2700000" algn="tl">
                    <a:srgbClr val="000000"/>
                  </a:outerShdw>
                </a:effectLst>
                <a:hlinkClick r:id="rId8" action="ppaction://hlinksldjump"/>
              </a:rPr>
              <a:t>«Я рисую </a:t>
            </a:r>
          </a:p>
          <a:p>
            <a:pPr algn="ctr">
              <a:defRPr/>
            </a:pPr>
            <a:r>
              <a:rPr lang="ru-RU" sz="2400" b="1" dirty="0">
                <a:solidFill>
                  <a:schemeClr val="bg1"/>
                </a:solidFill>
                <a:effectLst>
                  <a:outerShdw blurRad="38100" dist="38100" dir="2700000" algn="tl">
                    <a:srgbClr val="000000"/>
                  </a:outerShdw>
                </a:effectLst>
                <a:hlinkClick r:id="rId8" action="ppaction://hlinksldjump"/>
              </a:rPr>
              <a:t>натюрморт»</a:t>
            </a:r>
            <a:endParaRPr lang="en-US" sz="2400" b="1" dirty="0">
              <a:solidFill>
                <a:schemeClr val="bg1"/>
              </a:solidFill>
              <a:effectLst>
                <a:outerShdw blurRad="38100" dist="38100" dir="2700000" algn="tl">
                  <a:srgbClr val="000000"/>
                </a:outerShdw>
              </a:effectLst>
            </a:endParaRPr>
          </a:p>
        </p:txBody>
      </p:sp>
      <p:sp>
        <p:nvSpPr>
          <p:cNvPr id="2125" name="Rectangle 77"/>
          <p:cNvSpPr>
            <a:spLocks noChangeAspect="1" noChangeArrowheads="1"/>
          </p:cNvSpPr>
          <p:nvPr/>
        </p:nvSpPr>
        <p:spPr bwMode="auto">
          <a:xfrm>
            <a:off x="6229350" y="1003300"/>
            <a:ext cx="255270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2400" b="1" dirty="0">
                <a:solidFill>
                  <a:schemeClr val="bg1"/>
                </a:solidFill>
                <a:effectLst>
                  <a:outerShdw blurRad="38100" dist="38100" dir="2700000" algn="tl">
                    <a:srgbClr val="000000"/>
                  </a:outerShdw>
                </a:effectLst>
                <a:hlinkClick r:id="rId9" action="ppaction://hlinksldjump"/>
              </a:rPr>
              <a:t>«Живая буква»</a:t>
            </a:r>
            <a:endParaRPr lang="en-US" sz="2400" b="1" dirty="0">
              <a:solidFill>
                <a:schemeClr val="bg1"/>
              </a:solidFill>
              <a:effectLst>
                <a:outerShdw blurRad="38100" dist="38100" dir="2700000" algn="tl">
                  <a:srgbClr val="000000"/>
                </a:outerShdw>
              </a:effectLst>
            </a:endParaRPr>
          </a:p>
        </p:txBody>
      </p:sp>
      <p:sp>
        <p:nvSpPr>
          <p:cNvPr id="2126" name="Rectangle 78"/>
          <p:cNvSpPr>
            <a:spLocks noChangeAspect="1" noChangeArrowheads="1"/>
          </p:cNvSpPr>
          <p:nvPr/>
        </p:nvSpPr>
        <p:spPr bwMode="auto">
          <a:xfrm>
            <a:off x="6305550" y="2497138"/>
            <a:ext cx="25336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2400" b="1" dirty="0">
                <a:solidFill>
                  <a:schemeClr val="bg1"/>
                </a:solidFill>
                <a:effectLst>
                  <a:outerShdw blurRad="38100" dist="38100" dir="2700000" algn="tl">
                    <a:srgbClr val="000000"/>
                  </a:outerShdw>
                </a:effectLst>
                <a:hlinkClick r:id="rId10" action="ppaction://hlinksldjump"/>
              </a:rPr>
              <a:t>«Поймай птицу»</a:t>
            </a:r>
            <a:endParaRPr lang="en-US" sz="2400" b="1" dirty="0">
              <a:solidFill>
                <a:schemeClr val="bg1"/>
              </a:solidFill>
              <a:effectLst>
                <a:outerShdw blurRad="38100" dist="38100" dir="2700000" algn="tl">
                  <a:srgbClr val="000000"/>
                </a:outerShdw>
              </a:effectLst>
            </a:endParaRPr>
          </a:p>
        </p:txBody>
      </p:sp>
      <p:sp>
        <p:nvSpPr>
          <p:cNvPr id="2127" name="Rectangle 79"/>
          <p:cNvSpPr>
            <a:spLocks noChangeAspect="1" noChangeArrowheads="1"/>
          </p:cNvSpPr>
          <p:nvPr/>
        </p:nvSpPr>
        <p:spPr bwMode="auto">
          <a:xfrm>
            <a:off x="6324600" y="3867150"/>
            <a:ext cx="24955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2400" b="1" dirty="0">
                <a:solidFill>
                  <a:schemeClr val="bg1"/>
                </a:solidFill>
                <a:effectLst>
                  <a:outerShdw blurRad="38100" dist="38100" dir="2700000" algn="tl">
                    <a:srgbClr val="000000"/>
                  </a:outerShdw>
                </a:effectLst>
                <a:hlinkClick r:id="rId11" action="ppaction://hlinksldjump"/>
              </a:rPr>
              <a:t>Кроссворд </a:t>
            </a:r>
          </a:p>
          <a:p>
            <a:pPr algn="ctr">
              <a:defRPr/>
            </a:pPr>
            <a:r>
              <a:rPr lang="ru-RU" sz="2000" b="1" dirty="0">
                <a:solidFill>
                  <a:schemeClr val="bg1"/>
                </a:solidFill>
                <a:effectLst>
                  <a:outerShdw blurRad="38100" dist="38100" dir="2700000" algn="tl">
                    <a:srgbClr val="000000"/>
                  </a:outerShdw>
                </a:effectLst>
                <a:hlinkClick r:id="rId11" action="ppaction://hlinksldjump"/>
              </a:rPr>
              <a:t>«Природоведение»</a:t>
            </a:r>
            <a:endParaRPr lang="ru-RU" sz="2000" b="1" dirty="0">
              <a:solidFill>
                <a:schemeClr val="bg1"/>
              </a:solidFill>
              <a:effectLst>
                <a:outerShdw blurRad="38100" dist="38100" dir="2700000" algn="tl">
                  <a:srgbClr val="000000"/>
                </a:outerShdw>
              </a:effectLst>
            </a:endParaRPr>
          </a:p>
        </p:txBody>
      </p:sp>
    </p:spTree>
  </p:cSld>
  <p:clrMapOvr>
    <a:masterClrMapping/>
  </p:clrMapOvr>
  <p:transition>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11" descr="страусы.bmp"/>
          <p:cNvPicPr>
            <a:picLocks noGrp="1" noChangeAspect="1"/>
          </p:cNvPicPr>
          <p:nvPr>
            <p:ph type="pic" idx="1"/>
          </p:nvPr>
        </p:nvPicPr>
        <p:blipFill>
          <a:blip r:embed="rId3"/>
          <a:srcRect/>
          <a:stretch>
            <a:fillRect/>
          </a:stretch>
        </p:blipFill>
        <p:spPr>
          <a:xfrm>
            <a:off x="933450" y="381000"/>
            <a:ext cx="7258050" cy="5029200"/>
          </a:xfrm>
        </p:spPr>
      </p:pic>
      <p:sp>
        <p:nvSpPr>
          <p:cNvPr id="11" name="Текст 10"/>
          <p:cNvSpPr>
            <a:spLocks noGrp="1"/>
          </p:cNvSpPr>
          <p:nvPr>
            <p:ph type="body" sz="half" idx="2"/>
          </p:nvPr>
        </p:nvSpPr>
        <p:spPr>
          <a:xfrm>
            <a:off x="1792288" y="5715000"/>
            <a:ext cx="5486400" cy="685800"/>
          </a:xfrm>
        </p:spPr>
        <p:txBody>
          <a:bodyPr/>
          <a:lstStyle/>
          <a:p>
            <a:pPr algn="ctr"/>
            <a:r>
              <a:rPr lang="ru-RU" sz="3600" smtClean="0">
                <a:solidFill>
                  <a:schemeClr val="bg1"/>
                </a:solidFill>
                <a:latin typeface="Arial" charset="0"/>
                <a:cs typeface="Arial" charset="0"/>
              </a:rPr>
              <a:t>Страусы</a:t>
            </a:r>
            <a:r>
              <a:rPr lang="ru-RU" smtClean="0"/>
              <a:t> </a:t>
            </a:r>
          </a:p>
        </p:txBody>
      </p:sp>
      <p:sp>
        <p:nvSpPr>
          <p:cNvPr id="13" name="Управляющая кнопка: домой 12">
            <a:hlinkClick r:id="rId4" action="ppaction://hlinksldjump" highlightClick="1"/>
          </p:cNvPr>
          <p:cNvSpPr/>
          <p:nvPr/>
        </p:nvSpPr>
        <p:spPr>
          <a:xfrm>
            <a:off x="8267700" y="6115050"/>
            <a:ext cx="51435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3600" b="1" dirty="0">
                <a:solidFill>
                  <a:schemeClr val="bg1"/>
                </a:solidFill>
                <a:effectLst>
                  <a:outerShdw blurRad="38100" dist="38100" dir="2700000" algn="tl">
                    <a:srgbClr val="000000"/>
                  </a:outerShdw>
                </a:effectLst>
                <a:latin typeface="Arial Black" pitchFamily="34" charset="0"/>
              </a:rPr>
              <a:t>«</a:t>
            </a:r>
            <a:r>
              <a:rPr lang="ru-RU" sz="3600" b="1" dirty="0">
                <a:solidFill>
                  <a:schemeClr val="bg1"/>
                </a:solidFill>
                <a:effectLst>
                  <a:outerShdw blurRad="38100" dist="38100" dir="2700000" algn="tl">
                    <a:srgbClr val="000000"/>
                  </a:outerShdw>
                </a:effectLst>
                <a:latin typeface="Arial" pitchFamily="34" charset="0"/>
                <a:cs typeface="Arial" pitchFamily="34" charset="0"/>
              </a:rPr>
              <a:t>Найди</a:t>
            </a:r>
            <a:r>
              <a:rPr lang="ru-RU" sz="3600" b="1" dirty="0">
                <a:solidFill>
                  <a:schemeClr val="bg1"/>
                </a:solidFill>
                <a:effectLst>
                  <a:outerShdw blurRad="38100" dist="38100" dir="2700000" algn="tl">
                    <a:srgbClr val="000000"/>
                  </a:outerShdw>
                </a:effectLst>
                <a:latin typeface="Arial Black" pitchFamily="34" charset="0"/>
              </a:rPr>
              <a:t> </a:t>
            </a:r>
            <a:r>
              <a:rPr lang="ru-RU" sz="3600" b="1" dirty="0">
                <a:solidFill>
                  <a:schemeClr val="bg1"/>
                </a:solidFill>
                <a:effectLst>
                  <a:outerShdw blurRad="38100" dist="38100" dir="2700000" algn="tl">
                    <a:srgbClr val="000000"/>
                  </a:outerShdw>
                </a:effectLst>
                <a:latin typeface="Arial" pitchFamily="34" charset="0"/>
                <a:cs typeface="Arial" pitchFamily="34" charset="0"/>
              </a:rPr>
              <a:t>ошибку»</a:t>
            </a:r>
            <a:endParaRPr lang="en-US" sz="3600" b="1" dirty="0">
              <a:solidFill>
                <a:schemeClr val="bg1"/>
              </a:solidFill>
              <a:effectLst>
                <a:outerShdw blurRad="38100" dist="38100" dir="2700000" algn="tl">
                  <a:srgbClr val="000000"/>
                </a:outerShdw>
              </a:effectLst>
              <a:latin typeface="Arial" pitchFamily="34" charset="0"/>
              <a:cs typeface="Arial" pitchFamily="34" charset="0"/>
            </a:endParaRPr>
          </a:p>
        </p:txBody>
      </p:sp>
      <p:sp>
        <p:nvSpPr>
          <p:cNvPr id="13315" name="Rectangle 3"/>
          <p:cNvSpPr>
            <a:spLocks noChangeAspect="1" noChangeArrowheads="1"/>
          </p:cNvSpPr>
          <p:nvPr/>
        </p:nvSpPr>
        <p:spPr bwMode="auto">
          <a:xfrm>
            <a:off x="1200150" y="3943350"/>
            <a:ext cx="6362700" cy="1943100"/>
          </a:xfrm>
          <a:prstGeom prst="rect">
            <a:avLst/>
          </a:prstGeom>
          <a:noFill/>
          <a:ln w="9525">
            <a:noFill/>
            <a:miter lim="800000"/>
            <a:headEnd/>
            <a:tailEnd/>
          </a:ln>
          <a:effectLst/>
        </p:spPr>
        <p:txBody>
          <a:bodyPr wrap="none" anchor="ctr"/>
          <a:lstStyle/>
          <a:p>
            <a:pPr algn="ctr">
              <a:defRPr/>
            </a:pPr>
            <a:r>
              <a:rPr lang="ru-RU" sz="3600" b="1" dirty="0">
                <a:solidFill>
                  <a:schemeClr val="bg1"/>
                </a:solidFill>
                <a:effectLst>
                  <a:outerShdw blurRad="38100" dist="38100" dir="2700000" algn="tl">
                    <a:srgbClr val="000000"/>
                  </a:outerShdw>
                </a:effectLst>
              </a:rPr>
              <a:t>Ответ</a:t>
            </a:r>
          </a:p>
          <a:p>
            <a:pPr algn="ctr">
              <a:defRPr/>
            </a:pPr>
            <a:r>
              <a:rPr lang="ru-RU" sz="3600" b="1" i="1" dirty="0">
                <a:solidFill>
                  <a:schemeClr val="bg1"/>
                </a:solidFill>
              </a:rPr>
              <a:t>Глухари на зиму не улетают,</a:t>
            </a:r>
          </a:p>
          <a:p>
            <a:pPr algn="ctr">
              <a:defRPr/>
            </a:pPr>
            <a:r>
              <a:rPr lang="ru-RU" sz="3600" b="1" i="1" dirty="0">
                <a:solidFill>
                  <a:schemeClr val="bg1"/>
                </a:solidFill>
              </a:rPr>
              <a:t>гнездятся на земле.</a:t>
            </a:r>
            <a:endParaRPr lang="ru-RU" sz="3600" b="1" dirty="0">
              <a:solidFill>
                <a:schemeClr val="bg1"/>
              </a:solidFill>
              <a:effectLst>
                <a:outerShdw blurRad="38100" dist="38100" dir="2700000" algn="tl">
                  <a:srgbClr val="000000"/>
                </a:outerShdw>
              </a:effectLst>
            </a:endParaRPr>
          </a:p>
          <a:p>
            <a:pPr algn="ctr">
              <a:defRPr/>
            </a:pPr>
            <a:endParaRPr lang="en-US" sz="3200" b="1" dirty="0">
              <a:solidFill>
                <a:schemeClr val="bg1"/>
              </a:solidFill>
              <a:effectLst>
                <a:outerShdw blurRad="38100" dist="38100" dir="2700000" algn="tl">
                  <a:srgbClr val="000000"/>
                </a:outerShdw>
              </a:effectLst>
            </a:endParaRPr>
          </a:p>
        </p:txBody>
      </p:sp>
      <p:sp>
        <p:nvSpPr>
          <p:cNvPr id="13319" name="Text Box 7"/>
          <p:cNvSpPr txBox="1">
            <a:spLocks noChangeArrowheads="1"/>
          </p:cNvSpPr>
          <p:nvPr/>
        </p:nvSpPr>
        <p:spPr bwMode="auto">
          <a:xfrm>
            <a:off x="1143000" y="1200150"/>
            <a:ext cx="7010400" cy="2862263"/>
          </a:xfrm>
          <a:prstGeom prst="rect">
            <a:avLst/>
          </a:prstGeom>
          <a:noFill/>
          <a:ln w="9525">
            <a:noFill/>
            <a:miter lim="800000"/>
            <a:headEnd/>
            <a:tailEnd/>
          </a:ln>
          <a:effectLst/>
        </p:spPr>
        <p:txBody>
          <a:bodyPr>
            <a:spAutoFit/>
          </a:bodyPr>
          <a:lstStyle/>
          <a:p>
            <a:pPr>
              <a:defRPr/>
            </a:pPr>
            <a:r>
              <a:rPr lang="ru-RU" sz="3600" dirty="0">
                <a:solidFill>
                  <a:schemeClr val="bg1"/>
                </a:solidFill>
              </a:rPr>
              <a:t>1. Глухари вернулись с юга</a:t>
            </a:r>
          </a:p>
          <a:p>
            <a:pPr>
              <a:defRPr/>
            </a:pPr>
            <a:r>
              <a:rPr lang="ru-RU" sz="3600" dirty="0">
                <a:solidFill>
                  <a:schemeClr val="bg1"/>
                </a:solidFill>
              </a:rPr>
              <a:t>    Дома очень много дел:</a:t>
            </a:r>
          </a:p>
          <a:p>
            <a:pPr>
              <a:defRPr/>
            </a:pPr>
            <a:r>
              <a:rPr lang="ru-RU" sz="3600" dirty="0">
                <a:solidFill>
                  <a:schemeClr val="bg1"/>
                </a:solidFill>
              </a:rPr>
              <a:t>    Гнёзда нужно свить повыше,    </a:t>
            </a:r>
          </a:p>
          <a:p>
            <a:pPr>
              <a:defRPr/>
            </a:pPr>
            <a:r>
              <a:rPr lang="ru-RU" sz="3600" dirty="0">
                <a:solidFill>
                  <a:schemeClr val="bg1"/>
                </a:solidFill>
              </a:rPr>
              <a:t>    Чтобы их медведь не съел.</a:t>
            </a:r>
          </a:p>
          <a:p>
            <a:pPr>
              <a:spcBef>
                <a:spcPct val="50000"/>
              </a:spcBef>
              <a:defRPr/>
            </a:pPr>
            <a:endParaRPr lang="ru-RU" sz="2400" dirty="0">
              <a:solidFill>
                <a:schemeClr val="bg1"/>
              </a:solidFill>
              <a:effectLst>
                <a:outerShdw blurRad="38100" dist="38100" dir="2700000" algn="tl">
                  <a:srgbClr val="000000"/>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3600" b="1" dirty="0">
                <a:solidFill>
                  <a:schemeClr val="bg1"/>
                </a:solidFill>
                <a:effectLst>
                  <a:outerShdw blurRad="38100" dist="38100" dir="2700000" algn="tl">
                    <a:srgbClr val="000000"/>
                  </a:outerShdw>
                </a:effectLst>
              </a:rPr>
              <a:t>«Найди ошибку»</a:t>
            </a:r>
            <a:endParaRPr lang="en-US" sz="3600" b="1" dirty="0">
              <a:solidFill>
                <a:schemeClr val="bg1"/>
              </a:solidFill>
              <a:effectLst>
                <a:outerShdw blurRad="38100" dist="38100" dir="2700000" algn="tl">
                  <a:srgbClr val="000000"/>
                </a:outerShdw>
              </a:effectLst>
            </a:endParaRPr>
          </a:p>
        </p:txBody>
      </p:sp>
      <p:sp>
        <p:nvSpPr>
          <p:cNvPr id="19459" name="Rectangle 3"/>
          <p:cNvSpPr>
            <a:spLocks noChangeAspect="1" noChangeArrowheads="1"/>
          </p:cNvSpPr>
          <p:nvPr/>
        </p:nvSpPr>
        <p:spPr bwMode="auto">
          <a:xfrm>
            <a:off x="895350" y="3981450"/>
            <a:ext cx="7448550" cy="2247900"/>
          </a:xfrm>
          <a:prstGeom prst="rect">
            <a:avLst/>
          </a:prstGeom>
          <a:noFill/>
          <a:ln w="9525">
            <a:noFill/>
            <a:miter lim="800000"/>
            <a:headEnd/>
            <a:tailEnd/>
          </a:ln>
          <a:effectLst/>
        </p:spPr>
        <p:txBody>
          <a:bodyPr wrap="none" anchor="ctr"/>
          <a:lstStyle/>
          <a:p>
            <a:pPr algn="ctr">
              <a:defRPr/>
            </a:pPr>
            <a:endParaRPr lang="ru-RU" sz="2400" b="1" dirty="0">
              <a:solidFill>
                <a:schemeClr val="bg1"/>
              </a:solidFill>
              <a:effectLst>
                <a:outerShdw blurRad="38100" dist="38100" dir="2700000" algn="tl">
                  <a:srgbClr val="000000"/>
                </a:outerShdw>
              </a:effectLst>
            </a:endParaRPr>
          </a:p>
          <a:p>
            <a:pPr algn="ctr">
              <a:defRPr/>
            </a:pPr>
            <a:r>
              <a:rPr lang="ru-RU" sz="2800" b="1" dirty="0">
                <a:solidFill>
                  <a:schemeClr val="bg1"/>
                </a:solidFill>
                <a:effectLst>
                  <a:outerShdw blurRad="38100" dist="38100" dir="2700000" algn="tl">
                    <a:srgbClr val="000000"/>
                  </a:outerShdw>
                </a:effectLst>
              </a:rPr>
              <a:t>Ответ</a:t>
            </a:r>
          </a:p>
          <a:p>
            <a:pPr>
              <a:spcBef>
                <a:spcPct val="50000"/>
              </a:spcBef>
              <a:defRPr/>
            </a:pPr>
            <a:r>
              <a:rPr lang="ru-RU" sz="2800" b="1" i="1" dirty="0">
                <a:solidFill>
                  <a:schemeClr val="bg1"/>
                </a:solidFill>
              </a:rPr>
              <a:t>Ананас – травянистое растение;</a:t>
            </a:r>
          </a:p>
          <a:p>
            <a:pPr>
              <a:spcBef>
                <a:spcPct val="50000"/>
              </a:spcBef>
              <a:defRPr/>
            </a:pPr>
            <a:r>
              <a:rPr lang="ru-RU" sz="2800" b="1" i="1" dirty="0">
                <a:solidFill>
                  <a:schemeClr val="bg1"/>
                </a:solidFill>
              </a:rPr>
              <a:t>Глухари питаются лесными ягодами, </a:t>
            </a:r>
          </a:p>
          <a:p>
            <a:pPr>
              <a:spcBef>
                <a:spcPct val="50000"/>
              </a:spcBef>
              <a:defRPr/>
            </a:pPr>
            <a:r>
              <a:rPr lang="ru-RU" sz="2800" b="1" i="1" dirty="0">
                <a:solidFill>
                  <a:schemeClr val="bg1"/>
                </a:solidFill>
              </a:rPr>
              <a:t>почками, хвоёй; глухари – осёдлые птицы.</a:t>
            </a:r>
            <a:r>
              <a:rPr lang="ru-RU" sz="2800" b="1" dirty="0">
                <a:solidFill>
                  <a:schemeClr val="bg1"/>
                </a:solidFill>
              </a:rPr>
              <a:t> </a:t>
            </a:r>
          </a:p>
          <a:p>
            <a:pPr algn="ctr">
              <a:defRPr/>
            </a:pPr>
            <a:endParaRPr lang="en-US" sz="3600" b="1" dirty="0">
              <a:solidFill>
                <a:schemeClr val="bg1"/>
              </a:solidFill>
              <a:effectLst>
                <a:outerShdw blurRad="38100" dist="38100" dir="2700000" algn="tl">
                  <a:srgbClr val="000000"/>
                </a:outerShdw>
              </a:effectLst>
            </a:endParaRPr>
          </a:p>
        </p:txBody>
      </p:sp>
      <p:sp>
        <p:nvSpPr>
          <p:cNvPr id="23556" name="Rectangle 4"/>
          <p:cNvSpPr>
            <a:spLocks noChangeArrowheads="1"/>
          </p:cNvSpPr>
          <p:nvPr/>
        </p:nvSpPr>
        <p:spPr bwMode="auto">
          <a:xfrm>
            <a:off x="971550" y="762000"/>
            <a:ext cx="7239000" cy="2546350"/>
          </a:xfrm>
          <a:prstGeom prst="rect">
            <a:avLst/>
          </a:prstGeom>
          <a:noFill/>
          <a:ln w="9525">
            <a:noFill/>
            <a:miter lim="800000"/>
            <a:headEnd/>
            <a:tailEnd/>
          </a:ln>
        </p:spPr>
        <p:txBody>
          <a:bodyPr wrap="none" anchor="ctr"/>
          <a:lstStyle/>
          <a:p>
            <a:r>
              <a:rPr lang="ru-RU" sz="3600">
                <a:solidFill>
                  <a:schemeClr val="bg1"/>
                </a:solidFill>
              </a:rPr>
              <a:t>2. Ананасы собираем</a:t>
            </a:r>
          </a:p>
          <a:p>
            <a:r>
              <a:rPr lang="ru-RU" sz="3600">
                <a:solidFill>
                  <a:schemeClr val="bg1"/>
                </a:solidFill>
              </a:rPr>
              <a:t>    Мы с деревьев поскорей,          </a:t>
            </a:r>
          </a:p>
          <a:p>
            <a:r>
              <a:rPr lang="ru-RU" sz="3600">
                <a:solidFill>
                  <a:schemeClr val="bg1"/>
                </a:solidFill>
              </a:rPr>
              <a:t>    Их склюёт иначе стая                   </a:t>
            </a:r>
          </a:p>
          <a:p>
            <a:r>
              <a:rPr lang="ru-RU" sz="3600">
                <a:solidFill>
                  <a:schemeClr val="bg1"/>
                </a:solidFill>
              </a:rPr>
              <a:t>    Перелётных глухарей. </a:t>
            </a:r>
            <a:endParaRPr lang="en-US" sz="3600">
              <a:solidFill>
                <a:schemeClr val="bg1"/>
              </a:solidFill>
              <a:latin typeface="Impact" pitchFamily="34" charset="0"/>
            </a:endParaRPr>
          </a:p>
        </p:txBody>
      </p:sp>
      <p:sp>
        <p:nvSpPr>
          <p:cNvPr id="8" name="Управляющая кнопка: домой 7">
            <a:hlinkClick r:id="rId3" action="ppaction://hlinksldjump" highlightClick="1"/>
          </p:cNvPr>
          <p:cNvSpPr/>
          <p:nvPr/>
        </p:nvSpPr>
        <p:spPr>
          <a:xfrm>
            <a:off x="8477250" y="6191250"/>
            <a:ext cx="438150" cy="4191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linds(horizontal)">
                                      <p:cBhvr>
                                        <p:cTn id="7"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spect="1" noChangeArrowheads="1"/>
          </p:cNvSpPr>
          <p:nvPr/>
        </p:nvSpPr>
        <p:spPr bwMode="auto">
          <a:xfrm>
            <a:off x="0" y="247650"/>
            <a:ext cx="9144000" cy="6623050"/>
          </a:xfrm>
          <a:prstGeom prst="rect">
            <a:avLst/>
          </a:prstGeom>
          <a:noFill/>
          <a:ln w="9525">
            <a:noFill/>
            <a:miter lim="800000"/>
            <a:headEnd/>
            <a:tailEnd/>
          </a:ln>
          <a:effectLst/>
        </p:spPr>
        <p:txBody>
          <a:bodyPr wrap="none"/>
          <a:lstStyle/>
          <a:p>
            <a:pPr algn="ctr">
              <a:defRPr/>
            </a:pPr>
            <a:r>
              <a:rPr lang="ru-RU" sz="3600" b="1" dirty="0">
                <a:solidFill>
                  <a:schemeClr val="bg1"/>
                </a:solidFill>
                <a:effectLst>
                  <a:outerShdw blurRad="38100" dist="38100" dir="2700000" algn="tl">
                    <a:srgbClr val="000000"/>
                  </a:outerShdw>
                </a:effectLst>
              </a:rPr>
              <a:t>«Поймай птицу»</a:t>
            </a:r>
            <a:endParaRPr lang="en-US" sz="3600" b="1" dirty="0">
              <a:solidFill>
                <a:schemeClr val="bg1"/>
              </a:solidFill>
              <a:effectLst>
                <a:outerShdw blurRad="38100" dist="38100" dir="2700000" algn="tl">
                  <a:srgbClr val="000000"/>
                </a:outerShdw>
              </a:effectLst>
            </a:endParaRPr>
          </a:p>
        </p:txBody>
      </p:sp>
      <p:sp>
        <p:nvSpPr>
          <p:cNvPr id="24579" name="Rectangle 4"/>
          <p:cNvSpPr>
            <a:spLocks noChangeArrowheads="1"/>
          </p:cNvSpPr>
          <p:nvPr/>
        </p:nvSpPr>
        <p:spPr bwMode="auto">
          <a:xfrm>
            <a:off x="3011488" y="4133850"/>
            <a:ext cx="3381375" cy="609600"/>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24580" name="Text Box 6"/>
          <p:cNvSpPr txBox="1">
            <a:spLocks noChangeArrowheads="1"/>
          </p:cNvSpPr>
          <p:nvPr/>
        </p:nvSpPr>
        <p:spPr bwMode="auto">
          <a:xfrm>
            <a:off x="609600" y="1619250"/>
            <a:ext cx="3867150" cy="2308225"/>
          </a:xfrm>
          <a:prstGeom prst="rect">
            <a:avLst/>
          </a:prstGeom>
          <a:noFill/>
          <a:ln w="9525">
            <a:noFill/>
            <a:miter lim="800000"/>
            <a:headEnd/>
            <a:tailEnd/>
          </a:ln>
        </p:spPr>
        <p:txBody>
          <a:bodyPr>
            <a:spAutoFit/>
          </a:bodyPr>
          <a:lstStyle/>
          <a:p>
            <a:pPr>
              <a:spcBef>
                <a:spcPct val="50000"/>
              </a:spcBef>
            </a:pPr>
            <a:r>
              <a:rPr lang="ru-RU" sz="3600" i="1">
                <a:solidFill>
                  <a:schemeClr val="bg1"/>
                </a:solidFill>
              </a:rPr>
              <a:t>Из данного количества букв составить названия птиц</a:t>
            </a:r>
            <a:endParaRPr lang="ru-RU" sz="3600" b="1" i="1">
              <a:solidFill>
                <a:schemeClr val="bg1"/>
              </a:solidFill>
            </a:endParaRPr>
          </a:p>
        </p:txBody>
      </p:sp>
      <p:graphicFrame>
        <p:nvGraphicFramePr>
          <p:cNvPr id="32868" name="Group 100"/>
          <p:cNvGraphicFramePr>
            <a:graphicFrameLocks noGrp="1"/>
          </p:cNvGraphicFramePr>
          <p:nvPr/>
        </p:nvGraphicFramePr>
        <p:xfrm>
          <a:off x="4381500" y="1276350"/>
          <a:ext cx="3924300" cy="3348038"/>
        </p:xfrm>
        <a:graphic>
          <a:graphicData uri="http://schemas.openxmlformats.org/drawingml/2006/table">
            <a:tbl>
              <a:tblPr/>
              <a:tblGrid>
                <a:gridCol w="786161"/>
                <a:gridCol w="783993"/>
                <a:gridCol w="783993"/>
                <a:gridCol w="783993"/>
                <a:gridCol w="786158"/>
              </a:tblGrid>
              <a:tr h="4692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а</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err="1" smtClean="0">
                          <a:ln>
                            <a:noFill/>
                          </a:ln>
                          <a:solidFill>
                            <a:schemeClr val="bg1"/>
                          </a:solidFill>
                          <a:effectLst/>
                          <a:latin typeface="Times New Roman" pitchFamily="18" charset="0"/>
                        </a:rPr>
                        <a:t>й</a:t>
                      </a:r>
                      <a:endParaRPr kumimoji="0" lang="ru-RU" sz="2800" b="0" i="0" u="none" strike="noStrike" cap="none" normalizeH="0" baseline="0" dirty="0" smtClean="0">
                        <a:ln>
                          <a:noFill/>
                        </a:ln>
                        <a:solidFill>
                          <a:schemeClr val="bg1"/>
                        </a:solidFill>
                        <a:effectLst/>
                        <a:latin typeface="Times New Roman" pitchFamily="18"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err="1" smtClean="0">
                          <a:ln>
                            <a:noFill/>
                          </a:ln>
                          <a:solidFill>
                            <a:schemeClr val="bg1"/>
                          </a:solidFill>
                          <a:effectLst/>
                          <a:latin typeface="Times New Roman" pitchFamily="18" charset="0"/>
                        </a:rPr>
                        <a:t>р</a:t>
                      </a:r>
                      <a:endParaRPr kumimoji="0" lang="ru-RU" sz="2800" b="0" i="0" u="none" strike="noStrike" cap="none" normalizeH="0" baseline="0" dirty="0" smtClean="0">
                        <a:ln>
                          <a:noFill/>
                        </a:ln>
                        <a:solidFill>
                          <a:schemeClr val="bg1"/>
                        </a:solidFill>
                        <a:effectLst/>
                        <a:latin typeface="Times New Roman" pitchFamily="18"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о</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г</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4692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а</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л</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к</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е</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в</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4692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о</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с</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н</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и</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л</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4692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к</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ч</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err="1" smtClean="0">
                          <a:ln>
                            <a:noFill/>
                          </a:ln>
                          <a:solidFill>
                            <a:schemeClr val="bg1"/>
                          </a:solidFill>
                          <a:effectLst/>
                          <a:latin typeface="Times New Roman" pitchFamily="18" charset="0"/>
                        </a:rPr>
                        <a:t>ь</a:t>
                      </a:r>
                      <a:endParaRPr kumimoji="0" lang="ru-RU" sz="2800" b="0" i="0" u="none" strike="noStrike" cap="none" normalizeH="0" baseline="0" dirty="0" smtClean="0">
                        <a:ln>
                          <a:noFill/>
                        </a:ln>
                        <a:solidFill>
                          <a:schemeClr val="bg1"/>
                        </a:solidFill>
                        <a:effectLst/>
                        <a:latin typeface="Times New Roman" pitchFamily="18"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а</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к</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6374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800" b="0" i="0" u="none" strike="noStrike" cap="none" normalizeH="0" baseline="0" dirty="0" smtClean="0">
                          <a:ln>
                            <a:noFill/>
                          </a:ln>
                          <a:solidFill>
                            <a:schemeClr val="bg1"/>
                          </a:solidFill>
                          <a:effectLst/>
                          <a:latin typeface="Times New Roman" pitchFamily="18" charset="0"/>
                        </a:rPr>
                        <a:t>т</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к</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л</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с</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о</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6374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800" b="0" i="0" u="none" strike="noStrike" cap="none" normalizeH="0" baseline="0" dirty="0" smtClean="0">
                          <a:ln>
                            <a:noFill/>
                          </a:ln>
                          <a:solidFill>
                            <a:schemeClr val="bg1"/>
                          </a:solidFill>
                          <a:effectLst/>
                          <a:latin typeface="Times New Roman" pitchFamily="18" charset="0"/>
                        </a:rPr>
                        <a:t>о</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с</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а</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о</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rPr>
                        <a:t>а</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8" name="Управляющая кнопка: домой 7">
            <a:hlinkClick r:id="rId3" action="ppaction://hlinksldjump" highlightClick="1"/>
          </p:cNvPr>
          <p:cNvSpPr/>
          <p:nvPr/>
        </p:nvSpPr>
        <p:spPr>
          <a:xfrm>
            <a:off x="8401050" y="6191250"/>
            <a:ext cx="43815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descr="00041104.jpg"/>
          <p:cNvPicPr>
            <a:picLocks noGrp="1" noChangeAspect="1"/>
          </p:cNvPicPr>
          <p:nvPr>
            <p:ph type="pic" idx="1"/>
          </p:nvPr>
        </p:nvPicPr>
        <p:blipFill>
          <a:blip r:embed="rId3"/>
          <a:srcRect/>
          <a:stretch>
            <a:fillRect/>
          </a:stretch>
        </p:blipFill>
        <p:spPr>
          <a:xfrm>
            <a:off x="647700" y="914400"/>
            <a:ext cx="7848600" cy="5505450"/>
          </a:xfrm>
        </p:spPr>
      </p:pic>
      <p:sp>
        <p:nvSpPr>
          <p:cNvPr id="25603" name="Текст 9"/>
          <p:cNvSpPr>
            <a:spLocks noGrp="1"/>
          </p:cNvSpPr>
          <p:nvPr>
            <p:ph type="body" sz="half" idx="2"/>
          </p:nvPr>
        </p:nvSpPr>
        <p:spPr>
          <a:xfrm>
            <a:off x="1697038" y="342900"/>
            <a:ext cx="5486400" cy="628650"/>
          </a:xfrm>
        </p:spPr>
        <p:txBody>
          <a:bodyPr/>
          <a:lstStyle/>
          <a:p>
            <a:pPr algn="ctr"/>
            <a:r>
              <a:rPr lang="ru-RU" sz="3600" b="1" smtClean="0">
                <a:solidFill>
                  <a:schemeClr val="bg1"/>
                </a:solidFill>
                <a:latin typeface="Arial" charset="0"/>
                <a:cs typeface="Arial" charset="0"/>
              </a:rPr>
              <a:t>«Я рисую натюрморт» </a:t>
            </a:r>
          </a:p>
        </p:txBody>
      </p:sp>
      <p:sp>
        <p:nvSpPr>
          <p:cNvPr id="21" name="Управляющая кнопка: домой 20">
            <a:hlinkClick r:id="rId4" action="ppaction://hlinksldjump" highlightClick="1"/>
          </p:cNvPr>
          <p:cNvSpPr/>
          <p:nvPr/>
        </p:nvSpPr>
        <p:spPr>
          <a:xfrm>
            <a:off x="8420100" y="6134100"/>
            <a:ext cx="438150" cy="4000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3600" b="1" dirty="0">
                <a:solidFill>
                  <a:schemeClr val="bg1"/>
                </a:solidFill>
                <a:effectLst>
                  <a:outerShdw blurRad="38100" dist="38100" dir="2700000" algn="tl">
                    <a:srgbClr val="000000"/>
                  </a:outerShdw>
                </a:effectLst>
              </a:rPr>
              <a:t>Кроссворд «Гриб»</a:t>
            </a:r>
            <a:endParaRPr lang="en-US" sz="3600" b="1" dirty="0">
              <a:solidFill>
                <a:schemeClr val="bg1"/>
              </a:solidFill>
              <a:effectLst>
                <a:outerShdw blurRad="38100" dist="38100" dir="2700000" algn="tl">
                  <a:srgbClr val="000000"/>
                </a:outerShdw>
              </a:effectLst>
            </a:endParaRPr>
          </a:p>
          <a:p>
            <a:pPr algn="ctr">
              <a:defRPr/>
            </a:pPr>
            <a:endParaRPr lang="en-US" sz="7200" b="1" dirty="0">
              <a:solidFill>
                <a:schemeClr val="bg1"/>
              </a:solidFill>
              <a:effectLst>
                <a:outerShdw blurRad="38100" dist="38100" dir="2700000" algn="tl">
                  <a:srgbClr val="000000"/>
                </a:outerShdw>
              </a:effectLst>
            </a:endParaRPr>
          </a:p>
        </p:txBody>
      </p:sp>
      <p:sp>
        <p:nvSpPr>
          <p:cNvPr id="30724" name="Rectangle 4"/>
          <p:cNvSpPr>
            <a:spLocks noChangeArrowheads="1"/>
          </p:cNvSpPr>
          <p:nvPr/>
        </p:nvSpPr>
        <p:spPr bwMode="auto">
          <a:xfrm>
            <a:off x="4876800" y="1733550"/>
            <a:ext cx="4038600" cy="3295650"/>
          </a:xfrm>
          <a:prstGeom prst="rect">
            <a:avLst/>
          </a:prstGeom>
          <a:noFill/>
          <a:ln w="9525">
            <a:noFill/>
            <a:miter lim="800000"/>
            <a:headEnd/>
            <a:tailEnd/>
          </a:ln>
        </p:spPr>
        <p:txBody>
          <a:bodyPr wrap="none" anchor="ctr"/>
          <a:lstStyle/>
          <a:p>
            <a:pPr marL="514350" indent="-514350">
              <a:buFontTx/>
              <a:buAutoNum type="arabicPeriod"/>
            </a:pPr>
            <a:endParaRPr lang="ru-RU" sz="3200">
              <a:solidFill>
                <a:srgbClr val="FFCC00"/>
              </a:solidFill>
              <a:cs typeface="Arial" charset="0"/>
            </a:endParaRPr>
          </a:p>
          <a:p>
            <a:pPr marL="514350" indent="-514350"/>
            <a:r>
              <a:rPr lang="ru-RU" sz="3200">
                <a:solidFill>
                  <a:schemeClr val="bg1"/>
                </a:solidFill>
                <a:cs typeface="Arial" charset="0"/>
              </a:rPr>
              <a:t>Ответ</a:t>
            </a:r>
          </a:p>
          <a:p>
            <a:pPr marL="514350" indent="-514350"/>
            <a:r>
              <a:rPr lang="ru-RU" sz="3200">
                <a:solidFill>
                  <a:schemeClr val="bg1"/>
                </a:solidFill>
                <a:cs typeface="Arial" charset="0"/>
              </a:rPr>
              <a:t>            1. </a:t>
            </a:r>
            <a:r>
              <a:rPr lang="ru-RU" sz="3200">
                <a:solidFill>
                  <a:srgbClr val="C00000"/>
                </a:solidFill>
                <a:cs typeface="Arial" charset="0"/>
              </a:rPr>
              <a:t>Г</a:t>
            </a:r>
            <a:r>
              <a:rPr lang="ru-RU" sz="3200">
                <a:solidFill>
                  <a:schemeClr val="bg1"/>
                </a:solidFill>
                <a:cs typeface="Arial" charset="0"/>
              </a:rPr>
              <a:t>рибы.</a:t>
            </a:r>
          </a:p>
          <a:p>
            <a:pPr marL="514350" indent="-514350"/>
            <a:r>
              <a:rPr lang="ru-RU" sz="3200">
                <a:solidFill>
                  <a:schemeClr val="bg1"/>
                </a:solidFill>
                <a:cs typeface="Arial" charset="0"/>
              </a:rPr>
              <a:t>2.Мухомо</a:t>
            </a:r>
            <a:r>
              <a:rPr lang="ru-RU" sz="3200">
                <a:solidFill>
                  <a:srgbClr val="C00000"/>
                </a:solidFill>
                <a:cs typeface="Arial" charset="0"/>
              </a:rPr>
              <a:t>р</a:t>
            </a:r>
            <a:r>
              <a:rPr lang="ru-RU" sz="3200">
                <a:solidFill>
                  <a:schemeClr val="bg1"/>
                </a:solidFill>
                <a:cs typeface="Arial" charset="0"/>
              </a:rPr>
              <a:t>.</a:t>
            </a:r>
          </a:p>
          <a:p>
            <a:pPr marL="514350" indent="-514350"/>
            <a:r>
              <a:rPr lang="ru-RU" sz="3200">
                <a:solidFill>
                  <a:schemeClr val="bg1"/>
                </a:solidFill>
                <a:cs typeface="Arial" charset="0"/>
              </a:rPr>
              <a:t>   3.Подос</a:t>
            </a:r>
            <a:r>
              <a:rPr lang="ru-RU" sz="3200">
                <a:solidFill>
                  <a:srgbClr val="C00000"/>
                </a:solidFill>
                <a:cs typeface="Arial" charset="0"/>
              </a:rPr>
              <a:t>и</a:t>
            </a:r>
            <a:r>
              <a:rPr lang="ru-RU" sz="3200">
                <a:solidFill>
                  <a:schemeClr val="bg1"/>
                </a:solidFill>
                <a:cs typeface="Arial" charset="0"/>
              </a:rPr>
              <a:t>новик.</a:t>
            </a:r>
          </a:p>
          <a:p>
            <a:pPr marL="514350" indent="-514350"/>
            <a:r>
              <a:rPr lang="ru-RU" sz="3200">
                <a:solidFill>
                  <a:schemeClr val="bg1"/>
                </a:solidFill>
                <a:cs typeface="Arial" charset="0"/>
              </a:rPr>
              <a:t>       4.Под</a:t>
            </a:r>
            <a:r>
              <a:rPr lang="ru-RU" sz="3200">
                <a:solidFill>
                  <a:srgbClr val="C00000"/>
                </a:solidFill>
                <a:cs typeface="Arial" charset="0"/>
              </a:rPr>
              <a:t>б</a:t>
            </a:r>
            <a:r>
              <a:rPr lang="ru-RU" sz="3200">
                <a:solidFill>
                  <a:schemeClr val="bg1"/>
                </a:solidFill>
                <a:cs typeface="Arial" charset="0"/>
              </a:rPr>
              <a:t>ерёзовик</a:t>
            </a:r>
            <a:endParaRPr lang="en-US" sz="3200">
              <a:solidFill>
                <a:schemeClr val="bg1"/>
              </a:solidFill>
              <a:cs typeface="Arial" charset="0"/>
            </a:endParaRPr>
          </a:p>
        </p:txBody>
      </p:sp>
      <p:sp>
        <p:nvSpPr>
          <p:cNvPr id="8" name="Прямоугольник 7"/>
          <p:cNvSpPr>
            <a:spLocks noChangeArrowheads="1"/>
          </p:cNvSpPr>
          <p:nvPr/>
        </p:nvSpPr>
        <p:spPr bwMode="auto">
          <a:xfrm>
            <a:off x="266700" y="704850"/>
            <a:ext cx="4686300" cy="5478463"/>
          </a:xfrm>
          <a:prstGeom prst="rect">
            <a:avLst/>
          </a:prstGeom>
          <a:noFill/>
          <a:ln w="9525">
            <a:noFill/>
            <a:miter lim="800000"/>
            <a:headEnd/>
            <a:tailEnd/>
          </a:ln>
        </p:spPr>
        <p:txBody>
          <a:bodyPr>
            <a:spAutoFit/>
          </a:bodyPr>
          <a:lstStyle/>
          <a:p>
            <a:pPr marL="457200" indent="-457200">
              <a:spcBef>
                <a:spcPct val="50000"/>
              </a:spcBef>
            </a:pPr>
            <a:r>
              <a:rPr lang="ru-RU" sz="2000" b="1">
                <a:solidFill>
                  <a:schemeClr val="bg1"/>
                </a:solidFill>
                <a:cs typeface="Arial" charset="0"/>
              </a:rPr>
              <a:t>1.    Пока дети – каждый в берете, </a:t>
            </a:r>
          </a:p>
          <a:p>
            <a:pPr marL="457200" indent="-457200">
              <a:spcBef>
                <a:spcPct val="50000"/>
              </a:spcBef>
            </a:pPr>
            <a:r>
              <a:rPr lang="ru-RU" sz="2000" b="1">
                <a:solidFill>
                  <a:schemeClr val="bg1"/>
                </a:solidFill>
                <a:cs typeface="Arial" charset="0"/>
              </a:rPr>
              <a:t>       Повзрослели – шляпы надели.</a:t>
            </a:r>
          </a:p>
          <a:p>
            <a:pPr marL="457200" indent="-457200">
              <a:spcBef>
                <a:spcPct val="50000"/>
              </a:spcBef>
              <a:buFontTx/>
              <a:buAutoNum type="arabicPeriod" startAt="2"/>
            </a:pPr>
            <a:r>
              <a:rPr lang="ru-RU" sz="2000" b="1">
                <a:solidFill>
                  <a:schemeClr val="bg1"/>
                </a:solidFill>
                <a:cs typeface="Arial" charset="0"/>
              </a:rPr>
              <a:t>Стоит на полянке в красном платье  Татьянка, а платье всё в белых крапинках.</a:t>
            </a:r>
          </a:p>
          <a:p>
            <a:pPr marL="457200" indent="-457200">
              <a:spcBef>
                <a:spcPct val="50000"/>
              </a:spcBef>
              <a:buFontTx/>
              <a:buAutoNum type="arabicPeriod" startAt="3"/>
            </a:pPr>
            <a:r>
              <a:rPr lang="ru-RU" sz="2000" b="1">
                <a:solidFill>
                  <a:schemeClr val="bg1"/>
                </a:solidFill>
                <a:cs typeface="Arial" charset="0"/>
              </a:rPr>
              <a:t>Под деревцем, под осинкой стоит мальчик с пальчик, на нём сер сарафанчик, красна шапочка.</a:t>
            </a:r>
          </a:p>
          <a:p>
            <a:pPr marL="457200" indent="-457200">
              <a:spcBef>
                <a:spcPct val="50000"/>
              </a:spcBef>
              <a:buFontTx/>
              <a:buAutoNum type="arabicPeriod" startAt="4"/>
            </a:pPr>
            <a:r>
              <a:rPr lang="ru-RU" sz="2000" b="1">
                <a:solidFill>
                  <a:schemeClr val="bg1"/>
                </a:solidFill>
                <a:cs typeface="Arial" charset="0"/>
              </a:rPr>
              <a:t>Не спорю, не белый – </a:t>
            </a:r>
          </a:p>
          <a:p>
            <a:pPr marL="457200" indent="-457200">
              <a:spcBef>
                <a:spcPct val="50000"/>
              </a:spcBef>
            </a:pPr>
            <a:r>
              <a:rPr lang="ru-RU" sz="2000" b="1">
                <a:solidFill>
                  <a:schemeClr val="bg1"/>
                </a:solidFill>
                <a:cs typeface="Arial" charset="0"/>
              </a:rPr>
              <a:t>       Я, братцы, попроще…</a:t>
            </a:r>
          </a:p>
          <a:p>
            <a:pPr marL="457200" indent="-457200">
              <a:spcBef>
                <a:spcPct val="50000"/>
              </a:spcBef>
            </a:pPr>
            <a:r>
              <a:rPr lang="ru-RU" sz="2000" b="1">
                <a:solidFill>
                  <a:schemeClr val="bg1"/>
                </a:solidFill>
                <a:cs typeface="Arial" charset="0"/>
              </a:rPr>
              <a:t>       Расту я обычно в берёзовой роще.</a:t>
            </a:r>
          </a:p>
          <a:p>
            <a:pPr marL="457200" indent="-457200">
              <a:spcBef>
                <a:spcPct val="50000"/>
              </a:spcBef>
            </a:pPr>
            <a:r>
              <a:rPr lang="ru-RU" sz="2000" b="1">
                <a:cs typeface="Arial" charset="0"/>
              </a:rPr>
              <a:t> </a:t>
            </a:r>
          </a:p>
        </p:txBody>
      </p:sp>
      <p:sp>
        <p:nvSpPr>
          <p:cNvPr id="9" name="Управляющая кнопка: домой 8">
            <a:hlinkClick r:id="rId3" action="ppaction://hlinksldjump" highlightClick="1"/>
          </p:cNvPr>
          <p:cNvSpPr/>
          <p:nvPr/>
        </p:nvSpPr>
        <p:spPr>
          <a:xfrm>
            <a:off x="8439150" y="6248400"/>
            <a:ext cx="419100" cy="3429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blinds(horizontal)">
                                      <p:cBhvr>
                                        <p:cTn id="12"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1"/>
          <p:cNvSpPr>
            <a:spLocks noGrp="1"/>
          </p:cNvSpPr>
          <p:nvPr>
            <p:ph type="title"/>
          </p:nvPr>
        </p:nvSpPr>
        <p:spPr>
          <a:xfrm>
            <a:off x="685800" y="609600"/>
            <a:ext cx="7772400" cy="647700"/>
          </a:xfrm>
        </p:spPr>
        <p:txBody>
          <a:bodyPr/>
          <a:lstStyle/>
          <a:p>
            <a:r>
              <a:rPr lang="ru-RU" smtClean="0">
                <a:solidFill>
                  <a:schemeClr val="bg1"/>
                </a:solidFill>
              </a:rPr>
              <a:t>Кроссворд</a:t>
            </a:r>
          </a:p>
        </p:txBody>
      </p:sp>
      <p:sp>
        <p:nvSpPr>
          <p:cNvPr id="13" name="Содержимое 12"/>
          <p:cNvSpPr>
            <a:spLocks noGrp="1"/>
          </p:cNvSpPr>
          <p:nvPr>
            <p:ph sz="half" idx="1"/>
          </p:nvPr>
        </p:nvSpPr>
        <p:spPr>
          <a:xfrm>
            <a:off x="685800" y="1543050"/>
            <a:ext cx="3810000" cy="4933950"/>
          </a:xfrm>
        </p:spPr>
        <p:txBody>
          <a:bodyPr/>
          <a:lstStyle/>
          <a:p>
            <a:pPr marL="457200" indent="-457200">
              <a:buFontTx/>
              <a:buAutoNum type="arabicPeriod"/>
              <a:defRPr/>
            </a:pPr>
            <a:r>
              <a:rPr lang="ru-RU" sz="1800" dirty="0" smtClean="0">
                <a:solidFill>
                  <a:schemeClr val="bg1"/>
                </a:solidFill>
              </a:rPr>
              <a:t>Домашнее насекомое.</a:t>
            </a:r>
          </a:p>
          <a:p>
            <a:pPr marL="457200" indent="-457200">
              <a:buFontTx/>
              <a:buAutoNum type="arabicPeriod"/>
              <a:defRPr/>
            </a:pPr>
            <a:r>
              <a:rPr lang="ru-RU" sz="1800" dirty="0" smtClean="0">
                <a:solidFill>
                  <a:schemeClr val="bg1"/>
                </a:solidFill>
              </a:rPr>
              <a:t>Нелетающая птица.</a:t>
            </a:r>
          </a:p>
          <a:p>
            <a:pPr marL="457200" indent="-457200">
              <a:buFontTx/>
              <a:buAutoNum type="arabicPeriod"/>
              <a:defRPr/>
            </a:pPr>
            <a:r>
              <a:rPr lang="ru-RU" sz="1800" dirty="0" smtClean="0">
                <a:solidFill>
                  <a:schemeClr val="bg1"/>
                </a:solidFill>
              </a:rPr>
              <a:t>Самое крупное животное.</a:t>
            </a:r>
          </a:p>
          <a:p>
            <a:pPr marL="457200" indent="-457200">
              <a:buFontTx/>
              <a:buAutoNum type="arabicPeriod"/>
              <a:defRPr/>
            </a:pPr>
            <a:r>
              <a:rPr lang="ru-RU" sz="1800" dirty="0" smtClean="0">
                <a:solidFill>
                  <a:schemeClr val="bg1"/>
                </a:solidFill>
              </a:rPr>
              <a:t>Птица приносящая весну на крыльях.</a:t>
            </a:r>
          </a:p>
          <a:p>
            <a:pPr marL="457200" indent="-457200">
              <a:buFontTx/>
              <a:buAutoNum type="arabicPeriod"/>
              <a:defRPr/>
            </a:pPr>
            <a:r>
              <a:rPr lang="ru-RU" sz="1800" dirty="0" smtClean="0">
                <a:solidFill>
                  <a:schemeClr val="bg1"/>
                </a:solidFill>
              </a:rPr>
              <a:t>Друг человека.</a:t>
            </a:r>
          </a:p>
          <a:p>
            <a:pPr marL="457200" indent="-457200">
              <a:buFontTx/>
              <a:buAutoNum type="arabicPeriod"/>
              <a:defRPr/>
            </a:pPr>
            <a:r>
              <a:rPr lang="ru-RU" sz="1800" dirty="0" smtClean="0">
                <a:solidFill>
                  <a:schemeClr val="bg1"/>
                </a:solidFill>
              </a:rPr>
              <a:t>«След белого человека».</a:t>
            </a:r>
          </a:p>
          <a:p>
            <a:pPr marL="457200" indent="-457200">
              <a:buFontTx/>
              <a:buAutoNum type="arabicPeriod"/>
              <a:defRPr/>
            </a:pPr>
            <a:r>
              <a:rPr lang="ru-RU" sz="1800" dirty="0" smtClean="0">
                <a:solidFill>
                  <a:schemeClr val="bg1"/>
                </a:solidFill>
              </a:rPr>
              <a:t>Дерево-гигант.</a:t>
            </a:r>
          </a:p>
          <a:p>
            <a:pPr marL="457200" indent="-457200">
              <a:buFontTx/>
              <a:buAutoNum type="arabicPeriod"/>
              <a:defRPr/>
            </a:pPr>
            <a:r>
              <a:rPr lang="ru-RU" sz="1800" dirty="0" smtClean="0">
                <a:solidFill>
                  <a:schemeClr val="bg1"/>
                </a:solidFill>
              </a:rPr>
              <a:t>Лучший певец.</a:t>
            </a:r>
          </a:p>
          <a:p>
            <a:pPr marL="457200" indent="-457200">
              <a:buFontTx/>
              <a:buAutoNum type="arabicPeriod"/>
              <a:defRPr/>
            </a:pPr>
            <a:r>
              <a:rPr lang="ru-RU" sz="1800" dirty="0" smtClean="0">
                <a:solidFill>
                  <a:schemeClr val="bg1"/>
                </a:solidFill>
              </a:rPr>
              <a:t>Царь зверей.</a:t>
            </a:r>
          </a:p>
          <a:p>
            <a:pPr marL="457200" indent="-457200">
              <a:buFontTx/>
              <a:buAutoNum type="arabicPeriod"/>
              <a:defRPr/>
            </a:pPr>
            <a:r>
              <a:rPr lang="ru-RU" sz="1800" dirty="0" smtClean="0">
                <a:solidFill>
                  <a:schemeClr val="bg1"/>
                </a:solidFill>
              </a:rPr>
              <a:t> Дачный враг.</a:t>
            </a:r>
          </a:p>
          <a:p>
            <a:pPr marL="457200" indent="-457200">
              <a:buFontTx/>
              <a:buAutoNum type="arabicPeriod"/>
              <a:defRPr/>
            </a:pPr>
            <a:r>
              <a:rPr lang="ru-RU" sz="1800" dirty="0" smtClean="0">
                <a:solidFill>
                  <a:schemeClr val="bg1"/>
                </a:solidFill>
              </a:rPr>
              <a:t> Первый весенний цветок.</a:t>
            </a:r>
          </a:p>
          <a:p>
            <a:pPr marL="457200" indent="-457200">
              <a:buFontTx/>
              <a:buAutoNum type="arabicPeriod"/>
              <a:defRPr/>
            </a:pPr>
            <a:r>
              <a:rPr lang="ru-RU" sz="1800" dirty="0" smtClean="0">
                <a:solidFill>
                  <a:schemeClr val="bg1"/>
                </a:solidFill>
              </a:rPr>
              <a:t> Символ Канады.</a:t>
            </a:r>
          </a:p>
          <a:p>
            <a:pPr marL="457200" indent="-457200">
              <a:buFontTx/>
              <a:buAutoNum type="arabicPeriod"/>
              <a:defRPr/>
            </a:pPr>
            <a:r>
              <a:rPr lang="ru-RU" sz="1800" dirty="0" smtClean="0">
                <a:solidFill>
                  <a:schemeClr val="bg1"/>
                </a:solidFill>
              </a:rPr>
              <a:t> Птица – цветок.</a:t>
            </a:r>
          </a:p>
          <a:p>
            <a:pPr marL="457200" indent="-457200">
              <a:buFontTx/>
              <a:buAutoNum type="arabicPeriod"/>
              <a:defRPr/>
            </a:pPr>
            <a:r>
              <a:rPr lang="ru-RU" sz="1800" dirty="0" smtClean="0">
                <a:solidFill>
                  <a:schemeClr val="bg1"/>
                </a:solidFill>
              </a:rPr>
              <a:t> Русская красавица.</a:t>
            </a:r>
          </a:p>
          <a:p>
            <a:pPr>
              <a:defRPr/>
            </a:pPr>
            <a:endParaRPr lang="ru-RU" dirty="0"/>
          </a:p>
        </p:txBody>
      </p:sp>
      <p:sp>
        <p:nvSpPr>
          <p:cNvPr id="28677" name="Содержимое 13"/>
          <p:cNvSpPr>
            <a:spLocks noGrp="1"/>
          </p:cNvSpPr>
          <p:nvPr>
            <p:ph sz="half" idx="2"/>
          </p:nvPr>
        </p:nvSpPr>
        <p:spPr>
          <a:xfrm>
            <a:off x="4648200" y="1619250"/>
            <a:ext cx="3810000" cy="4781550"/>
          </a:xfrm>
        </p:spPr>
        <p:txBody>
          <a:bodyPr/>
          <a:lstStyle/>
          <a:p>
            <a:pPr>
              <a:buFontTx/>
              <a:buNone/>
            </a:pPr>
            <a:r>
              <a:rPr lang="ru-RU" sz="1800" b="1" smtClean="0">
                <a:solidFill>
                  <a:schemeClr val="bg1"/>
                </a:solidFill>
                <a:latin typeface="Arial" charset="0"/>
                <a:cs typeface="Arial" charset="0"/>
              </a:rPr>
              <a:t>             1 п ч е л а</a:t>
            </a:r>
          </a:p>
          <a:p>
            <a:pPr>
              <a:buFontTx/>
              <a:buNone/>
            </a:pPr>
            <a:r>
              <a:rPr lang="ru-RU" sz="1800" b="1" smtClean="0">
                <a:solidFill>
                  <a:schemeClr val="bg1"/>
                </a:solidFill>
                <a:latin typeface="Arial" charset="0"/>
                <a:cs typeface="Arial" charset="0"/>
              </a:rPr>
              <a:t>        2 с т р а у с</a:t>
            </a:r>
          </a:p>
          <a:p>
            <a:pPr>
              <a:buFontTx/>
              <a:buNone/>
            </a:pPr>
            <a:r>
              <a:rPr lang="ru-RU" sz="1800" b="1" smtClean="0">
                <a:solidFill>
                  <a:schemeClr val="bg1"/>
                </a:solidFill>
                <a:latin typeface="Arial" charset="0"/>
                <a:cs typeface="Arial" charset="0"/>
              </a:rPr>
              <a:t>           3 к и т</a:t>
            </a:r>
          </a:p>
          <a:p>
            <a:pPr>
              <a:buFontTx/>
              <a:buNone/>
            </a:pPr>
            <a:r>
              <a:rPr lang="ru-RU" sz="1800" b="1" smtClean="0">
                <a:solidFill>
                  <a:schemeClr val="bg1"/>
                </a:solidFill>
                <a:latin typeface="Arial" charset="0"/>
                <a:cs typeface="Arial" charset="0"/>
              </a:rPr>
              <a:t>           4 г р а ч</a:t>
            </a:r>
          </a:p>
          <a:p>
            <a:pPr>
              <a:buFontTx/>
              <a:buNone/>
            </a:pPr>
            <a:r>
              <a:rPr lang="ru-RU" sz="1800" b="1" smtClean="0">
                <a:solidFill>
                  <a:schemeClr val="bg1"/>
                </a:solidFill>
                <a:latin typeface="Arial" charset="0"/>
                <a:cs typeface="Arial" charset="0"/>
              </a:rPr>
              <a:t>          5 с о б а к а</a:t>
            </a:r>
          </a:p>
          <a:p>
            <a:pPr>
              <a:buFontTx/>
              <a:buNone/>
            </a:pPr>
            <a:r>
              <a:rPr lang="ru-RU" sz="1800" b="1" smtClean="0">
                <a:solidFill>
                  <a:schemeClr val="bg1"/>
                </a:solidFill>
                <a:latin typeface="Arial" charset="0"/>
                <a:cs typeface="Arial" charset="0"/>
              </a:rPr>
              <a:t>       6 п о д о р о ж н и к</a:t>
            </a:r>
          </a:p>
          <a:p>
            <a:pPr>
              <a:buFontTx/>
              <a:buNone/>
            </a:pPr>
            <a:r>
              <a:rPr lang="ru-RU" sz="1800" b="1" smtClean="0">
                <a:solidFill>
                  <a:schemeClr val="bg1"/>
                </a:solidFill>
                <a:latin typeface="Arial" charset="0"/>
                <a:cs typeface="Arial" charset="0"/>
              </a:rPr>
              <a:t>       7 б а о б а б</a:t>
            </a:r>
          </a:p>
          <a:p>
            <a:pPr>
              <a:buFontTx/>
              <a:buNone/>
            </a:pPr>
            <a:r>
              <a:rPr lang="ru-RU" sz="1800" b="1" smtClean="0">
                <a:solidFill>
                  <a:schemeClr val="bg1"/>
                </a:solidFill>
                <a:latin typeface="Arial" charset="0"/>
                <a:cs typeface="Arial" charset="0"/>
              </a:rPr>
              <a:t> 8 с о л о в е й</a:t>
            </a:r>
          </a:p>
          <a:p>
            <a:pPr>
              <a:buFontTx/>
              <a:buNone/>
            </a:pPr>
            <a:r>
              <a:rPr lang="ru-RU" sz="1800" b="1" smtClean="0">
                <a:solidFill>
                  <a:schemeClr val="bg1"/>
                </a:solidFill>
                <a:latin typeface="Arial" charset="0"/>
                <a:cs typeface="Arial" charset="0"/>
              </a:rPr>
              <a:t>          9 л е в</a:t>
            </a:r>
          </a:p>
          <a:p>
            <a:pPr>
              <a:buFontTx/>
              <a:buNone/>
            </a:pPr>
            <a:r>
              <a:rPr lang="ru-RU" sz="1800" b="1" smtClean="0">
                <a:solidFill>
                  <a:schemeClr val="bg1"/>
                </a:solidFill>
                <a:latin typeface="Arial" charset="0"/>
                <a:cs typeface="Arial" charset="0"/>
              </a:rPr>
              <a:t>     10 м е д в е д к а</a:t>
            </a:r>
          </a:p>
          <a:p>
            <a:pPr>
              <a:buFontTx/>
              <a:buNone/>
            </a:pPr>
            <a:r>
              <a:rPr lang="ru-RU" sz="1800" b="1" smtClean="0">
                <a:solidFill>
                  <a:schemeClr val="bg1"/>
                </a:solidFill>
                <a:latin typeface="Arial" charset="0"/>
                <a:cs typeface="Arial" charset="0"/>
              </a:rPr>
              <a:t>11 п о д н е ж н и к</a:t>
            </a:r>
          </a:p>
          <a:p>
            <a:pPr>
              <a:buFontTx/>
              <a:buNone/>
            </a:pPr>
            <a:r>
              <a:rPr lang="ru-RU" sz="1800" b="1" smtClean="0">
                <a:solidFill>
                  <a:schemeClr val="bg1"/>
                </a:solidFill>
                <a:latin typeface="Arial" charset="0"/>
                <a:cs typeface="Arial" charset="0"/>
              </a:rPr>
              <a:t>   12 к л ё н</a:t>
            </a:r>
          </a:p>
          <a:p>
            <a:pPr>
              <a:buFontTx/>
              <a:buNone/>
            </a:pPr>
            <a:r>
              <a:rPr lang="ru-RU" sz="1800" b="1" smtClean="0">
                <a:solidFill>
                  <a:schemeClr val="bg1"/>
                </a:solidFill>
                <a:latin typeface="Arial" charset="0"/>
                <a:cs typeface="Arial" charset="0"/>
              </a:rPr>
              <a:t>   13 к о л и б р и</a:t>
            </a:r>
          </a:p>
          <a:p>
            <a:pPr>
              <a:buFontTx/>
              <a:buNone/>
            </a:pPr>
            <a:r>
              <a:rPr lang="ru-RU" sz="1800" b="1" smtClean="0">
                <a:solidFill>
                  <a:schemeClr val="bg1"/>
                </a:solidFill>
                <a:latin typeface="Arial" charset="0"/>
                <a:cs typeface="Arial" charset="0"/>
              </a:rPr>
              <a:t>         14 б е р ё з к а</a:t>
            </a:r>
          </a:p>
          <a:p>
            <a:endParaRPr lang="ru-RU" smtClean="0">
              <a:solidFill>
                <a:schemeClr val="bg1"/>
              </a:solidFill>
            </a:endParaRPr>
          </a:p>
        </p:txBody>
      </p:sp>
      <p:sp>
        <p:nvSpPr>
          <p:cNvPr id="6" name="Управляющая кнопка: домой 5">
            <a:hlinkClick r:id="rId3" action="ppaction://hlinksldjump" highlightClick="1"/>
          </p:cNvPr>
          <p:cNvSpPr/>
          <p:nvPr/>
        </p:nvSpPr>
        <p:spPr>
          <a:xfrm>
            <a:off x="8439150" y="6248400"/>
            <a:ext cx="419100" cy="3429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blinds(horizontal)">
                                      <p:cBhvr>
                                        <p:cTn id="10" dur="500"/>
                                        <p:tgtEl>
                                          <p:spTgt spid="1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blinds(horizontal)">
                                      <p:cBhvr>
                                        <p:cTn id="13" dur="500"/>
                                        <p:tgtEl>
                                          <p:spTgt spid="1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blinds(horizontal)">
                                      <p:cBhvr>
                                        <p:cTn id="16" dur="500"/>
                                        <p:tgtEl>
                                          <p:spTgt spid="1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blinds(horizontal)">
                                      <p:cBhvr>
                                        <p:cTn id="19" dur="500"/>
                                        <p:tgtEl>
                                          <p:spTgt spid="1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blinds(horizontal)">
                                      <p:cBhvr>
                                        <p:cTn id="22" dur="500"/>
                                        <p:tgtEl>
                                          <p:spTgt spid="13">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animEffect transition="in" filter="blinds(horizontal)">
                                      <p:cBhvr>
                                        <p:cTn id="25" dur="500"/>
                                        <p:tgtEl>
                                          <p:spTgt spid="13">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xEl>
                                              <p:pRg st="7" end="7"/>
                                            </p:txEl>
                                          </p:spTgt>
                                        </p:tgtEl>
                                        <p:attrNameLst>
                                          <p:attrName>style.visibility</p:attrName>
                                        </p:attrNameLst>
                                      </p:cBhvr>
                                      <p:to>
                                        <p:strVal val="visible"/>
                                      </p:to>
                                    </p:set>
                                    <p:animEffect transition="in" filter="blinds(horizontal)">
                                      <p:cBhvr>
                                        <p:cTn id="28" dur="500"/>
                                        <p:tgtEl>
                                          <p:spTgt spid="13">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blinds(horizontal)">
                                      <p:cBhvr>
                                        <p:cTn id="31" dur="500"/>
                                        <p:tgtEl>
                                          <p:spTgt spid="13">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xEl>
                                              <p:pRg st="9" end="9"/>
                                            </p:txEl>
                                          </p:spTgt>
                                        </p:tgtEl>
                                        <p:attrNameLst>
                                          <p:attrName>style.visibility</p:attrName>
                                        </p:attrNameLst>
                                      </p:cBhvr>
                                      <p:to>
                                        <p:strVal val="visible"/>
                                      </p:to>
                                    </p:set>
                                    <p:animEffect transition="in" filter="blinds(horizontal)">
                                      <p:cBhvr>
                                        <p:cTn id="34" dur="500"/>
                                        <p:tgtEl>
                                          <p:spTgt spid="13">
                                            <p:txEl>
                                              <p:pRg st="9" end="9"/>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xEl>
                                              <p:pRg st="10" end="10"/>
                                            </p:txEl>
                                          </p:spTgt>
                                        </p:tgtEl>
                                        <p:attrNameLst>
                                          <p:attrName>style.visibility</p:attrName>
                                        </p:attrNameLst>
                                      </p:cBhvr>
                                      <p:to>
                                        <p:strVal val="visible"/>
                                      </p:to>
                                    </p:set>
                                    <p:animEffect transition="in" filter="blinds(horizontal)">
                                      <p:cBhvr>
                                        <p:cTn id="37" dur="500"/>
                                        <p:tgtEl>
                                          <p:spTgt spid="13">
                                            <p:txEl>
                                              <p:pRg st="10" end="10"/>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3">
                                            <p:txEl>
                                              <p:pRg st="11" end="11"/>
                                            </p:txEl>
                                          </p:spTgt>
                                        </p:tgtEl>
                                        <p:attrNameLst>
                                          <p:attrName>style.visibility</p:attrName>
                                        </p:attrNameLst>
                                      </p:cBhvr>
                                      <p:to>
                                        <p:strVal val="visible"/>
                                      </p:to>
                                    </p:set>
                                    <p:animEffect transition="in" filter="blinds(horizontal)">
                                      <p:cBhvr>
                                        <p:cTn id="40" dur="500"/>
                                        <p:tgtEl>
                                          <p:spTgt spid="13">
                                            <p:txEl>
                                              <p:pRg st="11" end="11"/>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3">
                                            <p:txEl>
                                              <p:pRg st="12" end="12"/>
                                            </p:txEl>
                                          </p:spTgt>
                                        </p:tgtEl>
                                        <p:attrNameLst>
                                          <p:attrName>style.visibility</p:attrName>
                                        </p:attrNameLst>
                                      </p:cBhvr>
                                      <p:to>
                                        <p:strVal val="visible"/>
                                      </p:to>
                                    </p:set>
                                    <p:animEffect transition="in" filter="blinds(horizontal)">
                                      <p:cBhvr>
                                        <p:cTn id="43" dur="500"/>
                                        <p:tgtEl>
                                          <p:spTgt spid="13">
                                            <p:txEl>
                                              <p:pRg st="12" end="12"/>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3">
                                            <p:txEl>
                                              <p:pRg st="13" end="13"/>
                                            </p:txEl>
                                          </p:spTgt>
                                        </p:tgtEl>
                                        <p:attrNameLst>
                                          <p:attrName>style.visibility</p:attrName>
                                        </p:attrNameLst>
                                      </p:cBhvr>
                                      <p:to>
                                        <p:strVal val="visible"/>
                                      </p:to>
                                    </p:set>
                                    <p:animEffect transition="in" filter="blinds(horizontal)">
                                      <p:cBhvr>
                                        <p:cTn id="46" dur="500"/>
                                        <p:tgtEl>
                                          <p:spTgt spid="13">
                                            <p:txEl>
                                              <p:pRg st="13" end="1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8677">
                                            <p:txEl>
                                              <p:pRg st="0" end="0"/>
                                            </p:txEl>
                                          </p:spTgt>
                                        </p:tgtEl>
                                        <p:attrNameLst>
                                          <p:attrName>style.visibility</p:attrName>
                                        </p:attrNameLst>
                                      </p:cBhvr>
                                      <p:to>
                                        <p:strVal val="visible"/>
                                      </p:to>
                                    </p:set>
                                    <p:animEffect transition="in" filter="blinds(horizontal)">
                                      <p:cBhvr>
                                        <p:cTn id="51" dur="500"/>
                                        <p:tgtEl>
                                          <p:spTgt spid="2867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8677">
                                            <p:txEl>
                                              <p:pRg st="1" end="1"/>
                                            </p:txEl>
                                          </p:spTgt>
                                        </p:tgtEl>
                                        <p:attrNameLst>
                                          <p:attrName>style.visibility</p:attrName>
                                        </p:attrNameLst>
                                      </p:cBhvr>
                                      <p:to>
                                        <p:strVal val="visible"/>
                                      </p:to>
                                    </p:set>
                                    <p:animEffect transition="in" filter="blinds(horizontal)">
                                      <p:cBhvr>
                                        <p:cTn id="56" dur="500"/>
                                        <p:tgtEl>
                                          <p:spTgt spid="28677">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8677">
                                            <p:txEl>
                                              <p:pRg st="2" end="2"/>
                                            </p:txEl>
                                          </p:spTgt>
                                        </p:tgtEl>
                                        <p:attrNameLst>
                                          <p:attrName>style.visibility</p:attrName>
                                        </p:attrNameLst>
                                      </p:cBhvr>
                                      <p:to>
                                        <p:strVal val="visible"/>
                                      </p:to>
                                    </p:set>
                                    <p:animEffect transition="in" filter="blinds(horizontal)">
                                      <p:cBhvr>
                                        <p:cTn id="61" dur="500"/>
                                        <p:tgtEl>
                                          <p:spTgt spid="28677">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8677">
                                            <p:txEl>
                                              <p:pRg st="3" end="3"/>
                                            </p:txEl>
                                          </p:spTgt>
                                        </p:tgtEl>
                                        <p:attrNameLst>
                                          <p:attrName>style.visibility</p:attrName>
                                        </p:attrNameLst>
                                      </p:cBhvr>
                                      <p:to>
                                        <p:strVal val="visible"/>
                                      </p:to>
                                    </p:set>
                                    <p:animEffect transition="in" filter="blinds(horizontal)">
                                      <p:cBhvr>
                                        <p:cTn id="66" dur="500"/>
                                        <p:tgtEl>
                                          <p:spTgt spid="2867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8677">
                                            <p:txEl>
                                              <p:pRg st="4" end="4"/>
                                            </p:txEl>
                                          </p:spTgt>
                                        </p:tgtEl>
                                        <p:attrNameLst>
                                          <p:attrName>style.visibility</p:attrName>
                                        </p:attrNameLst>
                                      </p:cBhvr>
                                      <p:to>
                                        <p:strVal val="visible"/>
                                      </p:to>
                                    </p:set>
                                    <p:animEffect transition="in" filter="blinds(horizontal)">
                                      <p:cBhvr>
                                        <p:cTn id="71" dur="500"/>
                                        <p:tgtEl>
                                          <p:spTgt spid="28677">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8677">
                                            <p:txEl>
                                              <p:pRg st="5" end="5"/>
                                            </p:txEl>
                                          </p:spTgt>
                                        </p:tgtEl>
                                        <p:attrNameLst>
                                          <p:attrName>style.visibility</p:attrName>
                                        </p:attrNameLst>
                                      </p:cBhvr>
                                      <p:to>
                                        <p:strVal val="visible"/>
                                      </p:to>
                                    </p:set>
                                    <p:animEffect transition="in" filter="blinds(horizontal)">
                                      <p:cBhvr>
                                        <p:cTn id="76" dur="500"/>
                                        <p:tgtEl>
                                          <p:spTgt spid="28677">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8677">
                                            <p:txEl>
                                              <p:pRg st="6" end="6"/>
                                            </p:txEl>
                                          </p:spTgt>
                                        </p:tgtEl>
                                        <p:attrNameLst>
                                          <p:attrName>style.visibility</p:attrName>
                                        </p:attrNameLst>
                                      </p:cBhvr>
                                      <p:to>
                                        <p:strVal val="visible"/>
                                      </p:to>
                                    </p:set>
                                    <p:animEffect transition="in" filter="blinds(horizontal)">
                                      <p:cBhvr>
                                        <p:cTn id="81" dur="500"/>
                                        <p:tgtEl>
                                          <p:spTgt spid="28677">
                                            <p:txEl>
                                              <p:pRg st="6" end="6"/>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28677">
                                            <p:txEl>
                                              <p:pRg st="7" end="7"/>
                                            </p:txEl>
                                          </p:spTgt>
                                        </p:tgtEl>
                                        <p:attrNameLst>
                                          <p:attrName>style.visibility</p:attrName>
                                        </p:attrNameLst>
                                      </p:cBhvr>
                                      <p:to>
                                        <p:strVal val="visible"/>
                                      </p:to>
                                    </p:set>
                                    <p:animEffect transition="in" filter="blinds(horizontal)">
                                      <p:cBhvr>
                                        <p:cTn id="86" dur="500"/>
                                        <p:tgtEl>
                                          <p:spTgt spid="28677">
                                            <p:txEl>
                                              <p:pRg st="7" end="7"/>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8677">
                                            <p:txEl>
                                              <p:pRg st="8" end="8"/>
                                            </p:txEl>
                                          </p:spTgt>
                                        </p:tgtEl>
                                        <p:attrNameLst>
                                          <p:attrName>style.visibility</p:attrName>
                                        </p:attrNameLst>
                                      </p:cBhvr>
                                      <p:to>
                                        <p:strVal val="visible"/>
                                      </p:to>
                                    </p:set>
                                    <p:animEffect transition="in" filter="blinds(horizontal)">
                                      <p:cBhvr>
                                        <p:cTn id="91" dur="500"/>
                                        <p:tgtEl>
                                          <p:spTgt spid="28677">
                                            <p:txEl>
                                              <p:pRg st="8" end="8"/>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8677">
                                            <p:txEl>
                                              <p:pRg st="9" end="9"/>
                                            </p:txEl>
                                          </p:spTgt>
                                        </p:tgtEl>
                                        <p:attrNameLst>
                                          <p:attrName>style.visibility</p:attrName>
                                        </p:attrNameLst>
                                      </p:cBhvr>
                                      <p:to>
                                        <p:strVal val="visible"/>
                                      </p:to>
                                    </p:set>
                                    <p:animEffect transition="in" filter="blinds(horizontal)">
                                      <p:cBhvr>
                                        <p:cTn id="96" dur="500"/>
                                        <p:tgtEl>
                                          <p:spTgt spid="28677">
                                            <p:txEl>
                                              <p:pRg st="9" end="9"/>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28677">
                                            <p:txEl>
                                              <p:pRg st="10" end="10"/>
                                            </p:txEl>
                                          </p:spTgt>
                                        </p:tgtEl>
                                        <p:attrNameLst>
                                          <p:attrName>style.visibility</p:attrName>
                                        </p:attrNameLst>
                                      </p:cBhvr>
                                      <p:to>
                                        <p:strVal val="visible"/>
                                      </p:to>
                                    </p:set>
                                    <p:animEffect transition="in" filter="blinds(horizontal)">
                                      <p:cBhvr>
                                        <p:cTn id="101" dur="500"/>
                                        <p:tgtEl>
                                          <p:spTgt spid="28677">
                                            <p:txEl>
                                              <p:pRg st="10" end="1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28677">
                                            <p:txEl>
                                              <p:pRg st="11" end="11"/>
                                            </p:txEl>
                                          </p:spTgt>
                                        </p:tgtEl>
                                        <p:attrNameLst>
                                          <p:attrName>style.visibility</p:attrName>
                                        </p:attrNameLst>
                                      </p:cBhvr>
                                      <p:to>
                                        <p:strVal val="visible"/>
                                      </p:to>
                                    </p:set>
                                    <p:animEffect transition="in" filter="blinds(horizontal)">
                                      <p:cBhvr>
                                        <p:cTn id="106" dur="500"/>
                                        <p:tgtEl>
                                          <p:spTgt spid="28677">
                                            <p:txEl>
                                              <p:pRg st="11" end="11"/>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8677">
                                            <p:txEl>
                                              <p:pRg st="12" end="12"/>
                                            </p:txEl>
                                          </p:spTgt>
                                        </p:tgtEl>
                                        <p:attrNameLst>
                                          <p:attrName>style.visibility</p:attrName>
                                        </p:attrNameLst>
                                      </p:cBhvr>
                                      <p:to>
                                        <p:strVal val="visible"/>
                                      </p:to>
                                    </p:set>
                                    <p:animEffect transition="in" filter="blinds(horizontal)">
                                      <p:cBhvr>
                                        <p:cTn id="111" dur="500"/>
                                        <p:tgtEl>
                                          <p:spTgt spid="28677">
                                            <p:txEl>
                                              <p:pRg st="12" end="1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28677">
                                            <p:txEl>
                                              <p:pRg st="13" end="13"/>
                                            </p:txEl>
                                          </p:spTgt>
                                        </p:tgtEl>
                                        <p:attrNameLst>
                                          <p:attrName>style.visibility</p:attrName>
                                        </p:attrNameLst>
                                      </p:cBhvr>
                                      <p:to>
                                        <p:strVal val="visible"/>
                                      </p:to>
                                    </p:set>
                                    <p:animEffect transition="in" filter="blinds(horizontal)">
                                      <p:cBhvr>
                                        <p:cTn id="116" dur="500"/>
                                        <p:tgtEl>
                                          <p:spTgt spid="2867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867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spect="1" noChangeArrowheads="1"/>
          </p:cNvSpPr>
          <p:nvPr/>
        </p:nvSpPr>
        <p:spPr bwMode="auto">
          <a:xfrm>
            <a:off x="0" y="0"/>
            <a:ext cx="9144000" cy="1276350"/>
          </a:xfrm>
          <a:prstGeom prst="rect">
            <a:avLst/>
          </a:prstGeom>
          <a:noFill/>
          <a:ln w="9525">
            <a:noFill/>
            <a:miter lim="800000"/>
            <a:headEnd/>
            <a:tailEnd/>
          </a:ln>
          <a:effectLst/>
        </p:spPr>
        <p:txBody>
          <a:bodyPr wrap="none"/>
          <a:lstStyle/>
          <a:p>
            <a:pPr algn="ctr">
              <a:defRPr/>
            </a:pPr>
            <a:endParaRPr lang="ru-RU" sz="3200" b="1" dirty="0">
              <a:solidFill>
                <a:schemeClr val="bg1"/>
              </a:solidFill>
              <a:effectLst>
                <a:outerShdw blurRad="38100" dist="38100" dir="2700000" algn="tl">
                  <a:srgbClr val="000000"/>
                </a:outerShdw>
              </a:effectLst>
            </a:endParaRPr>
          </a:p>
          <a:p>
            <a:pPr algn="ctr">
              <a:defRPr/>
            </a:pPr>
            <a:r>
              <a:rPr lang="ru-RU" sz="3600" b="1" dirty="0">
                <a:solidFill>
                  <a:schemeClr val="bg1"/>
                </a:solidFill>
                <a:effectLst>
                  <a:outerShdw blurRad="38100" dist="38100" dir="2700000" algn="tl">
                    <a:srgbClr val="000000"/>
                  </a:outerShdw>
                </a:effectLst>
              </a:rPr>
              <a:t>Загадка 1</a:t>
            </a:r>
            <a:endParaRPr lang="en-US" sz="3600" b="1" dirty="0">
              <a:solidFill>
                <a:schemeClr val="bg1"/>
              </a:solidFill>
              <a:effectLst>
                <a:outerShdw blurRad="38100" dist="38100" dir="2700000" algn="tl">
                  <a:srgbClr val="000000"/>
                </a:outerShdw>
              </a:effectLst>
            </a:endParaRPr>
          </a:p>
        </p:txBody>
      </p:sp>
      <p:sp>
        <p:nvSpPr>
          <p:cNvPr id="14339" name="Rectangle 3"/>
          <p:cNvSpPr>
            <a:spLocks noChangeAspect="1" noChangeArrowheads="1"/>
          </p:cNvSpPr>
          <p:nvPr/>
        </p:nvSpPr>
        <p:spPr bwMode="auto">
          <a:xfrm>
            <a:off x="0" y="4076700"/>
            <a:ext cx="9144000" cy="1009650"/>
          </a:xfrm>
          <a:prstGeom prst="rect">
            <a:avLst/>
          </a:prstGeom>
          <a:noFill/>
          <a:ln w="9525">
            <a:noFill/>
            <a:miter lim="800000"/>
            <a:headEnd/>
            <a:tailEnd/>
          </a:ln>
          <a:effectLst/>
        </p:spPr>
        <p:txBody>
          <a:bodyPr wrap="none" anchor="ctr"/>
          <a:lstStyle/>
          <a:p>
            <a:pPr algn="ctr">
              <a:defRPr/>
            </a:pPr>
            <a:r>
              <a:rPr lang="ru-RU" sz="3200" b="1" dirty="0">
                <a:solidFill>
                  <a:schemeClr val="bg1"/>
                </a:solidFill>
                <a:effectLst>
                  <a:outerShdw blurRad="38100" dist="38100" dir="2700000" algn="tl">
                    <a:srgbClr val="000000"/>
                  </a:outerShdw>
                </a:effectLst>
              </a:rPr>
              <a:t>Ответ</a:t>
            </a:r>
            <a:endParaRPr lang="en-US" sz="3200" b="1" dirty="0">
              <a:solidFill>
                <a:schemeClr val="bg1"/>
              </a:solidFill>
              <a:effectLst>
                <a:outerShdw blurRad="38100" dist="38100" dir="2700000" algn="tl">
                  <a:srgbClr val="000000"/>
                </a:outerShdw>
              </a:effectLst>
            </a:endParaRPr>
          </a:p>
        </p:txBody>
      </p:sp>
      <p:sp>
        <p:nvSpPr>
          <p:cNvPr id="4100" name="Text Box 6"/>
          <p:cNvSpPr txBox="1">
            <a:spLocks noChangeArrowheads="1"/>
          </p:cNvSpPr>
          <p:nvPr/>
        </p:nvSpPr>
        <p:spPr bwMode="auto">
          <a:xfrm>
            <a:off x="1352550" y="1276350"/>
            <a:ext cx="6000750" cy="2678113"/>
          </a:xfrm>
          <a:prstGeom prst="rect">
            <a:avLst/>
          </a:prstGeom>
          <a:noFill/>
          <a:ln w="9525">
            <a:noFill/>
            <a:miter lim="800000"/>
            <a:headEnd/>
            <a:tailEnd/>
          </a:ln>
        </p:spPr>
        <p:txBody>
          <a:bodyPr>
            <a:spAutoFit/>
          </a:bodyPr>
          <a:lstStyle/>
          <a:p>
            <a:r>
              <a:rPr lang="ru-RU" sz="2800">
                <a:solidFill>
                  <a:schemeClr val="bg1"/>
                </a:solidFill>
                <a:latin typeface="Arial Black" pitchFamily="34" charset="0"/>
              </a:rPr>
              <a:t>Золотая середина, и лучи идут кругом. </a:t>
            </a:r>
          </a:p>
          <a:p>
            <a:r>
              <a:rPr lang="ru-RU" sz="2800">
                <a:solidFill>
                  <a:schemeClr val="bg1"/>
                </a:solidFill>
                <a:latin typeface="Arial Black" pitchFamily="34" charset="0"/>
              </a:rPr>
              <a:t>Это может быть картина: </a:t>
            </a:r>
          </a:p>
          <a:p>
            <a:r>
              <a:rPr lang="ru-RU" sz="2800">
                <a:solidFill>
                  <a:schemeClr val="bg1"/>
                </a:solidFill>
                <a:latin typeface="Arial Black" pitchFamily="34" charset="0"/>
              </a:rPr>
              <a:t>солнце в небе голубом.</a:t>
            </a:r>
          </a:p>
          <a:p>
            <a:r>
              <a:rPr lang="ru-RU" sz="2800">
                <a:solidFill>
                  <a:schemeClr val="bg1"/>
                </a:solidFill>
                <a:latin typeface="Arial Black" pitchFamily="34" charset="0"/>
              </a:rPr>
              <a:t>Нет, не солнце на бумажке,</a:t>
            </a:r>
          </a:p>
          <a:p>
            <a:r>
              <a:rPr lang="ru-RU" sz="2800">
                <a:solidFill>
                  <a:schemeClr val="bg1"/>
                </a:solidFill>
                <a:latin typeface="Arial Black" pitchFamily="34" charset="0"/>
              </a:rPr>
              <a:t>На лугу цветы …</a:t>
            </a:r>
            <a:endParaRPr lang="ru-RU" sz="2800" b="1">
              <a:solidFill>
                <a:schemeClr val="bg1"/>
              </a:solidFill>
              <a:latin typeface="Arial Black" pitchFamily="34" charset="0"/>
            </a:endParaRPr>
          </a:p>
        </p:txBody>
      </p:sp>
      <p:sp>
        <p:nvSpPr>
          <p:cNvPr id="14343" name="Text Box 7"/>
          <p:cNvSpPr txBox="1">
            <a:spLocks noChangeArrowheads="1"/>
          </p:cNvSpPr>
          <p:nvPr/>
        </p:nvSpPr>
        <p:spPr bwMode="auto">
          <a:xfrm>
            <a:off x="552450" y="4972050"/>
            <a:ext cx="6400800" cy="708025"/>
          </a:xfrm>
          <a:prstGeom prst="rect">
            <a:avLst/>
          </a:prstGeom>
          <a:noFill/>
          <a:ln w="9525">
            <a:noFill/>
            <a:miter lim="800000"/>
            <a:headEnd/>
            <a:tailEnd/>
          </a:ln>
        </p:spPr>
        <p:txBody>
          <a:bodyPr>
            <a:spAutoFit/>
          </a:bodyPr>
          <a:lstStyle/>
          <a:p>
            <a:pPr algn="ctr">
              <a:spcBef>
                <a:spcPct val="50000"/>
              </a:spcBef>
            </a:pPr>
            <a:r>
              <a:rPr lang="ru-RU" sz="2400" i="1"/>
              <a:t>                           </a:t>
            </a:r>
            <a:r>
              <a:rPr lang="ru-RU" sz="4000">
                <a:latin typeface="Arial Black" pitchFamily="34" charset="0"/>
              </a:rPr>
              <a:t>Ромашки</a:t>
            </a:r>
            <a:endParaRPr lang="ru-RU" sz="4000" b="1">
              <a:solidFill>
                <a:schemeClr val="bg1"/>
              </a:solidFill>
              <a:latin typeface="Arial Black"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linds(horizontal)">
                                      <p:cBhvr>
                                        <p:cTn id="7" dur="500"/>
                                        <p:tgtEl>
                                          <p:spTgt spid="1433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3"/>
                                        </p:tgtEl>
                                        <p:attrNameLst>
                                          <p:attrName>style.visibility</p:attrName>
                                        </p:attrNameLst>
                                      </p:cBhvr>
                                      <p:to>
                                        <p:strVal val="visible"/>
                                      </p:to>
                                    </p:set>
                                    <p:animEffect transition="in" filter="blinds(horizontal)">
                                      <p:cBhvr>
                                        <p:cTn id="10"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spect="1" noChangeArrowheads="1"/>
          </p:cNvSpPr>
          <p:nvPr/>
        </p:nvSpPr>
        <p:spPr bwMode="auto">
          <a:xfrm>
            <a:off x="247650" y="0"/>
            <a:ext cx="8896350" cy="4248150"/>
          </a:xfrm>
          <a:prstGeom prst="rect">
            <a:avLst/>
          </a:prstGeom>
          <a:noFill/>
          <a:ln w="9525">
            <a:noFill/>
            <a:miter lim="800000"/>
            <a:headEnd/>
            <a:tailEnd/>
          </a:ln>
          <a:effectLst/>
        </p:spPr>
        <p:txBody>
          <a:bodyPr wrap="none"/>
          <a:lstStyle/>
          <a:p>
            <a:pPr algn="ctr">
              <a:defRPr/>
            </a:pPr>
            <a:r>
              <a:rPr lang="ru-RU" sz="3600" b="1" dirty="0">
                <a:solidFill>
                  <a:schemeClr val="bg1"/>
                </a:solidFill>
                <a:effectLst>
                  <a:outerShdw blurRad="38100" dist="38100" dir="2700000" algn="tl">
                    <a:srgbClr val="000000"/>
                  </a:outerShdw>
                </a:effectLst>
              </a:rPr>
              <a:t>Загадка 2</a:t>
            </a:r>
          </a:p>
          <a:p>
            <a:pPr algn="ctr">
              <a:defRPr/>
            </a:pPr>
            <a:endParaRPr lang="ru-RU" sz="3600" b="1" dirty="0">
              <a:solidFill>
                <a:schemeClr val="bg1"/>
              </a:solidFill>
              <a:effectLst>
                <a:outerShdw blurRad="38100" dist="38100" dir="2700000" algn="tl">
                  <a:srgbClr val="000000"/>
                </a:outerShdw>
              </a:effectLst>
            </a:endParaRPr>
          </a:p>
          <a:p>
            <a:pPr algn="ctr">
              <a:defRPr/>
            </a:pPr>
            <a:endParaRPr lang="ru-RU" sz="3600" b="1" dirty="0">
              <a:solidFill>
                <a:schemeClr val="bg1"/>
              </a:solidFill>
              <a:effectLst>
                <a:outerShdw blurRad="38100" dist="38100" dir="2700000" algn="tl">
                  <a:srgbClr val="000000"/>
                </a:outerShdw>
              </a:effectLst>
            </a:endParaRPr>
          </a:p>
          <a:p>
            <a:pPr>
              <a:defRPr/>
            </a:pPr>
            <a:r>
              <a:rPr lang="ru-RU" sz="3200" dirty="0">
                <a:solidFill>
                  <a:schemeClr val="bg1"/>
                </a:solidFill>
              </a:rPr>
              <a:t>Подрастёт – нарядится в беленькое платьице,</a:t>
            </a:r>
          </a:p>
          <a:p>
            <a:pPr>
              <a:defRPr/>
            </a:pPr>
            <a:r>
              <a:rPr lang="ru-RU" sz="3200" dirty="0">
                <a:solidFill>
                  <a:schemeClr val="bg1"/>
                </a:solidFill>
              </a:rPr>
              <a:t>Лёгкое, воздушное, ветерку послушное.</a:t>
            </a:r>
          </a:p>
          <a:p>
            <a:pPr>
              <a:defRPr/>
            </a:pPr>
            <a:r>
              <a:rPr lang="ru-RU" sz="3200" dirty="0">
                <a:solidFill>
                  <a:schemeClr val="bg1"/>
                </a:solidFill>
              </a:rPr>
              <a:t>А пока стоит одетый в жёлтый сарафанчик.</a:t>
            </a:r>
          </a:p>
          <a:p>
            <a:pPr>
              <a:defRPr/>
            </a:pPr>
            <a:r>
              <a:rPr lang="ru-RU" sz="3200" dirty="0">
                <a:solidFill>
                  <a:schemeClr val="bg1"/>
                </a:solidFill>
              </a:rPr>
              <a:t>А зовут его, ребята, просто … </a:t>
            </a:r>
            <a:endParaRPr lang="en-US" sz="3200" b="1" dirty="0">
              <a:solidFill>
                <a:schemeClr val="bg1"/>
              </a:solidFill>
              <a:effectLst>
                <a:outerShdw blurRad="38100" dist="38100" dir="2700000" algn="tl">
                  <a:srgbClr val="000000"/>
                </a:outerShdw>
              </a:effectLst>
            </a:endParaRPr>
          </a:p>
        </p:txBody>
      </p:sp>
      <p:sp>
        <p:nvSpPr>
          <p:cNvPr id="15363" name="Rectangle 3"/>
          <p:cNvSpPr>
            <a:spLocks noChangeAspect="1" noChangeArrowheads="1"/>
          </p:cNvSpPr>
          <p:nvPr/>
        </p:nvSpPr>
        <p:spPr bwMode="auto">
          <a:xfrm>
            <a:off x="0" y="4210050"/>
            <a:ext cx="9144000" cy="1123950"/>
          </a:xfrm>
          <a:prstGeom prst="rect">
            <a:avLst/>
          </a:prstGeom>
          <a:noFill/>
          <a:ln w="9525">
            <a:noFill/>
            <a:miter lim="800000"/>
            <a:headEnd/>
            <a:tailEnd/>
          </a:ln>
          <a:effectLst/>
        </p:spPr>
        <p:txBody>
          <a:bodyPr wrap="none" anchor="ctr"/>
          <a:lstStyle/>
          <a:p>
            <a:pPr algn="ctr">
              <a:defRPr/>
            </a:pPr>
            <a:r>
              <a:rPr lang="ru-RU" sz="3600" b="1" dirty="0">
                <a:solidFill>
                  <a:schemeClr val="bg1"/>
                </a:solidFill>
                <a:effectLst>
                  <a:outerShdw blurRad="38100" dist="38100" dir="2700000" algn="tl">
                    <a:srgbClr val="000000"/>
                  </a:outerShdw>
                </a:effectLst>
              </a:rPr>
              <a:t>Ответ</a:t>
            </a:r>
            <a:endParaRPr lang="en-US" sz="3600" b="1" dirty="0">
              <a:solidFill>
                <a:schemeClr val="bg1"/>
              </a:solidFill>
              <a:effectLst>
                <a:outerShdw blurRad="38100" dist="38100" dir="2700000" algn="tl">
                  <a:srgbClr val="000000"/>
                </a:outerShdw>
              </a:effectLst>
            </a:endParaRPr>
          </a:p>
        </p:txBody>
      </p:sp>
      <p:sp>
        <p:nvSpPr>
          <p:cNvPr id="15368" name="Text Box 8"/>
          <p:cNvSpPr txBox="1">
            <a:spLocks noChangeArrowheads="1"/>
          </p:cNvSpPr>
          <p:nvPr/>
        </p:nvSpPr>
        <p:spPr bwMode="auto">
          <a:xfrm>
            <a:off x="2705100" y="5676900"/>
            <a:ext cx="3829050" cy="708025"/>
          </a:xfrm>
          <a:prstGeom prst="rect">
            <a:avLst/>
          </a:prstGeom>
          <a:noFill/>
          <a:ln w="9525">
            <a:noFill/>
            <a:miter lim="800000"/>
            <a:headEnd/>
            <a:tailEnd/>
          </a:ln>
        </p:spPr>
        <p:txBody>
          <a:bodyPr>
            <a:spAutoFit/>
          </a:bodyPr>
          <a:lstStyle/>
          <a:p>
            <a:pPr algn="ctr">
              <a:spcBef>
                <a:spcPct val="50000"/>
              </a:spcBef>
            </a:pPr>
            <a:r>
              <a:rPr lang="ru-RU" sz="4000" b="1"/>
              <a:t>Одуванчик</a:t>
            </a:r>
            <a:r>
              <a:rPr lang="ru-RU" sz="4000" b="1">
                <a:solidFill>
                  <a:schemeClr val="bg1"/>
                </a:solidFill>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linds(horizontal)">
                                      <p:cBhvr>
                                        <p:cTn id="7" dur="500"/>
                                        <p:tgtEl>
                                          <p:spTgt spid="15363"/>
                                        </p:tgtEl>
                                      </p:cBhvr>
                                    </p:animEffect>
                                  </p:childTnLst>
                                </p:cTn>
                              </p:par>
                              <p:par>
                                <p:cTn id="8" presetID="3" presetClass="entr" presetSubtype="10" fill="hold" nodeType="withEffect">
                                  <p:stCondLst>
                                    <p:cond delay="0"/>
                                  </p:stCondLst>
                                  <p:childTnLst>
                                    <p:set>
                                      <p:cBhvr>
                                        <p:cTn id="9" dur="1" fill="hold">
                                          <p:stCondLst>
                                            <p:cond delay="0"/>
                                          </p:stCondLst>
                                        </p:cTn>
                                        <p:tgtEl>
                                          <p:spTgt spid="15368">
                                            <p:txEl>
                                              <p:pRg st="0" end="0"/>
                                            </p:txEl>
                                          </p:spTgt>
                                        </p:tgtEl>
                                        <p:attrNameLst>
                                          <p:attrName>style.visibility</p:attrName>
                                        </p:attrNameLst>
                                      </p:cBhvr>
                                      <p:to>
                                        <p:strVal val="visible"/>
                                      </p:to>
                                    </p:set>
                                    <p:animEffect transition="in" filter="blinds(horizontal)">
                                      <p:cBhvr>
                                        <p:cTn id="10" dur="500"/>
                                        <p:tgtEl>
                                          <p:spTgt spid="153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spect="1" noChangeArrowheads="1"/>
          </p:cNvSpPr>
          <p:nvPr/>
        </p:nvSpPr>
        <p:spPr bwMode="auto">
          <a:xfrm>
            <a:off x="0" y="419100"/>
            <a:ext cx="9144000" cy="6451600"/>
          </a:xfrm>
          <a:prstGeom prst="rect">
            <a:avLst/>
          </a:prstGeom>
          <a:noFill/>
          <a:ln w="9525">
            <a:noFill/>
            <a:miter lim="800000"/>
            <a:headEnd/>
            <a:tailEnd/>
          </a:ln>
          <a:effectLst/>
        </p:spPr>
        <p:txBody>
          <a:bodyPr wrap="none"/>
          <a:lstStyle/>
          <a:p>
            <a:pPr algn="ctr">
              <a:defRPr/>
            </a:pPr>
            <a:r>
              <a:rPr lang="ru-RU" sz="3600" b="1" dirty="0">
                <a:solidFill>
                  <a:schemeClr val="bg1"/>
                </a:solidFill>
                <a:effectLst>
                  <a:outerShdw blurRad="38100" dist="38100" dir="2700000" algn="tl">
                    <a:srgbClr val="000000"/>
                  </a:outerShdw>
                </a:effectLst>
              </a:rPr>
              <a:t>Загадка 3</a:t>
            </a:r>
            <a:endParaRPr lang="en-US" sz="3600" b="1" dirty="0">
              <a:solidFill>
                <a:schemeClr val="bg1"/>
              </a:solidFill>
              <a:effectLst>
                <a:outerShdw blurRad="38100" dist="38100" dir="2700000" algn="tl">
                  <a:srgbClr val="000000"/>
                </a:outerShdw>
              </a:effectLst>
            </a:endParaRPr>
          </a:p>
        </p:txBody>
      </p:sp>
      <p:sp>
        <p:nvSpPr>
          <p:cNvPr id="16387" name="Rectangle 3"/>
          <p:cNvSpPr>
            <a:spLocks noChangeAspect="1" noChangeArrowheads="1"/>
          </p:cNvSpPr>
          <p:nvPr/>
        </p:nvSpPr>
        <p:spPr bwMode="auto">
          <a:xfrm>
            <a:off x="0" y="3943350"/>
            <a:ext cx="9144000" cy="1028700"/>
          </a:xfrm>
          <a:prstGeom prst="rect">
            <a:avLst/>
          </a:prstGeom>
          <a:noFill/>
          <a:ln w="9525">
            <a:noFill/>
            <a:miter lim="800000"/>
            <a:headEnd/>
            <a:tailEnd/>
          </a:ln>
          <a:effectLst/>
        </p:spPr>
        <p:txBody>
          <a:bodyPr wrap="none" anchor="ctr"/>
          <a:lstStyle/>
          <a:p>
            <a:pPr algn="ctr">
              <a:defRPr/>
            </a:pPr>
            <a:r>
              <a:rPr lang="ru-RU" sz="3600" b="1" dirty="0">
                <a:solidFill>
                  <a:schemeClr val="bg1"/>
                </a:solidFill>
                <a:effectLst>
                  <a:outerShdw blurRad="38100" dist="38100" dir="2700000" algn="tl">
                    <a:srgbClr val="000000"/>
                  </a:outerShdw>
                </a:effectLst>
              </a:rPr>
              <a:t>Ответ</a:t>
            </a:r>
            <a:endParaRPr lang="en-US" sz="3600" b="1" dirty="0">
              <a:solidFill>
                <a:schemeClr val="bg1"/>
              </a:solidFill>
              <a:effectLst>
                <a:outerShdw blurRad="38100" dist="38100" dir="2700000" algn="tl">
                  <a:srgbClr val="000000"/>
                </a:outerShdw>
              </a:effectLst>
            </a:endParaRPr>
          </a:p>
        </p:txBody>
      </p:sp>
      <p:sp>
        <p:nvSpPr>
          <p:cNvPr id="6148" name="Text Box 7"/>
          <p:cNvSpPr txBox="1">
            <a:spLocks noChangeArrowheads="1"/>
          </p:cNvSpPr>
          <p:nvPr/>
        </p:nvSpPr>
        <p:spPr bwMode="auto">
          <a:xfrm>
            <a:off x="628650" y="1028700"/>
            <a:ext cx="8096250" cy="2062163"/>
          </a:xfrm>
          <a:prstGeom prst="rect">
            <a:avLst/>
          </a:prstGeom>
          <a:noFill/>
          <a:ln w="9525">
            <a:noFill/>
            <a:miter lim="800000"/>
            <a:headEnd/>
            <a:tailEnd/>
          </a:ln>
        </p:spPr>
        <p:txBody>
          <a:bodyPr>
            <a:spAutoFit/>
          </a:bodyPr>
          <a:lstStyle/>
          <a:p>
            <a:r>
              <a:rPr lang="ru-RU" sz="3200">
                <a:solidFill>
                  <a:schemeClr val="bg1"/>
                </a:solidFill>
              </a:rPr>
              <a:t>На солнечной опушке в траве стоит она,</a:t>
            </a:r>
          </a:p>
          <a:p>
            <a:r>
              <a:rPr lang="ru-RU" sz="3200">
                <a:solidFill>
                  <a:schemeClr val="bg1"/>
                </a:solidFill>
              </a:rPr>
              <a:t>Лиловенькие ушки тихонько подняла.</a:t>
            </a:r>
          </a:p>
          <a:p>
            <a:r>
              <a:rPr lang="ru-RU" sz="3200">
                <a:solidFill>
                  <a:schemeClr val="bg1"/>
                </a:solidFill>
              </a:rPr>
              <a:t>И тут поможет вам смекалка –</a:t>
            </a:r>
          </a:p>
          <a:p>
            <a:r>
              <a:rPr lang="ru-RU" sz="3200">
                <a:solidFill>
                  <a:schemeClr val="bg1"/>
                </a:solidFill>
              </a:rPr>
              <a:t>Все знают, что зовут цветок …</a:t>
            </a:r>
            <a:endParaRPr lang="ru-RU" sz="3200" b="1">
              <a:solidFill>
                <a:schemeClr val="bg1"/>
              </a:solidFill>
            </a:endParaRPr>
          </a:p>
        </p:txBody>
      </p:sp>
      <p:sp>
        <p:nvSpPr>
          <p:cNvPr id="16392" name="Text Box 8"/>
          <p:cNvSpPr txBox="1">
            <a:spLocks noChangeArrowheads="1"/>
          </p:cNvSpPr>
          <p:nvPr/>
        </p:nvSpPr>
        <p:spPr bwMode="auto">
          <a:xfrm>
            <a:off x="2362200" y="5314950"/>
            <a:ext cx="4438650" cy="708025"/>
          </a:xfrm>
          <a:prstGeom prst="rect">
            <a:avLst/>
          </a:prstGeom>
          <a:noFill/>
          <a:ln w="9525">
            <a:noFill/>
            <a:miter lim="800000"/>
            <a:headEnd/>
            <a:tailEnd/>
          </a:ln>
        </p:spPr>
        <p:txBody>
          <a:bodyPr>
            <a:spAutoFit/>
          </a:bodyPr>
          <a:lstStyle/>
          <a:p>
            <a:pPr algn="ctr">
              <a:spcBef>
                <a:spcPct val="50000"/>
              </a:spcBef>
            </a:pPr>
            <a:r>
              <a:rPr lang="ru-RU" sz="4000" b="1"/>
              <a:t>Фиалкой </a:t>
            </a:r>
            <a:endParaRPr lang="ru-RU" sz="4000" b="1">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linds(horizontal)">
                                      <p:cBhvr>
                                        <p:cTn id="7" dur="500"/>
                                        <p:tgtEl>
                                          <p:spTgt spid="1638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92"/>
                                        </p:tgtEl>
                                        <p:attrNameLst>
                                          <p:attrName>style.visibility</p:attrName>
                                        </p:attrNameLst>
                                      </p:cBhvr>
                                      <p:to>
                                        <p:strVal val="visible"/>
                                      </p:to>
                                    </p:set>
                                    <p:animEffect transition="in" filter="blinds(horizontal)">
                                      <p:cBhvr>
                                        <p:cTn id="10"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spect="1" noChangeArrowheads="1"/>
          </p:cNvSpPr>
          <p:nvPr/>
        </p:nvSpPr>
        <p:spPr bwMode="auto">
          <a:xfrm>
            <a:off x="0" y="342900"/>
            <a:ext cx="9144000" cy="742950"/>
          </a:xfrm>
          <a:prstGeom prst="rect">
            <a:avLst/>
          </a:prstGeom>
          <a:noFill/>
          <a:ln w="9525">
            <a:noFill/>
            <a:miter lim="800000"/>
            <a:headEnd/>
            <a:tailEnd/>
          </a:ln>
          <a:effectLst/>
        </p:spPr>
        <p:txBody>
          <a:bodyPr wrap="none"/>
          <a:lstStyle/>
          <a:p>
            <a:pPr algn="ctr">
              <a:defRPr/>
            </a:pPr>
            <a:r>
              <a:rPr lang="ru-RU" sz="3600" b="1" dirty="0">
                <a:solidFill>
                  <a:schemeClr val="bg1"/>
                </a:solidFill>
                <a:effectLst>
                  <a:outerShdw blurRad="38100" dist="38100" dir="2700000" algn="tl">
                    <a:srgbClr val="000000"/>
                  </a:outerShdw>
                </a:effectLst>
              </a:rPr>
              <a:t>Загадка 4</a:t>
            </a:r>
            <a:endParaRPr lang="en-US" sz="3600" b="1" dirty="0">
              <a:solidFill>
                <a:schemeClr val="bg1"/>
              </a:solidFill>
              <a:effectLst>
                <a:outerShdw blurRad="38100" dist="38100" dir="2700000" algn="tl">
                  <a:srgbClr val="000000"/>
                </a:outerShdw>
              </a:effectLst>
            </a:endParaRPr>
          </a:p>
        </p:txBody>
      </p:sp>
      <p:sp>
        <p:nvSpPr>
          <p:cNvPr id="17411" name="Rectangle 3"/>
          <p:cNvSpPr>
            <a:spLocks noChangeAspect="1" noChangeArrowheads="1"/>
          </p:cNvSpPr>
          <p:nvPr/>
        </p:nvSpPr>
        <p:spPr bwMode="auto">
          <a:xfrm>
            <a:off x="0" y="3905250"/>
            <a:ext cx="9144000" cy="1676400"/>
          </a:xfrm>
          <a:prstGeom prst="rect">
            <a:avLst/>
          </a:prstGeom>
          <a:noFill/>
          <a:ln w="9525">
            <a:noFill/>
            <a:miter lim="800000"/>
            <a:headEnd/>
            <a:tailEnd/>
          </a:ln>
          <a:effectLst/>
        </p:spPr>
        <p:txBody>
          <a:bodyPr wrap="none" anchor="ctr"/>
          <a:lstStyle/>
          <a:p>
            <a:pPr algn="ctr">
              <a:defRPr/>
            </a:pPr>
            <a:r>
              <a:rPr lang="ru-RU" sz="3600" b="1" dirty="0">
                <a:solidFill>
                  <a:schemeClr val="bg1"/>
                </a:solidFill>
                <a:effectLst>
                  <a:outerShdw blurRad="38100" dist="38100" dir="2700000" algn="tl">
                    <a:srgbClr val="000000"/>
                  </a:outerShdw>
                </a:effectLst>
              </a:rPr>
              <a:t>Ответ</a:t>
            </a:r>
          </a:p>
          <a:p>
            <a:pPr algn="ctr">
              <a:defRPr/>
            </a:pPr>
            <a:endParaRPr lang="ru-RU" sz="3600" b="1" dirty="0">
              <a:solidFill>
                <a:schemeClr val="bg1"/>
              </a:solidFill>
              <a:effectLst>
                <a:outerShdw blurRad="38100" dist="38100" dir="2700000" algn="tl">
                  <a:srgbClr val="000000"/>
                </a:outerShdw>
              </a:effectLst>
            </a:endParaRPr>
          </a:p>
          <a:p>
            <a:pPr algn="ctr">
              <a:defRPr/>
            </a:pPr>
            <a:r>
              <a:rPr lang="ru-RU" sz="4000" b="1" dirty="0"/>
              <a:t>Подснежник </a:t>
            </a:r>
            <a:endParaRPr lang="en-US" sz="4000" b="1" dirty="0">
              <a:solidFill>
                <a:schemeClr val="bg1"/>
              </a:solidFill>
              <a:effectLst>
                <a:outerShdw blurRad="38100" dist="38100" dir="2700000" algn="tl">
                  <a:srgbClr val="000000"/>
                </a:outerShdw>
              </a:effectLst>
            </a:endParaRPr>
          </a:p>
        </p:txBody>
      </p:sp>
      <p:sp>
        <p:nvSpPr>
          <p:cNvPr id="7172" name="Rectangle 4"/>
          <p:cNvSpPr>
            <a:spLocks noChangeArrowheads="1"/>
          </p:cNvSpPr>
          <p:nvPr/>
        </p:nvSpPr>
        <p:spPr bwMode="auto">
          <a:xfrm>
            <a:off x="2954338" y="341947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7173" name="Text Box 6"/>
          <p:cNvSpPr txBox="1">
            <a:spLocks noChangeArrowheads="1"/>
          </p:cNvSpPr>
          <p:nvPr/>
        </p:nvSpPr>
        <p:spPr bwMode="auto">
          <a:xfrm>
            <a:off x="876300" y="1104900"/>
            <a:ext cx="7924800" cy="2338388"/>
          </a:xfrm>
          <a:prstGeom prst="rect">
            <a:avLst/>
          </a:prstGeom>
          <a:noFill/>
          <a:ln w="9525">
            <a:noFill/>
            <a:miter lim="800000"/>
            <a:headEnd/>
            <a:tailEnd/>
          </a:ln>
        </p:spPr>
        <p:txBody>
          <a:bodyPr>
            <a:spAutoFit/>
          </a:bodyPr>
          <a:lstStyle/>
          <a:p>
            <a:r>
              <a:rPr lang="ru-RU" sz="3200">
                <a:solidFill>
                  <a:schemeClr val="bg1"/>
                </a:solidFill>
              </a:rPr>
              <a:t>Нам каждому весенняя природа дорога, </a:t>
            </a:r>
          </a:p>
          <a:p>
            <a:r>
              <a:rPr lang="ru-RU" sz="3200">
                <a:solidFill>
                  <a:schemeClr val="bg1"/>
                </a:solidFill>
              </a:rPr>
              <a:t>Ручьями распускаются холодные снега.</a:t>
            </a:r>
          </a:p>
          <a:p>
            <a:r>
              <a:rPr lang="ru-RU" sz="3200">
                <a:solidFill>
                  <a:schemeClr val="bg1"/>
                </a:solidFill>
              </a:rPr>
              <a:t>От снега очищаются и поле, и валежник,</a:t>
            </a:r>
          </a:p>
          <a:p>
            <a:r>
              <a:rPr lang="ru-RU" sz="3200">
                <a:solidFill>
                  <a:schemeClr val="bg1"/>
                </a:solidFill>
              </a:rPr>
              <a:t>И первый появляется в проталине …</a:t>
            </a:r>
            <a:r>
              <a:rPr lang="ru-RU" sz="3200" b="1">
                <a:solidFill>
                  <a:schemeClr val="bg1"/>
                </a:solidFill>
                <a:latin typeface="Times New Roman" pitchFamily="18" charset="0"/>
              </a:rPr>
              <a:t> </a:t>
            </a:r>
          </a:p>
          <a:p>
            <a:pPr algn="ctr">
              <a:spcBef>
                <a:spcPct val="50000"/>
              </a:spcBef>
            </a:pPr>
            <a:r>
              <a:rPr lang="ru-RU">
                <a:latin typeface="Times New Roman" pitchFamily="18" charset="0"/>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linds(horizontal)">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3600" b="1" dirty="0">
                <a:solidFill>
                  <a:schemeClr val="bg1"/>
                </a:solidFill>
                <a:effectLst>
                  <a:outerShdw blurRad="38100" dist="38100" dir="2700000" algn="tl">
                    <a:srgbClr val="000000"/>
                  </a:outerShdw>
                </a:effectLst>
              </a:rPr>
              <a:t>Загадка 5</a:t>
            </a:r>
            <a:endParaRPr lang="en-US" sz="3600" b="1" dirty="0">
              <a:solidFill>
                <a:schemeClr val="bg1"/>
              </a:solidFill>
              <a:effectLst>
                <a:outerShdw blurRad="38100" dist="38100" dir="2700000" algn="tl">
                  <a:srgbClr val="000000"/>
                </a:outerShdw>
              </a:effectLst>
            </a:endParaRPr>
          </a:p>
        </p:txBody>
      </p:sp>
      <p:sp>
        <p:nvSpPr>
          <p:cNvPr id="18435" name="Rectangle 3"/>
          <p:cNvSpPr>
            <a:spLocks noChangeAspect="1" noChangeArrowheads="1"/>
          </p:cNvSpPr>
          <p:nvPr/>
        </p:nvSpPr>
        <p:spPr bwMode="auto">
          <a:xfrm>
            <a:off x="0" y="3714750"/>
            <a:ext cx="9144000" cy="1333500"/>
          </a:xfrm>
          <a:prstGeom prst="rect">
            <a:avLst/>
          </a:prstGeom>
          <a:noFill/>
          <a:ln w="9525">
            <a:noFill/>
            <a:miter lim="800000"/>
            <a:headEnd/>
            <a:tailEnd/>
          </a:ln>
          <a:effectLst/>
        </p:spPr>
        <p:txBody>
          <a:bodyPr wrap="none" anchor="ctr"/>
          <a:lstStyle/>
          <a:p>
            <a:pPr algn="ctr">
              <a:defRPr/>
            </a:pPr>
            <a:r>
              <a:rPr lang="ru-RU" sz="3600" b="1" dirty="0">
                <a:solidFill>
                  <a:schemeClr val="bg1"/>
                </a:solidFill>
                <a:effectLst>
                  <a:outerShdw blurRad="38100" dist="38100" dir="2700000" algn="tl">
                    <a:srgbClr val="000000"/>
                  </a:outerShdw>
                </a:effectLst>
              </a:rPr>
              <a:t>Ответ</a:t>
            </a:r>
            <a:endParaRPr lang="en-US" sz="3600" b="1" dirty="0">
              <a:solidFill>
                <a:schemeClr val="bg1"/>
              </a:solidFill>
              <a:effectLst>
                <a:outerShdw blurRad="38100" dist="38100" dir="2700000" algn="tl">
                  <a:srgbClr val="000000"/>
                </a:outerShdw>
              </a:effectLst>
            </a:endParaRPr>
          </a:p>
        </p:txBody>
      </p:sp>
      <p:sp>
        <p:nvSpPr>
          <p:cNvPr id="8196" name="Rectangle 4"/>
          <p:cNvSpPr>
            <a:spLocks noChangeArrowheads="1"/>
          </p:cNvSpPr>
          <p:nvPr/>
        </p:nvSpPr>
        <p:spPr bwMode="auto">
          <a:xfrm>
            <a:off x="2951163" y="4144963"/>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8197" name="Text Box 7"/>
          <p:cNvSpPr txBox="1">
            <a:spLocks noChangeArrowheads="1"/>
          </p:cNvSpPr>
          <p:nvPr/>
        </p:nvSpPr>
        <p:spPr bwMode="auto">
          <a:xfrm>
            <a:off x="666750" y="1104900"/>
            <a:ext cx="8191500" cy="1816100"/>
          </a:xfrm>
          <a:prstGeom prst="rect">
            <a:avLst/>
          </a:prstGeom>
          <a:noFill/>
          <a:ln w="9525">
            <a:noFill/>
            <a:miter lim="800000"/>
            <a:headEnd/>
            <a:tailEnd/>
          </a:ln>
        </p:spPr>
        <p:txBody>
          <a:bodyPr>
            <a:spAutoFit/>
          </a:bodyPr>
          <a:lstStyle/>
          <a:p>
            <a:r>
              <a:rPr lang="ru-RU" sz="2800">
                <a:solidFill>
                  <a:schemeClr val="bg1"/>
                </a:solidFill>
              </a:rPr>
              <a:t>В траве густой, зелёной он выглядит нарядно,</a:t>
            </a:r>
          </a:p>
          <a:p>
            <a:r>
              <a:rPr lang="ru-RU" sz="2800">
                <a:solidFill>
                  <a:schemeClr val="bg1"/>
                </a:solidFill>
              </a:rPr>
              <a:t>Но с пашни, как сорняк, он изгнан беспощадно.</a:t>
            </a:r>
          </a:p>
          <a:p>
            <a:r>
              <a:rPr lang="ru-RU" sz="2800">
                <a:solidFill>
                  <a:schemeClr val="bg1"/>
                </a:solidFill>
              </a:rPr>
              <a:t>Головка голубая и длинный стебелёк –</a:t>
            </a:r>
          </a:p>
          <a:p>
            <a:r>
              <a:rPr lang="ru-RU" sz="2800">
                <a:solidFill>
                  <a:schemeClr val="bg1"/>
                </a:solidFill>
              </a:rPr>
              <a:t>Ну кто ж его не знает, ведь это … </a:t>
            </a:r>
          </a:p>
        </p:txBody>
      </p:sp>
      <p:sp>
        <p:nvSpPr>
          <p:cNvPr id="18440" name="Text Box 8"/>
          <p:cNvSpPr txBox="1">
            <a:spLocks noChangeArrowheads="1"/>
          </p:cNvSpPr>
          <p:nvPr/>
        </p:nvSpPr>
        <p:spPr bwMode="auto">
          <a:xfrm>
            <a:off x="1562100" y="5162550"/>
            <a:ext cx="6229350" cy="708025"/>
          </a:xfrm>
          <a:prstGeom prst="rect">
            <a:avLst/>
          </a:prstGeom>
          <a:noFill/>
          <a:ln w="9525">
            <a:noFill/>
            <a:miter lim="800000"/>
            <a:headEnd/>
            <a:tailEnd/>
          </a:ln>
        </p:spPr>
        <p:txBody>
          <a:bodyPr>
            <a:spAutoFit/>
          </a:bodyPr>
          <a:lstStyle/>
          <a:p>
            <a:pPr algn="ctr">
              <a:spcBef>
                <a:spcPct val="50000"/>
              </a:spcBef>
            </a:pPr>
            <a:r>
              <a:rPr lang="ru-RU" sz="4000" b="1"/>
              <a:t>Василёк </a:t>
            </a:r>
            <a:endParaRPr lang="ru-RU" sz="4000" b="1">
              <a:solidFill>
                <a:schemeClr val="bg1"/>
              </a:solidFill>
            </a:endParaRPr>
          </a:p>
        </p:txBody>
      </p:sp>
      <p:sp>
        <p:nvSpPr>
          <p:cNvPr id="8199" name="Text Box 10"/>
          <p:cNvSpPr txBox="1">
            <a:spLocks noChangeArrowheads="1"/>
          </p:cNvSpPr>
          <p:nvPr/>
        </p:nvSpPr>
        <p:spPr bwMode="auto">
          <a:xfrm>
            <a:off x="0" y="1619250"/>
            <a:ext cx="3467100" cy="274638"/>
          </a:xfrm>
          <a:prstGeom prst="rect">
            <a:avLst/>
          </a:prstGeom>
          <a:noFill/>
          <a:ln w="9525">
            <a:noFill/>
            <a:miter lim="800000"/>
            <a:headEnd/>
            <a:tailEnd/>
          </a:ln>
        </p:spPr>
        <p:txBody>
          <a:bodyPr>
            <a:spAutoFit/>
          </a:bodyPr>
          <a:lstStyle/>
          <a:p>
            <a:pPr>
              <a:spcBef>
                <a:spcPct val="50000"/>
              </a:spcBef>
            </a:pP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linds(horizontal)">
                                      <p:cBhvr>
                                        <p:cTn id="7" dur="500"/>
                                        <p:tgtEl>
                                          <p:spTgt spid="1843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40"/>
                                        </p:tgtEl>
                                        <p:attrNameLst>
                                          <p:attrName>style.visibility</p:attrName>
                                        </p:attrNameLst>
                                      </p:cBhvr>
                                      <p:to>
                                        <p:strVal val="visible"/>
                                      </p:to>
                                    </p:set>
                                    <p:animEffect transition="in" filter="blinds(horizontal)">
                                      <p:cBhvr>
                                        <p:cTn id="10"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3600" b="1" dirty="0">
                <a:solidFill>
                  <a:schemeClr val="bg1"/>
                </a:solidFill>
                <a:effectLst>
                  <a:outerShdw blurRad="38100" dist="38100" dir="2700000" algn="tl">
                    <a:srgbClr val="000000"/>
                  </a:outerShdw>
                </a:effectLst>
              </a:rPr>
              <a:t>Загадка 6</a:t>
            </a:r>
            <a:endParaRPr lang="en-US" sz="3600" b="1" dirty="0">
              <a:solidFill>
                <a:schemeClr val="bg1"/>
              </a:solidFill>
              <a:effectLst>
                <a:outerShdw blurRad="38100" dist="38100" dir="2700000" algn="tl">
                  <a:srgbClr val="000000"/>
                </a:outerShdw>
              </a:effectLst>
            </a:endParaRPr>
          </a:p>
        </p:txBody>
      </p:sp>
      <p:sp>
        <p:nvSpPr>
          <p:cNvPr id="3081" name="Rectangle 9"/>
          <p:cNvSpPr>
            <a:spLocks noChangeAspect="1" noChangeArrowheads="1"/>
          </p:cNvSpPr>
          <p:nvPr/>
        </p:nvSpPr>
        <p:spPr bwMode="auto">
          <a:xfrm>
            <a:off x="0" y="4953000"/>
            <a:ext cx="9144000" cy="609600"/>
          </a:xfrm>
          <a:prstGeom prst="rect">
            <a:avLst/>
          </a:prstGeom>
          <a:noFill/>
          <a:ln w="9525">
            <a:noFill/>
            <a:miter lim="800000"/>
            <a:headEnd/>
            <a:tailEnd/>
          </a:ln>
          <a:effectLst/>
        </p:spPr>
        <p:txBody>
          <a:bodyPr wrap="none" anchor="ctr"/>
          <a:lstStyle/>
          <a:p>
            <a:pPr algn="ctr">
              <a:defRPr/>
            </a:pPr>
            <a:r>
              <a:rPr lang="ru-RU" sz="3600" b="1" dirty="0">
                <a:solidFill>
                  <a:schemeClr val="bg1"/>
                </a:solidFill>
                <a:effectLst>
                  <a:outerShdw blurRad="38100" dist="38100" dir="2700000" algn="tl">
                    <a:srgbClr val="000000"/>
                  </a:outerShdw>
                </a:effectLst>
              </a:rPr>
              <a:t>Ответ</a:t>
            </a:r>
            <a:endParaRPr lang="en-US" sz="3600" b="1" dirty="0">
              <a:solidFill>
                <a:schemeClr val="bg1"/>
              </a:solidFill>
              <a:effectLst>
                <a:outerShdw blurRad="38100" dist="38100" dir="2700000" algn="tl">
                  <a:srgbClr val="000000"/>
                </a:outerShdw>
              </a:effectLst>
            </a:endParaRPr>
          </a:p>
        </p:txBody>
      </p:sp>
      <p:sp>
        <p:nvSpPr>
          <p:cNvPr id="9220" name="Rectangle 10"/>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9221" name="Text Box 12"/>
          <p:cNvSpPr txBox="1">
            <a:spLocks noChangeArrowheads="1"/>
          </p:cNvSpPr>
          <p:nvPr/>
        </p:nvSpPr>
        <p:spPr bwMode="auto">
          <a:xfrm>
            <a:off x="419100" y="1009650"/>
            <a:ext cx="8458200" cy="3540125"/>
          </a:xfrm>
          <a:prstGeom prst="rect">
            <a:avLst/>
          </a:prstGeom>
          <a:noFill/>
          <a:ln w="9525">
            <a:noFill/>
            <a:miter lim="800000"/>
            <a:headEnd/>
            <a:tailEnd/>
          </a:ln>
        </p:spPr>
        <p:txBody>
          <a:bodyPr>
            <a:spAutoFit/>
          </a:bodyPr>
          <a:lstStyle/>
          <a:p>
            <a:r>
              <a:rPr lang="ru-RU" sz="3200">
                <a:solidFill>
                  <a:schemeClr val="bg1"/>
                </a:solidFill>
              </a:rPr>
              <a:t>Ранним утром распускает лепестки свои цветок,</a:t>
            </a:r>
          </a:p>
          <a:p>
            <a:r>
              <a:rPr lang="ru-RU" sz="3200">
                <a:solidFill>
                  <a:schemeClr val="bg1"/>
                </a:solidFill>
              </a:rPr>
              <a:t>А как вечер наступает, гаснет красный огонёк,</a:t>
            </a:r>
          </a:p>
          <a:p>
            <a:r>
              <a:rPr lang="ru-RU" sz="3200">
                <a:solidFill>
                  <a:schemeClr val="bg1"/>
                </a:solidFill>
              </a:rPr>
              <a:t>Погляди-ка, погляди-ка, что за красный веерок?</a:t>
            </a:r>
          </a:p>
          <a:p>
            <a:r>
              <a:rPr lang="ru-RU" sz="3200">
                <a:solidFill>
                  <a:schemeClr val="bg1"/>
                </a:solidFill>
              </a:rPr>
              <a:t>Это яркая … новый празднует денёк.</a:t>
            </a:r>
            <a:endParaRPr lang="ru-RU" sz="3200" b="1">
              <a:solidFill>
                <a:schemeClr val="bg1"/>
              </a:solidFill>
            </a:endParaRPr>
          </a:p>
        </p:txBody>
      </p:sp>
      <p:sp>
        <p:nvSpPr>
          <p:cNvPr id="3085" name="Text Box 13"/>
          <p:cNvSpPr txBox="1">
            <a:spLocks noChangeArrowheads="1"/>
          </p:cNvSpPr>
          <p:nvPr/>
        </p:nvSpPr>
        <p:spPr bwMode="auto">
          <a:xfrm>
            <a:off x="2533650" y="5619750"/>
            <a:ext cx="4267200" cy="708025"/>
          </a:xfrm>
          <a:prstGeom prst="rect">
            <a:avLst/>
          </a:prstGeom>
          <a:noFill/>
          <a:ln w="9525">
            <a:noFill/>
            <a:miter lim="800000"/>
            <a:headEnd/>
            <a:tailEnd/>
          </a:ln>
        </p:spPr>
        <p:txBody>
          <a:bodyPr>
            <a:spAutoFit/>
          </a:bodyPr>
          <a:lstStyle/>
          <a:p>
            <a:pPr algn="ctr">
              <a:spcBef>
                <a:spcPct val="50000"/>
              </a:spcBef>
            </a:pPr>
            <a:r>
              <a:rPr lang="ru-RU" sz="4000" b="1"/>
              <a:t>Гвоздика </a:t>
            </a:r>
            <a:endParaRPr lang="en-US" sz="4000" b="1">
              <a:solidFill>
                <a:schemeClr val="bg1"/>
              </a:solidFill>
              <a:cs typeface="Arial" charset="0"/>
            </a:endParaRPr>
          </a:p>
        </p:txBody>
      </p:sp>
      <p:sp>
        <p:nvSpPr>
          <p:cNvPr id="8" name="Управляющая кнопка: домой 7">
            <a:hlinkClick r:id="rId3" action="ppaction://hlinksldjump" highlightClick="1"/>
          </p:cNvPr>
          <p:cNvSpPr/>
          <p:nvPr/>
        </p:nvSpPr>
        <p:spPr>
          <a:xfrm>
            <a:off x="8286750" y="6191250"/>
            <a:ext cx="40005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blinds(horizontal)">
                                      <p:cBhvr>
                                        <p:cTn id="7" dur="500"/>
                                        <p:tgtEl>
                                          <p:spTgt spid="308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85"/>
                                        </p:tgtEl>
                                        <p:attrNameLst>
                                          <p:attrName>style.visibility</p:attrName>
                                        </p:attrNameLst>
                                      </p:cBhvr>
                                      <p:to>
                                        <p:strVal val="visible"/>
                                      </p:to>
                                    </p:set>
                                    <p:animEffect transition="in" filter="blinds(horizontal)">
                                      <p:cBhvr>
                                        <p:cTn id="10" dur="5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p:bldP spid="30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spect="1" noChangeArrowheads="1"/>
          </p:cNvSpPr>
          <p:nvPr/>
        </p:nvSpPr>
        <p:spPr bwMode="auto">
          <a:xfrm>
            <a:off x="0" y="266700"/>
            <a:ext cx="9144000" cy="6604000"/>
          </a:xfrm>
          <a:prstGeom prst="rect">
            <a:avLst/>
          </a:prstGeom>
          <a:noFill/>
          <a:ln w="9525">
            <a:noFill/>
            <a:miter lim="800000"/>
            <a:headEnd/>
            <a:tailEnd/>
          </a:ln>
          <a:effectLst/>
        </p:spPr>
        <p:txBody>
          <a:bodyPr wrap="none"/>
          <a:lstStyle/>
          <a:p>
            <a:pPr algn="ctr">
              <a:defRPr/>
            </a:pPr>
            <a:r>
              <a:rPr lang="ru-RU" sz="3600" b="1" dirty="0">
                <a:solidFill>
                  <a:schemeClr val="bg1"/>
                </a:solidFill>
                <a:effectLst>
                  <a:outerShdw blurRad="38100" dist="38100" dir="2700000" algn="tl">
                    <a:srgbClr val="000000"/>
                  </a:outerShdw>
                </a:effectLst>
              </a:rPr>
              <a:t>«Что лишнее»</a:t>
            </a:r>
            <a:endParaRPr lang="en-US" sz="3600" b="1" dirty="0">
              <a:solidFill>
                <a:schemeClr val="bg1"/>
              </a:solidFill>
              <a:effectLst>
                <a:outerShdw blurRad="38100" dist="38100" dir="2700000" algn="tl">
                  <a:srgbClr val="000000"/>
                </a:outerShdw>
              </a:effectLst>
            </a:endParaRPr>
          </a:p>
        </p:txBody>
      </p:sp>
      <p:sp>
        <p:nvSpPr>
          <p:cNvPr id="10243" name="Rectangle 4"/>
          <p:cNvSpPr>
            <a:spLocks noChangeArrowheads="1"/>
          </p:cNvSpPr>
          <p:nvPr/>
        </p:nvSpPr>
        <p:spPr bwMode="auto">
          <a:xfrm>
            <a:off x="2897188" y="3552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12293" name="Text Box 7"/>
          <p:cNvSpPr txBox="1">
            <a:spLocks noChangeArrowheads="1"/>
          </p:cNvSpPr>
          <p:nvPr/>
        </p:nvSpPr>
        <p:spPr bwMode="auto">
          <a:xfrm>
            <a:off x="400050" y="1581150"/>
            <a:ext cx="8248650" cy="4154488"/>
          </a:xfrm>
          <a:prstGeom prst="rect">
            <a:avLst/>
          </a:prstGeom>
          <a:noFill/>
          <a:ln w="9525">
            <a:noFill/>
            <a:miter lim="800000"/>
            <a:headEnd/>
            <a:tailEnd/>
          </a:ln>
        </p:spPr>
        <p:txBody>
          <a:bodyPr>
            <a:spAutoFit/>
          </a:bodyPr>
          <a:lstStyle/>
          <a:p>
            <a:pPr marL="457200" indent="-457200">
              <a:buFontTx/>
              <a:buAutoNum type="arabicPeriod"/>
            </a:pPr>
            <a:r>
              <a:rPr lang="ru-RU" sz="2400" b="1">
                <a:solidFill>
                  <a:schemeClr val="bg1"/>
                </a:solidFill>
              </a:rPr>
              <a:t>Дождевой червь, многоножка, личинка майского жука, стрекоза</a:t>
            </a:r>
            <a:r>
              <a:rPr lang="ru-RU" sz="2400" b="1" i="1">
                <a:solidFill>
                  <a:schemeClr val="bg1"/>
                </a:solidFill>
              </a:rPr>
              <a:t>.</a:t>
            </a:r>
          </a:p>
          <a:p>
            <a:pPr marL="457200" indent="-457200" algn="r"/>
            <a:r>
              <a:rPr lang="ru-RU" sz="2400" b="1" i="1">
                <a:solidFill>
                  <a:schemeClr val="bg1"/>
                </a:solidFill>
              </a:rPr>
              <a:t>Стрекоза</a:t>
            </a:r>
          </a:p>
          <a:p>
            <a:pPr marL="457200" indent="-457200">
              <a:buFontTx/>
              <a:buAutoNum type="arabicPeriod" startAt="2"/>
            </a:pPr>
            <a:r>
              <a:rPr lang="ru-RU" sz="2400" b="1">
                <a:solidFill>
                  <a:schemeClr val="bg1"/>
                </a:solidFill>
              </a:rPr>
              <a:t>Летучая мышь, голубь, страус, бабочка, летучая рыба.</a:t>
            </a:r>
          </a:p>
          <a:p>
            <a:pPr marL="457200" indent="-457200" algn="r"/>
            <a:r>
              <a:rPr lang="ru-RU" sz="2400" b="1" i="1">
                <a:solidFill>
                  <a:schemeClr val="bg1"/>
                </a:solidFill>
              </a:rPr>
              <a:t>Страус</a:t>
            </a:r>
            <a:r>
              <a:rPr lang="ru-RU" sz="2400" b="1">
                <a:solidFill>
                  <a:schemeClr val="bg1"/>
                </a:solidFill>
              </a:rPr>
              <a:t> </a:t>
            </a:r>
          </a:p>
          <a:p>
            <a:pPr marL="457200" indent="-457200">
              <a:buFontTx/>
              <a:buAutoNum type="arabicPeriod" startAt="3"/>
            </a:pPr>
            <a:r>
              <a:rPr lang="ru-RU" sz="2400" b="1">
                <a:solidFill>
                  <a:schemeClr val="bg1"/>
                </a:solidFill>
              </a:rPr>
              <a:t>Лошадь, заяц, суслик, кошка, хомяк.</a:t>
            </a:r>
          </a:p>
          <a:p>
            <a:pPr marL="457200" indent="-457200" algn="r"/>
            <a:r>
              <a:rPr lang="ru-RU" sz="2400" b="1" i="1">
                <a:solidFill>
                  <a:schemeClr val="bg1"/>
                </a:solidFill>
              </a:rPr>
              <a:t>Кошка</a:t>
            </a:r>
          </a:p>
          <a:p>
            <a:pPr marL="457200" indent="-457200">
              <a:buFontTx/>
              <a:buAutoNum type="arabicPeriod" startAt="4"/>
            </a:pPr>
            <a:r>
              <a:rPr lang="ru-RU" sz="2400" b="1">
                <a:solidFill>
                  <a:schemeClr val="bg1"/>
                </a:solidFill>
              </a:rPr>
              <a:t>Собака, рысь, коза, корова, лошадь.</a:t>
            </a:r>
          </a:p>
          <a:p>
            <a:pPr marL="457200" indent="-457200" algn="r"/>
            <a:r>
              <a:rPr lang="ru-RU" sz="2400" b="1" i="1">
                <a:solidFill>
                  <a:schemeClr val="bg1"/>
                </a:solidFill>
              </a:rPr>
              <a:t>Рысь</a:t>
            </a:r>
          </a:p>
          <a:p>
            <a:pPr marL="457200" indent="-457200"/>
            <a:endParaRPr lang="ru-RU" sz="2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 calcmode="lin" valueType="num">
                                      <p:cBhvr additive="base">
                                        <p:cTn id="7" dur="500" fill="hold"/>
                                        <p:tgtEl>
                                          <p:spTgt spid="122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2293">
                                            <p:txEl>
                                              <p:pRg st="1" end="1"/>
                                            </p:txEl>
                                          </p:spTgt>
                                        </p:tgtEl>
                                        <p:attrNameLst>
                                          <p:attrName>style.visibility</p:attrName>
                                        </p:attrNameLst>
                                      </p:cBhvr>
                                      <p:to>
                                        <p:strVal val="visible"/>
                                      </p:to>
                                    </p:set>
                                    <p:animEffect transition="in" filter="blinds(horizontal)">
                                      <p:cBhvr>
                                        <p:cTn id="13" dur="500"/>
                                        <p:tgtEl>
                                          <p:spTgt spid="1229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293">
                                            <p:txEl>
                                              <p:pRg st="2" end="2"/>
                                            </p:txEl>
                                          </p:spTgt>
                                        </p:tgtEl>
                                        <p:attrNameLst>
                                          <p:attrName>style.visibility</p:attrName>
                                        </p:attrNameLst>
                                      </p:cBhvr>
                                      <p:to>
                                        <p:strVal val="visible"/>
                                      </p:to>
                                    </p:set>
                                    <p:anim calcmode="lin" valueType="num">
                                      <p:cBhvr additive="base">
                                        <p:cTn id="18" dur="500" fill="hold"/>
                                        <p:tgtEl>
                                          <p:spTgt spid="1229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2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2293">
                                            <p:txEl>
                                              <p:pRg st="3" end="3"/>
                                            </p:txEl>
                                          </p:spTgt>
                                        </p:tgtEl>
                                        <p:attrNameLst>
                                          <p:attrName>style.visibility</p:attrName>
                                        </p:attrNameLst>
                                      </p:cBhvr>
                                      <p:to>
                                        <p:strVal val="visible"/>
                                      </p:to>
                                    </p:set>
                                    <p:animEffect transition="in" filter="blinds(horizontal)">
                                      <p:cBhvr>
                                        <p:cTn id="24" dur="500"/>
                                        <p:tgtEl>
                                          <p:spTgt spid="1229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293">
                                            <p:txEl>
                                              <p:pRg st="4" end="4"/>
                                            </p:txEl>
                                          </p:spTgt>
                                        </p:tgtEl>
                                        <p:attrNameLst>
                                          <p:attrName>style.visibility</p:attrName>
                                        </p:attrNameLst>
                                      </p:cBhvr>
                                      <p:to>
                                        <p:strVal val="visible"/>
                                      </p:to>
                                    </p:set>
                                    <p:anim calcmode="lin" valueType="num">
                                      <p:cBhvr additive="base">
                                        <p:cTn id="29" dur="500" fill="hold"/>
                                        <p:tgtEl>
                                          <p:spTgt spid="1229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29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2293">
                                            <p:txEl>
                                              <p:pRg st="5" end="5"/>
                                            </p:txEl>
                                          </p:spTgt>
                                        </p:tgtEl>
                                        <p:attrNameLst>
                                          <p:attrName>style.visibility</p:attrName>
                                        </p:attrNameLst>
                                      </p:cBhvr>
                                      <p:to>
                                        <p:strVal val="visible"/>
                                      </p:to>
                                    </p:set>
                                    <p:animEffect transition="in" filter="blinds(horizontal)">
                                      <p:cBhvr>
                                        <p:cTn id="35" dur="500"/>
                                        <p:tgtEl>
                                          <p:spTgt spid="1229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293">
                                            <p:txEl>
                                              <p:pRg st="6" end="6"/>
                                            </p:txEl>
                                          </p:spTgt>
                                        </p:tgtEl>
                                        <p:attrNameLst>
                                          <p:attrName>style.visibility</p:attrName>
                                        </p:attrNameLst>
                                      </p:cBhvr>
                                      <p:to>
                                        <p:strVal val="visible"/>
                                      </p:to>
                                    </p:set>
                                    <p:anim calcmode="lin" valueType="num">
                                      <p:cBhvr additive="base">
                                        <p:cTn id="40" dur="500" fill="hold"/>
                                        <p:tgtEl>
                                          <p:spTgt spid="1229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29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2293">
                                            <p:txEl>
                                              <p:pRg st="7" end="7"/>
                                            </p:txEl>
                                          </p:spTgt>
                                        </p:tgtEl>
                                        <p:attrNameLst>
                                          <p:attrName>style.visibility</p:attrName>
                                        </p:attrNameLst>
                                      </p:cBhvr>
                                      <p:to>
                                        <p:strVal val="visible"/>
                                      </p:to>
                                    </p:set>
                                    <p:animEffect transition="in" filter="blinds(horizontal)">
                                      <p:cBhvr>
                                        <p:cTn id="46" dur="500"/>
                                        <p:tgtEl>
                                          <p:spTgt spid="1229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0000CC"/>
      </a:folHlink>
    </a:clrScheme>
    <a:fontScheme name="Default 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2068</TotalTime>
  <Words>2808</Words>
  <Application>Microsoft PowerPoint</Application>
  <PresentationFormat>Экран (4:3)</PresentationFormat>
  <Paragraphs>369</Paragraphs>
  <Slides>26</Slides>
  <Notes>26</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Default Design</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«Стоп кадр» </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Кроссворд</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link</dc:creator>
  <cp:lastModifiedBy>Admin</cp:lastModifiedBy>
  <cp:revision>241</cp:revision>
  <dcterms:created xsi:type="dcterms:W3CDTF">2003-12-19T00:36:01Z</dcterms:created>
  <dcterms:modified xsi:type="dcterms:W3CDTF">2013-03-22T11:01:23Z</dcterms:modified>
</cp:coreProperties>
</file>