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handoutMasterIdLst>
    <p:handoutMasterId r:id="rId12"/>
  </p:handoutMasterIdLst>
  <p:sldIdLst>
    <p:sldId id="256" r:id="rId2"/>
    <p:sldId id="279" r:id="rId3"/>
    <p:sldId id="258" r:id="rId4"/>
    <p:sldId id="276" r:id="rId5"/>
    <p:sldId id="287" r:id="rId6"/>
    <p:sldId id="262" r:id="rId7"/>
    <p:sldId id="277" r:id="rId8"/>
    <p:sldId id="286" r:id="rId9"/>
    <p:sldId id="275" r:id="rId1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87" autoAdjust="0"/>
    <p:restoredTop sz="93651" autoAdjust="0"/>
  </p:normalViewPr>
  <p:slideViewPr>
    <p:cSldViewPr>
      <p:cViewPr varScale="1">
        <p:scale>
          <a:sx n="65" d="100"/>
          <a:sy n="65" d="100"/>
        </p:scale>
        <p:origin x="-588"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80"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6A660A1-6B0E-42F7-88DB-7050C3982C76}" type="datetimeFigureOut">
              <a:rPr lang="ru-RU"/>
              <a:pPr>
                <a:defRPr/>
              </a:pPr>
              <a:t>22.03.2013</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EDB2D49-6A38-4731-917D-3E6B4E0B6E0C}"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E94FEF5-6820-4B60-BFEB-790ED12CAA2C}" type="datetimeFigureOut">
              <a:rPr lang="ru-RU"/>
              <a:pPr>
                <a:defRPr/>
              </a:pPr>
              <a:t>22.03.2013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E22582A-0B76-4C2B-88DD-59CC6BCF0990}"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p:spPr>
      </p:sp>
      <p:sp>
        <p:nvSpPr>
          <p:cNvPr id="2765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482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24DC35-FF7B-40F3-960D-F4763BBAFA59}" type="slidenum">
              <a:rPr lang="ru-RU" smtClean="0"/>
              <a:pPr fontAlgn="base">
                <a:spcBef>
                  <a:spcPct val="0"/>
                </a:spcBef>
                <a:spcAft>
                  <a:spcPct val="0"/>
                </a:spcAft>
                <a:defRPr/>
              </a:pPr>
              <a:t>2</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p:spPr>
      </p:sp>
      <p:sp>
        <p:nvSpPr>
          <p:cNvPr id="2867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584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DDDB20-5DC4-41C9-8052-6FF09364525C}" type="slidenum">
              <a:rPr lang="ru-RU" smtClean="0"/>
              <a:pPr fontAlgn="base">
                <a:spcBef>
                  <a:spcPct val="0"/>
                </a:spcBef>
                <a:spcAft>
                  <a:spcPct val="0"/>
                </a:spcAft>
                <a:defRPr/>
              </a:pPr>
              <a:t>3</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p:spPr>
      </p:sp>
      <p:sp>
        <p:nvSpPr>
          <p:cNvPr id="2969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789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8D633C-178A-440F-A41F-B1A02C4B6C39}" type="slidenum">
              <a:rPr lang="ru-RU" smtClean="0"/>
              <a:pPr fontAlgn="base">
                <a:spcBef>
                  <a:spcPct val="0"/>
                </a:spcBef>
                <a:spcAft>
                  <a:spcPct val="0"/>
                </a:spcAft>
                <a:defRPr/>
              </a:pPr>
              <a:t>4</a:t>
            </a:fld>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p:spPr>
      </p:sp>
      <p:sp>
        <p:nvSpPr>
          <p:cNvPr id="3072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994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E35EAE-E370-4492-A9DD-5FB6434B25AE}" type="slidenum">
              <a:rPr lang="ru-RU" smtClean="0"/>
              <a:pPr fontAlgn="base">
                <a:spcBef>
                  <a:spcPct val="0"/>
                </a:spcBef>
                <a:spcAft>
                  <a:spcPct val="0"/>
                </a:spcAft>
                <a:defRPr/>
              </a:pPr>
              <a:t>5</a:t>
            </a:fld>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p:spPr>
      </p:sp>
      <p:sp>
        <p:nvSpPr>
          <p:cNvPr id="3174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Вопреки решению правительства, несмотря на враждебность "сослуживцев", Г. Я. Седов принялся за снаряжение экспедиции. Не имея средств, не получая ни материальной, ни моральной поддержки от правительства, он вынужден был принять помощь от газеты "Новое Время".</a:t>
            </a:r>
          </a:p>
          <a:p>
            <a:pPr eaLnBrk="1" hangingPunct="1">
              <a:spcBef>
                <a:spcPct val="0"/>
              </a:spcBef>
            </a:pPr>
            <a:endParaRPr lang="ru-RU" smtClean="0"/>
          </a:p>
        </p:txBody>
      </p:sp>
      <p:sp>
        <p:nvSpPr>
          <p:cNvPr id="38916"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4A27DA-7D19-4644-9F99-AFEF489A7AF4}" type="slidenum">
              <a:rPr lang="ru-RU" smtClean="0"/>
              <a:pPr fontAlgn="base">
                <a:spcBef>
                  <a:spcPct val="0"/>
                </a:spcBef>
                <a:spcAft>
                  <a:spcPct val="0"/>
                </a:spcAft>
                <a:defRPr/>
              </a:pPr>
              <a:t>6</a:t>
            </a:fld>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p:spPr>
      </p:sp>
      <p:sp>
        <p:nvSpPr>
          <p:cNvPr id="32771"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Проводы экспедиции Г. Я. Седова к Северному полюсу в Архангельске. 1912 год.</a:t>
            </a:r>
          </a:p>
          <a:p>
            <a:pPr eaLnBrk="1" hangingPunct="1">
              <a:spcBef>
                <a:spcPct val="0"/>
              </a:spcBef>
            </a:pPr>
            <a:endParaRPr lang="ru-RU" smtClean="0"/>
          </a:p>
        </p:txBody>
      </p:sp>
      <p:sp>
        <p:nvSpPr>
          <p:cNvPr id="4096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57CFA9-FE76-45ED-86F0-E4767A8E75A7}" type="slidenum">
              <a:rPr lang="ru-RU" smtClean="0"/>
              <a:pPr fontAlgn="base">
                <a:spcBef>
                  <a:spcPct val="0"/>
                </a:spcBef>
                <a:spcAft>
                  <a:spcPct val="0"/>
                </a:spcAft>
                <a:defRPr/>
              </a:pPr>
              <a:t>7</a:t>
            </a:fld>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p:spPr>
      </p:sp>
      <p:sp>
        <p:nvSpPr>
          <p:cNvPr id="3" name="Заметки 2"/>
          <p:cNvSpPr>
            <a:spLocks noGrp="1"/>
          </p:cNvSpPr>
          <p:nvPr>
            <p:ph type="body" idx="1"/>
          </p:nvPr>
        </p:nvSpPr>
        <p:spPr/>
        <p:txBody>
          <a:bodyPr>
            <a:normAutofit/>
          </a:bodyPr>
          <a:lstStyle/>
          <a:p>
            <a:pPr>
              <a:defRPr/>
            </a:pPr>
            <a:r>
              <a:rPr lang="ru-RU" i="1" dirty="0" smtClean="0">
                <a:solidFill>
                  <a:schemeClr val="tx2">
                    <a:satMod val="200000"/>
                  </a:schemeClr>
                </a:solidFill>
                <a:effectLst>
                  <a:outerShdw blurRad="38100" dist="38100" dir="2700000" algn="tl">
                    <a:srgbClr val="000000">
                      <a:alpha val="43137"/>
                    </a:srgbClr>
                  </a:outerShdw>
                </a:effectLst>
                <a:latin typeface="Times New Roman" pitchFamily="18" charset="0"/>
                <a:cs typeface="Times New Roman" pitchFamily="18" charset="0"/>
              </a:rPr>
              <a:t>Базой для достижения Северного полюса Г. Я. Седов наметил Землю Франца-Иосифа. Здесь предполагалась зимовка, во время которой:</a:t>
            </a:r>
            <a:endParaRPr lang="ru-RU" dirty="0"/>
          </a:p>
        </p:txBody>
      </p:sp>
      <p:sp>
        <p:nvSpPr>
          <p:cNvPr id="4" name="Номер слайда 3"/>
          <p:cNvSpPr>
            <a:spLocks noGrp="1"/>
          </p:cNvSpPr>
          <p:nvPr>
            <p:ph type="sldNum" sz="quarter" idx="5"/>
          </p:nvPr>
        </p:nvSpPr>
        <p:spPr/>
        <p:txBody>
          <a:bodyPr/>
          <a:lstStyle/>
          <a:p>
            <a:pPr>
              <a:defRPr/>
            </a:pPr>
            <a:fld id="{6D8B6492-E7E7-4ADB-B123-D735FF8E5F20}" type="slidenum">
              <a:rPr lang="ru-RU" smtClean="0"/>
              <a:pPr>
                <a:defRPr/>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p:spPr>
      </p:sp>
      <p:sp>
        <p:nvSpPr>
          <p:cNvPr id="34819"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Экспедиция во время вынужденной зимовки провела множество метеорологических, магнитных и океанографических исследований и впервые составила карту северной и центральной части Новой Земли. </a:t>
            </a:r>
            <a:r>
              <a:rPr lang="ru-RU" smtClean="0">
                <a:solidFill>
                  <a:srgbClr val="0070C0"/>
                </a:solidFill>
                <a:latin typeface="Times New Roman" pitchFamily="18" charset="0"/>
                <a:cs typeface="Times New Roman" pitchFamily="18" charset="0"/>
              </a:rPr>
              <a:t>Зимовка значительно истощила материальные ресурсы и утомила людей. </a:t>
            </a:r>
            <a:endParaRPr lang="ru-RU" smtClean="0"/>
          </a:p>
        </p:txBody>
      </p:sp>
      <p:sp>
        <p:nvSpPr>
          <p:cNvPr id="43012"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E8E526-B1F3-40B8-B04E-ECDFEEDC07BE}" type="slidenum">
              <a:rPr lang="ru-RU" smtClean="0"/>
              <a:pPr fontAlgn="base">
                <a:spcBef>
                  <a:spcPct val="0"/>
                </a:spcBef>
                <a:spcAft>
                  <a:spcPct val="0"/>
                </a:spcAft>
                <a:defRPr/>
              </a:pPr>
              <a:t>9</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Прямоугольник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Прямоугольник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Прямоугольник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Прямоугольник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Прямоугольник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Прямоугольник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3" name="Прямоугольник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4" name="Прямоугольник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ru-RU" smtClean="0"/>
              <a:t>Образец заголовка</a:t>
            </a:r>
            <a:endParaRPr lang="en-US"/>
          </a:p>
        </p:txBody>
      </p:sp>
      <p:sp>
        <p:nvSpPr>
          <p:cNvPr id="9" name="Подзаголовок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15" name="Дата 27"/>
          <p:cNvSpPr>
            <a:spLocks noGrp="1"/>
          </p:cNvSpPr>
          <p:nvPr>
            <p:ph type="dt" sz="half" idx="10"/>
          </p:nvPr>
        </p:nvSpPr>
        <p:spPr/>
        <p:txBody>
          <a:bodyPr/>
          <a:lstStyle>
            <a:lvl1pPr>
              <a:defRPr/>
            </a:lvl1pPr>
            <a:extLst/>
          </a:lstStyle>
          <a:p>
            <a:pPr>
              <a:defRPr/>
            </a:pPr>
            <a:fld id="{C5058C64-938E-458F-B289-FBFEF79E9683}" type="datetime1">
              <a:rPr lang="ru-RU"/>
              <a:pPr>
                <a:defRPr/>
              </a:pPr>
              <a:t>22.03.2013</a:t>
            </a:fld>
            <a:endParaRPr lang="ru-RU"/>
          </a:p>
        </p:txBody>
      </p:sp>
      <p:sp>
        <p:nvSpPr>
          <p:cNvPr id="16" name="Нижний колонтитул 16"/>
          <p:cNvSpPr>
            <a:spLocks noGrp="1"/>
          </p:cNvSpPr>
          <p:nvPr>
            <p:ph type="ftr" sz="quarter" idx="11"/>
          </p:nvPr>
        </p:nvSpPr>
        <p:spPr/>
        <p:txBody>
          <a:bodyPr/>
          <a:lstStyle>
            <a:lvl1pPr>
              <a:defRPr/>
            </a:lvl1pPr>
            <a:extLst/>
          </a:lstStyle>
          <a:p>
            <a:pPr>
              <a:defRPr/>
            </a:pPr>
            <a:endParaRPr lang="ru-RU"/>
          </a:p>
        </p:txBody>
      </p:sp>
      <p:sp>
        <p:nvSpPr>
          <p:cNvPr id="17" name="Номер слайда 28"/>
          <p:cNvSpPr>
            <a:spLocks noGrp="1"/>
          </p:cNvSpPr>
          <p:nvPr>
            <p:ph type="sldNum" sz="quarter" idx="12"/>
          </p:nvPr>
        </p:nvSpPr>
        <p:spPr/>
        <p:txBody>
          <a:bodyPr/>
          <a:lstStyle>
            <a:lvl1pPr>
              <a:defRPr/>
            </a:lvl1pPr>
            <a:extLst/>
          </a:lstStyle>
          <a:p>
            <a:pPr>
              <a:defRPr/>
            </a:pPr>
            <a:fld id="{2147A4AE-9BB1-4D9A-9E34-A41513DBEFCC}" type="slidenum">
              <a:rPr lang="ru-RU"/>
              <a:pPr>
                <a:defRPr/>
              </a:pPr>
              <a:t>‹#›</a:t>
            </a:fld>
            <a:endParaRPr lang="ru-R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F39FF43-3497-4C48-B01A-576E2C479ABA}" type="datetime1">
              <a:rPr lang="ru-RU"/>
              <a:pPr>
                <a:defRPr/>
              </a:pPr>
              <a:t>22.03.2013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A413939-5C1F-46E0-8472-48A2C3DCDD06}" type="slidenum">
              <a:rPr lang="ru-RU"/>
              <a:pPr>
                <a:defRPr/>
              </a:pPr>
              <a:t>‹#›</a:t>
            </a:fld>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0F940DB4-3671-4845-AE93-71F36B614326}" type="datetime1">
              <a:rPr lang="ru-RU"/>
              <a:pPr>
                <a:defRPr/>
              </a:pPr>
              <a:t>22.03.2013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F3088A2A-3072-4EE7-89D0-E0AC479AF6C2}" type="slidenum">
              <a:rPr lang="ru-RU"/>
              <a:pPr>
                <a:defRPr/>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Объект 2"/>
          <p:cNvSpPr>
            <a:spLocks noGrp="1"/>
          </p:cNvSpPr>
          <p:nvPr>
            <p:ph idx="1"/>
          </p:nvPr>
        </p:nvSpPr>
        <p:spPr/>
        <p:txBody>
          <a:bodyPr/>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8DE7C116-8A11-4A27-A089-7F4DD585EBA5}" type="datetime1">
              <a:rPr lang="ru-RU"/>
              <a:pPr>
                <a:defRPr/>
              </a:pPr>
              <a:t>22.03.2013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3C74C2EE-50E1-4733-B3C1-DFB5D81DE746}" type="slidenum">
              <a:rPr lang="ru-RU"/>
              <a:pPr>
                <a:defRPr/>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5" name="Полилиния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Полилиния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Полилиния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9" name="Полилиния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0" name="Полилиния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1" name="Полилиния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Полилиния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Полилиния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5" name="Полилиния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6" name="Полилиния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7" name="Полилиния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8" name="Полилиния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9" name="Прямоугольник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0" name="Прямоугольник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Прямоугольник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Прямоугольник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3" name="Прямоугольник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Прямоугольник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Текст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ru-RU" smtClean="0"/>
              <a:t>Образец заголовка</a:t>
            </a:r>
            <a:endParaRPr lang="en-US"/>
          </a:p>
        </p:txBody>
      </p:sp>
      <p:sp>
        <p:nvSpPr>
          <p:cNvPr id="25" name="Дата 3"/>
          <p:cNvSpPr>
            <a:spLocks noGrp="1"/>
          </p:cNvSpPr>
          <p:nvPr>
            <p:ph type="dt" sz="half" idx="10"/>
          </p:nvPr>
        </p:nvSpPr>
        <p:spPr/>
        <p:txBody>
          <a:bodyPr/>
          <a:lstStyle>
            <a:lvl1pPr>
              <a:defRPr/>
            </a:lvl1pPr>
            <a:extLst/>
          </a:lstStyle>
          <a:p>
            <a:pPr>
              <a:defRPr/>
            </a:pPr>
            <a:fld id="{FF3EDFBB-7B25-40B4-A7B6-AC56D52CB3AB}" type="datetime1">
              <a:rPr lang="ru-RU"/>
              <a:pPr>
                <a:defRPr/>
              </a:pPr>
              <a:t>22.03.2013</a:t>
            </a:fld>
            <a:endParaRPr lang="ru-RU"/>
          </a:p>
        </p:txBody>
      </p:sp>
      <p:sp>
        <p:nvSpPr>
          <p:cNvPr id="26" name="Нижний колонтитул 4"/>
          <p:cNvSpPr>
            <a:spLocks noGrp="1"/>
          </p:cNvSpPr>
          <p:nvPr>
            <p:ph type="ftr" sz="quarter" idx="11"/>
          </p:nvPr>
        </p:nvSpPr>
        <p:spPr/>
        <p:txBody>
          <a:bodyPr/>
          <a:lstStyle>
            <a:lvl1pPr>
              <a:defRPr/>
            </a:lvl1pPr>
            <a:extLst/>
          </a:lstStyle>
          <a:p>
            <a:pPr>
              <a:defRPr/>
            </a:pPr>
            <a:endParaRPr lang="ru-RU"/>
          </a:p>
        </p:txBody>
      </p:sp>
      <p:sp>
        <p:nvSpPr>
          <p:cNvPr id="27" name="Номер слайда 5"/>
          <p:cNvSpPr>
            <a:spLocks noGrp="1"/>
          </p:cNvSpPr>
          <p:nvPr>
            <p:ph type="sldNum" sz="quarter" idx="12"/>
          </p:nvPr>
        </p:nvSpPr>
        <p:spPr/>
        <p:txBody>
          <a:bodyPr/>
          <a:lstStyle>
            <a:lvl1pPr>
              <a:defRPr/>
            </a:lvl1pPr>
            <a:extLst/>
          </a:lstStyle>
          <a:p>
            <a:pPr>
              <a:defRPr/>
            </a:pPr>
            <a:fld id="{CD661328-9E7C-44AC-AA4B-FA5211DA4182}" type="slidenum">
              <a:rPr lang="ru-RU"/>
              <a:pPr>
                <a:defRPr/>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lang="ru-RU" smtClean="0"/>
              <a:t>Образец заголовка</a:t>
            </a:r>
            <a:endParaRPr lang="en-US"/>
          </a:p>
        </p:txBody>
      </p:sp>
      <p:sp>
        <p:nvSpPr>
          <p:cNvPr id="3" name="Объект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extLst/>
          </a:lstStyle>
          <a:p>
            <a:pPr>
              <a:defRPr/>
            </a:pPr>
            <a:fld id="{DAD66E2E-A888-491D-97E3-67442B630409}" type="datetime1">
              <a:rPr lang="ru-RU"/>
              <a:pPr>
                <a:defRPr/>
              </a:pPr>
              <a:t>22.03.2013</a:t>
            </a:fld>
            <a:endParaRPr lang="ru-RU"/>
          </a:p>
        </p:txBody>
      </p:sp>
      <p:sp>
        <p:nvSpPr>
          <p:cNvPr id="6" name="Нижний колонтитул 5"/>
          <p:cNvSpPr>
            <a:spLocks noGrp="1"/>
          </p:cNvSpPr>
          <p:nvPr>
            <p:ph type="ftr" sz="quarter" idx="11"/>
          </p:nvPr>
        </p:nvSpPr>
        <p:spPr/>
        <p:txBody>
          <a:bodyPr/>
          <a:lstStyle>
            <a:lvl1pPr>
              <a:defRPr/>
            </a:lvl1pPr>
            <a:extLst/>
          </a:lstStyle>
          <a:p>
            <a:pPr>
              <a:defRPr/>
            </a:pPr>
            <a:endParaRPr lang="ru-RU"/>
          </a:p>
        </p:txBody>
      </p:sp>
      <p:sp>
        <p:nvSpPr>
          <p:cNvPr id="7" name="Номер слайда 6"/>
          <p:cNvSpPr>
            <a:spLocks noGrp="1"/>
          </p:cNvSpPr>
          <p:nvPr>
            <p:ph type="sldNum" sz="quarter" idx="12"/>
          </p:nvPr>
        </p:nvSpPr>
        <p:spPr/>
        <p:txBody>
          <a:bodyPr/>
          <a:lstStyle>
            <a:lvl1pPr>
              <a:defRPr/>
            </a:lvl1pPr>
            <a:extLst/>
          </a:lstStyle>
          <a:p>
            <a:pPr>
              <a:defRPr/>
            </a:pPr>
            <a:fld id="{90731DAE-072B-4169-B54B-A75786B041B6}" type="slidenum">
              <a:rPr lang="ru-RU"/>
              <a:pPr>
                <a:defRPr/>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оугольник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Прямоугольник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Прямоугольник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Прямоугольник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Прямоугольник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Прямоугольник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Прямоугольник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Прямоугольник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Прямоугольник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Прямоугольник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Заголовок 1"/>
          <p:cNvSpPr>
            <a:spLocks noGrp="1"/>
          </p:cNvSpPr>
          <p:nvPr>
            <p:ph type="title"/>
          </p:nvPr>
        </p:nvSpPr>
        <p:spPr>
          <a:xfrm>
            <a:off x="504824" y="512064"/>
            <a:ext cx="7772400" cy="914400"/>
          </a:xfrm>
        </p:spPr>
        <p:txBody>
          <a:bodyPr/>
          <a:lstStyle>
            <a:lvl1pPr>
              <a:defRPr sz="4000"/>
            </a:lvl1pPr>
            <a:extLst/>
          </a:lstStyle>
          <a:p>
            <a:r>
              <a:rPr lang="ru-RU" smtClean="0"/>
              <a:t>Образец заголовка</a:t>
            </a:r>
            <a:endParaRPr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Объект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Объект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Дата 6"/>
          <p:cNvSpPr>
            <a:spLocks noGrp="1"/>
          </p:cNvSpPr>
          <p:nvPr>
            <p:ph type="dt" sz="half" idx="10"/>
          </p:nvPr>
        </p:nvSpPr>
        <p:spPr/>
        <p:txBody>
          <a:bodyPr/>
          <a:lstStyle>
            <a:lvl1pPr>
              <a:defRPr/>
            </a:lvl1pPr>
            <a:extLst/>
          </a:lstStyle>
          <a:p>
            <a:pPr>
              <a:defRPr/>
            </a:pPr>
            <a:fld id="{A46CE90F-D291-414F-80BF-A9E9F0618853}" type="datetime1">
              <a:rPr lang="ru-RU"/>
              <a:pPr>
                <a:defRPr/>
              </a:pPr>
              <a:t>22.03.2013</a:t>
            </a:fld>
            <a:endParaRPr lang="ru-RU"/>
          </a:p>
        </p:txBody>
      </p:sp>
      <p:sp>
        <p:nvSpPr>
          <p:cNvPr id="18" name="Нижний колонтитул 7"/>
          <p:cNvSpPr>
            <a:spLocks noGrp="1"/>
          </p:cNvSpPr>
          <p:nvPr>
            <p:ph type="ftr" sz="quarter" idx="11"/>
          </p:nvPr>
        </p:nvSpPr>
        <p:spPr/>
        <p:txBody>
          <a:bodyPr/>
          <a:lstStyle>
            <a:lvl1pPr>
              <a:defRPr/>
            </a:lvl1pPr>
            <a:extLst/>
          </a:lstStyle>
          <a:p>
            <a:pPr>
              <a:defRPr/>
            </a:pPr>
            <a:endParaRPr lang="ru-RU"/>
          </a:p>
        </p:txBody>
      </p:sp>
      <p:sp>
        <p:nvSpPr>
          <p:cNvPr id="19" name="Номер слайда 8"/>
          <p:cNvSpPr>
            <a:spLocks noGrp="1"/>
          </p:cNvSpPr>
          <p:nvPr>
            <p:ph type="sldNum" sz="quarter" idx="12"/>
          </p:nvPr>
        </p:nvSpPr>
        <p:spPr/>
        <p:txBody>
          <a:bodyPr/>
          <a:lstStyle>
            <a:lvl1pPr>
              <a:defRPr/>
            </a:lvl1pPr>
            <a:extLst/>
          </a:lstStyle>
          <a:p>
            <a:pPr>
              <a:defRPr/>
            </a:pPr>
            <a:fld id="{C6ABF7F5-7D10-4E6E-9B75-5DD36588D397}" type="slidenum">
              <a:rPr lang="ru-RU"/>
              <a:pPr>
                <a:defRPr/>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D793B567-3247-4FE7-ADF9-209BB06FEB08}" type="datetime1">
              <a:rPr lang="ru-RU"/>
              <a:pPr>
                <a:defRPr/>
              </a:pPr>
              <a:t>22.03.2013</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0AB145E7-AF2D-4648-A7D3-6876B1791C68}" type="slidenum">
              <a:rPr lang="ru-RU"/>
              <a:pPr>
                <a:defRPr/>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extLst/>
          </a:lstStyle>
          <a:p>
            <a:pPr>
              <a:defRPr/>
            </a:pPr>
            <a:fld id="{98821797-73AF-4797-A3D6-33FC6B653D5D}" type="datetime1">
              <a:rPr lang="ru-RU"/>
              <a:pPr>
                <a:defRPr/>
              </a:pPr>
              <a:t>22.03.2013</a:t>
            </a:fld>
            <a:endParaRPr lang="ru-RU"/>
          </a:p>
        </p:txBody>
      </p:sp>
      <p:sp>
        <p:nvSpPr>
          <p:cNvPr id="3" name="Нижний колонтитул 2"/>
          <p:cNvSpPr>
            <a:spLocks noGrp="1"/>
          </p:cNvSpPr>
          <p:nvPr>
            <p:ph type="ftr" sz="quarter" idx="11"/>
          </p:nvPr>
        </p:nvSpPr>
        <p:spPr/>
        <p:txBody>
          <a:bodyPr/>
          <a:lstStyle>
            <a:lvl1pPr>
              <a:defRPr/>
            </a:lvl1pPr>
            <a:extLst/>
          </a:lstStyle>
          <a:p>
            <a:pPr>
              <a:defRPr/>
            </a:pPr>
            <a:endParaRPr lang="ru-RU"/>
          </a:p>
        </p:txBody>
      </p:sp>
      <p:sp>
        <p:nvSpPr>
          <p:cNvPr id="4" name="Номер слайда 3"/>
          <p:cNvSpPr>
            <a:spLocks noGrp="1"/>
          </p:cNvSpPr>
          <p:nvPr>
            <p:ph type="sldNum" sz="quarter" idx="12"/>
          </p:nvPr>
        </p:nvSpPr>
        <p:spPr/>
        <p:txBody>
          <a:bodyPr/>
          <a:lstStyle>
            <a:lvl1pPr>
              <a:defRPr/>
            </a:lvl1pPr>
            <a:extLst/>
          </a:lstStyle>
          <a:p>
            <a:pPr>
              <a:defRPr/>
            </a:pPr>
            <a:fld id="{C4C3E0FA-A934-42AB-B995-83CF7BF66C5E}" type="slidenum">
              <a:rPr lang="ru-RU"/>
              <a:pPr>
                <a:defRPr/>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lang="ru-RU" smtClean="0"/>
              <a:t>Образец заголовка</a:t>
            </a:r>
            <a:endParaRPr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Объект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0926DD28-DC66-47F8-A7D5-2FF6E3A764F5}" type="datetime1">
              <a:rPr lang="ru-RU"/>
              <a:pPr>
                <a:defRPr/>
              </a:pPr>
              <a:t>22.03.2013</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12666AAE-A064-4624-A451-CDE479D70D27}" type="slidenum">
              <a:rPr lang="ru-RU"/>
              <a:pPr>
                <a:defRPr/>
              </a:pPr>
              <a:t>‹#›</a:t>
            </a:fld>
            <a:endParaRPr lang="ru-R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Прямоугольник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Прямая соединительная линия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Группа 19"/>
          <p:cNvGrpSpPr>
            <a:grpSpLocks/>
          </p:cNvGrpSpPr>
          <p:nvPr/>
        </p:nvGrpSpPr>
        <p:grpSpPr bwMode="auto">
          <a:xfrm rot="5400000">
            <a:off x="8515351" y="1219200"/>
            <a:ext cx="131762" cy="128587"/>
            <a:chOff x="6668087" y="1297746"/>
            <a:chExt cx="161840" cy="156602"/>
          </a:xfrm>
        </p:grpSpPr>
        <p:cxnSp>
          <p:nvCxnSpPr>
            <p:cNvPr id="8" name="Прямая соединительная линия 7"/>
            <p:cNvCxnSpPr/>
            <p:nvPr/>
          </p:nvCxnSpPr>
          <p:spPr>
            <a:xfrm rot="16200000">
              <a:off x="6663593" y="12925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rot="5400000" flipH="1">
              <a:off x="6744513" y="12915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Группа 25"/>
          <p:cNvGrpSpPr>
            <a:grpSpLocks/>
          </p:cNvGrpSpPr>
          <p:nvPr/>
        </p:nvGrpSpPr>
        <p:grpSpPr bwMode="auto">
          <a:xfrm rot="5400000">
            <a:off x="8667751" y="1371600"/>
            <a:ext cx="131762" cy="128587"/>
            <a:chOff x="6668087" y="1297746"/>
            <a:chExt cx="161840" cy="156602"/>
          </a:xfrm>
        </p:grpSpPr>
        <p:cxnSp>
          <p:nvCxnSpPr>
            <p:cNvPr id="12" name="Прямая соединительная линия 11"/>
            <p:cNvCxnSpPr/>
            <p:nvPr/>
          </p:nvCxnSpPr>
          <p:spPr>
            <a:xfrm rot="16200000">
              <a:off x="6663593" y="1292574"/>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Прямая соединительная линия 13"/>
            <p:cNvCxnSpPr/>
            <p:nvPr/>
          </p:nvCxnSpPr>
          <p:spPr>
            <a:xfrm rot="5400000" flipH="1">
              <a:off x="6744513" y="1291599"/>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Группа 29"/>
          <p:cNvGrpSpPr>
            <a:grpSpLocks/>
          </p:cNvGrpSpPr>
          <p:nvPr/>
        </p:nvGrpSpPr>
        <p:grpSpPr bwMode="auto">
          <a:xfrm rot="5400000">
            <a:off x="8320087" y="1474788"/>
            <a:ext cx="131763" cy="128588"/>
            <a:chOff x="6668087" y="1297746"/>
            <a:chExt cx="161840" cy="156602"/>
          </a:xfrm>
        </p:grpSpPr>
        <p:cxnSp>
          <p:nvCxnSpPr>
            <p:cNvPr id="16" name="Прямая соединительная линия 15"/>
            <p:cNvCxnSpPr/>
            <p:nvPr/>
          </p:nvCxnSpPr>
          <p:spPr>
            <a:xfrm rot="16200000">
              <a:off x="6663592" y="1292574"/>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Прямая соединительная линия 17"/>
            <p:cNvCxnSpPr/>
            <p:nvPr/>
          </p:nvCxnSpPr>
          <p:spPr>
            <a:xfrm rot="5400000" flipH="1">
              <a:off x="6744512" y="1291599"/>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lang="ru-RU" smtClean="0"/>
              <a:t>Образец заголовка</a:t>
            </a:r>
            <a:endParaRPr lang="en-US"/>
          </a:p>
        </p:txBody>
      </p:sp>
      <p:sp>
        <p:nvSpPr>
          <p:cNvPr id="3" name="Рисунок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ru-RU" smtClean="0"/>
              <a:t>Образец текста</a:t>
            </a:r>
          </a:p>
        </p:txBody>
      </p:sp>
      <p:sp>
        <p:nvSpPr>
          <p:cNvPr id="19" name="Дата 4"/>
          <p:cNvSpPr>
            <a:spLocks noGrp="1"/>
          </p:cNvSpPr>
          <p:nvPr>
            <p:ph type="dt" sz="half" idx="10"/>
          </p:nvPr>
        </p:nvSpPr>
        <p:spPr>
          <a:xfrm>
            <a:off x="6477000" y="55563"/>
            <a:ext cx="2133600" cy="365125"/>
          </a:xfrm>
        </p:spPr>
        <p:txBody>
          <a:bodyPr/>
          <a:lstStyle>
            <a:lvl1pPr>
              <a:defRPr/>
            </a:lvl1pPr>
            <a:extLst/>
          </a:lstStyle>
          <a:p>
            <a:pPr>
              <a:defRPr/>
            </a:pPr>
            <a:fld id="{BD371261-7716-4B32-9B52-D8EBC1D33ADF}" type="datetime1">
              <a:rPr lang="ru-RU"/>
              <a:pPr>
                <a:defRPr/>
              </a:pPr>
              <a:t>22.03.2013</a:t>
            </a:fld>
            <a:endParaRPr lang="ru-RU"/>
          </a:p>
        </p:txBody>
      </p:sp>
      <p:sp>
        <p:nvSpPr>
          <p:cNvPr id="20" name="Нижний колонтитул 5"/>
          <p:cNvSpPr>
            <a:spLocks noGrp="1"/>
          </p:cNvSpPr>
          <p:nvPr>
            <p:ph type="ftr" sz="quarter" idx="11"/>
          </p:nvPr>
        </p:nvSpPr>
        <p:spPr>
          <a:xfrm>
            <a:off x="914400" y="55563"/>
            <a:ext cx="5562600" cy="365125"/>
          </a:xfrm>
        </p:spPr>
        <p:txBody>
          <a:bodyPr/>
          <a:lstStyle>
            <a:lvl1pPr>
              <a:defRPr/>
            </a:lvl1pPr>
            <a:extLst/>
          </a:lstStyle>
          <a:p>
            <a:pPr>
              <a:defRPr/>
            </a:pPr>
            <a:endParaRPr lang="ru-RU"/>
          </a:p>
        </p:txBody>
      </p:sp>
      <p:sp>
        <p:nvSpPr>
          <p:cNvPr id="21" name="Номер слайда 6"/>
          <p:cNvSpPr>
            <a:spLocks noGrp="1"/>
          </p:cNvSpPr>
          <p:nvPr>
            <p:ph type="sldNum" sz="quarter" idx="12"/>
          </p:nvPr>
        </p:nvSpPr>
        <p:spPr>
          <a:xfrm>
            <a:off x="8610600" y="55563"/>
            <a:ext cx="457200" cy="365125"/>
          </a:xfrm>
        </p:spPr>
        <p:txBody>
          <a:bodyPr/>
          <a:lstStyle>
            <a:lvl1pPr>
              <a:defRPr/>
            </a:lvl1pPr>
            <a:extLst/>
          </a:lstStyle>
          <a:p>
            <a:pPr>
              <a:defRPr/>
            </a:pPr>
            <a:fld id="{BBD15D19-9739-44AC-B6A8-06817DF1C35C}" type="slidenum">
              <a:rPr lang="ru-RU"/>
              <a:pPr>
                <a:defRPr/>
              </a:pPr>
              <a:t>‹#›</a:t>
            </a:fld>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Прямоугольник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Прямоугольник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0" name="Прямоугольник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Прямоугольник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Прямоугольник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Прямоугольник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Прямоугольник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7" name="Прямоугольник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Заголовок 21"/>
          <p:cNvSpPr>
            <a:spLocks noGrp="1"/>
          </p:cNvSpPr>
          <p:nvPr>
            <p:ph type="title"/>
          </p:nvPr>
        </p:nvSpPr>
        <p:spPr>
          <a:xfrm>
            <a:off x="914400" y="512763"/>
            <a:ext cx="7772400" cy="914400"/>
          </a:xfrm>
          <a:prstGeom prst="rect">
            <a:avLst/>
          </a:prstGeom>
        </p:spPr>
        <p:txBody>
          <a:bodyPr vert="horz" anchor="t">
            <a:noAutofit/>
          </a:bodyPr>
          <a:lstStyle>
            <a:extLst/>
          </a:lstStyle>
          <a:p>
            <a:r>
              <a:rPr lang="ru-RU" smtClean="0"/>
              <a:t>Образец заголовка</a:t>
            </a:r>
            <a:endParaRPr lang="en-US"/>
          </a:p>
        </p:txBody>
      </p:sp>
      <p:sp>
        <p:nvSpPr>
          <p:cNvPr id="1036" name="Текст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defRPr>
            </a:lvl1pPr>
            <a:extLst/>
          </a:lstStyle>
          <a:p>
            <a:pPr>
              <a:defRPr/>
            </a:pPr>
            <a:fld id="{2777396F-7B93-4C99-8BCB-690C73980628}" type="datetime1">
              <a:rPr lang="ru-RU"/>
              <a:pPr>
                <a:defRPr/>
              </a:pPr>
              <a:t>22.03.2013</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defRPr>
            </a:lvl1pPr>
            <a:extLst/>
          </a:lstStyle>
          <a:p>
            <a:pPr>
              <a:defRPr/>
            </a:pPr>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defRPr>
            </a:lvl1pPr>
            <a:extLst/>
          </a:lstStyle>
          <a:p>
            <a:pPr>
              <a:defRPr/>
            </a:pPr>
            <a:fld id="{72DEF33D-B6CD-487D-907C-3186856BE17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75" r:id="rId1"/>
    <p:sldLayoutId id="2147483770" r:id="rId2"/>
    <p:sldLayoutId id="2147483776" r:id="rId3"/>
    <p:sldLayoutId id="2147483777" r:id="rId4"/>
    <p:sldLayoutId id="2147483778" r:id="rId5"/>
    <p:sldLayoutId id="2147483771" r:id="rId6"/>
    <p:sldLayoutId id="2147483779" r:id="rId7"/>
    <p:sldLayoutId id="2147483772" r:id="rId8"/>
    <p:sldLayoutId id="2147483780" r:id="rId9"/>
    <p:sldLayoutId id="2147483773" r:id="rId10"/>
    <p:sldLayoutId id="2147483774" r:id="rId11"/>
  </p:sldLayoutIdLst>
  <p:transition/>
  <p:timing>
    <p:tnLst>
      <p:par>
        <p:cTn id="1" dur="indefinite" restart="never" nodeType="tmRoot"/>
      </p:par>
    </p:tnLst>
  </p:timing>
  <p:hf sldNum="0" hdr="0" ftr="0" dt="0"/>
  <p:txStyles>
    <p:titleStyle>
      <a:lvl1pPr algn="l" rtl="0" eaLnBrk="0" fontAlgn="base" hangingPunct="0">
        <a:spcBef>
          <a:spcPct val="0"/>
        </a:spcBef>
        <a:spcAft>
          <a:spcPct val="0"/>
        </a:spcAft>
        <a:defRPr sz="4000" kern="1200" spc="-100">
          <a:solidFill>
            <a:srgbClr val="1B4BC7"/>
          </a:solidFill>
          <a:latin typeface="+mj-lt"/>
          <a:ea typeface="+mj-ea"/>
          <a:cs typeface="+mj-cs"/>
        </a:defRPr>
      </a:lvl1pPr>
      <a:lvl2pPr algn="l" rtl="0" eaLnBrk="0" fontAlgn="base" hangingPunct="0">
        <a:spcBef>
          <a:spcPct val="0"/>
        </a:spcBef>
        <a:spcAft>
          <a:spcPct val="0"/>
        </a:spcAft>
        <a:defRPr sz="4000">
          <a:solidFill>
            <a:srgbClr val="1B4BC7"/>
          </a:solidFill>
          <a:latin typeface="Consolas" pitchFamily="49" charset="0"/>
        </a:defRPr>
      </a:lvl2pPr>
      <a:lvl3pPr algn="l" rtl="0" eaLnBrk="0" fontAlgn="base" hangingPunct="0">
        <a:spcBef>
          <a:spcPct val="0"/>
        </a:spcBef>
        <a:spcAft>
          <a:spcPct val="0"/>
        </a:spcAft>
        <a:defRPr sz="4000">
          <a:solidFill>
            <a:srgbClr val="1B4BC7"/>
          </a:solidFill>
          <a:latin typeface="Consolas" pitchFamily="49" charset="0"/>
        </a:defRPr>
      </a:lvl3pPr>
      <a:lvl4pPr algn="l" rtl="0" eaLnBrk="0" fontAlgn="base" hangingPunct="0">
        <a:spcBef>
          <a:spcPct val="0"/>
        </a:spcBef>
        <a:spcAft>
          <a:spcPct val="0"/>
        </a:spcAft>
        <a:defRPr sz="4000">
          <a:solidFill>
            <a:srgbClr val="1B4BC7"/>
          </a:solidFill>
          <a:latin typeface="Consolas" pitchFamily="49" charset="0"/>
        </a:defRPr>
      </a:lvl4pPr>
      <a:lvl5pPr algn="l" rtl="0" eaLnBrk="0" fontAlgn="base" hangingPunct="0">
        <a:spcBef>
          <a:spcPct val="0"/>
        </a:spcBef>
        <a:spcAft>
          <a:spcPct val="0"/>
        </a:spcAft>
        <a:defRPr sz="4000">
          <a:solidFill>
            <a:srgbClr val="1B4BC7"/>
          </a:solidFill>
          <a:latin typeface="Consolas" pitchFamily="49" charset="0"/>
        </a:defRPr>
      </a:lvl5pPr>
      <a:lvl6pPr marL="457200" algn="l" rtl="0" fontAlgn="base">
        <a:spcBef>
          <a:spcPct val="0"/>
        </a:spcBef>
        <a:spcAft>
          <a:spcPct val="0"/>
        </a:spcAft>
        <a:defRPr sz="4000">
          <a:solidFill>
            <a:srgbClr val="1B4BC7"/>
          </a:solidFill>
          <a:latin typeface="Consolas" pitchFamily="49" charset="0"/>
        </a:defRPr>
      </a:lvl6pPr>
      <a:lvl7pPr marL="914400" algn="l" rtl="0" fontAlgn="base">
        <a:spcBef>
          <a:spcPct val="0"/>
        </a:spcBef>
        <a:spcAft>
          <a:spcPct val="0"/>
        </a:spcAft>
        <a:defRPr sz="4000">
          <a:solidFill>
            <a:srgbClr val="1B4BC7"/>
          </a:solidFill>
          <a:latin typeface="Consolas" pitchFamily="49" charset="0"/>
        </a:defRPr>
      </a:lvl7pPr>
      <a:lvl8pPr marL="1371600" algn="l" rtl="0" fontAlgn="base">
        <a:spcBef>
          <a:spcPct val="0"/>
        </a:spcBef>
        <a:spcAft>
          <a:spcPct val="0"/>
        </a:spcAft>
        <a:defRPr sz="4000">
          <a:solidFill>
            <a:srgbClr val="1B4BC7"/>
          </a:solidFill>
          <a:latin typeface="Consolas" pitchFamily="49" charset="0"/>
        </a:defRPr>
      </a:lvl8pPr>
      <a:lvl9pPr marL="1828800" algn="l" rtl="0" fontAlgn="base">
        <a:spcBef>
          <a:spcPct val="0"/>
        </a:spcBef>
        <a:spcAft>
          <a:spcPct val="0"/>
        </a:spcAft>
        <a:defRPr sz="4000">
          <a:solidFill>
            <a:srgbClr val="1B4BC7"/>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71685C"/>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71685C"/>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7360" y="1500174"/>
            <a:ext cx="8280920" cy="364333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182880" algn="ctr" eaLnBrk="1" fontAlgn="auto" hangingPunct="1">
              <a:spcAft>
                <a:spcPts val="0"/>
              </a:spcAft>
              <a:defRPr/>
            </a:pPr>
            <a:r>
              <a:rPr lang="ru-RU" sz="7200" cap="none" spc="50" dirty="0" smtClean="0">
                <a:ln w="11430"/>
                <a:gradFill>
                  <a:gsLst>
                    <a:gs pos="25000">
                      <a:schemeClr val="accent2">
                        <a:satMod val="155000"/>
                      </a:schemeClr>
                    </a:gs>
                    <a:gs pos="100000">
                      <a:schemeClr val="accent2">
                        <a:shade val="45000"/>
                        <a:satMod val="165000"/>
                      </a:schemeClr>
                    </a:gs>
                  </a:gsLst>
                  <a:lin ang="5400000"/>
                </a:gradFill>
                <a:effectLst>
                  <a:outerShdw blurRad="50800" dist="38100" algn="l" rotWithShape="0">
                    <a:prstClr val="black">
                      <a:alpha val="40000"/>
                    </a:prstClr>
                  </a:outerShdw>
                </a:effectLst>
                <a:latin typeface="Monotype Corsiva" pitchFamily="66" charset="0"/>
              </a:rPr>
              <a:t>100-летие экспедиции </a:t>
            </a:r>
            <a:br>
              <a:rPr lang="ru-RU" sz="7200" cap="none" spc="50" dirty="0" smtClean="0">
                <a:ln w="11430"/>
                <a:gradFill>
                  <a:gsLst>
                    <a:gs pos="25000">
                      <a:schemeClr val="accent2">
                        <a:satMod val="155000"/>
                      </a:schemeClr>
                    </a:gs>
                    <a:gs pos="100000">
                      <a:schemeClr val="accent2">
                        <a:shade val="45000"/>
                        <a:satMod val="165000"/>
                      </a:schemeClr>
                    </a:gs>
                  </a:gsLst>
                  <a:lin ang="5400000"/>
                </a:gradFill>
                <a:effectLst>
                  <a:outerShdw blurRad="50800" dist="38100" algn="l" rotWithShape="0">
                    <a:prstClr val="black">
                      <a:alpha val="40000"/>
                    </a:prstClr>
                  </a:outerShdw>
                </a:effectLst>
                <a:latin typeface="Monotype Corsiva" pitchFamily="66" charset="0"/>
              </a:rPr>
            </a:br>
            <a:r>
              <a:rPr lang="ru-RU" sz="7200" cap="none" spc="50" dirty="0" smtClean="0">
                <a:ln w="11430"/>
                <a:gradFill>
                  <a:gsLst>
                    <a:gs pos="25000">
                      <a:schemeClr val="accent2">
                        <a:satMod val="155000"/>
                      </a:schemeClr>
                    </a:gs>
                    <a:gs pos="100000">
                      <a:schemeClr val="accent2">
                        <a:shade val="45000"/>
                        <a:satMod val="165000"/>
                      </a:schemeClr>
                    </a:gs>
                  </a:gsLst>
                  <a:lin ang="5400000"/>
                </a:gradFill>
                <a:effectLst>
                  <a:outerShdw blurRad="50800" dist="38100" algn="l" rotWithShape="0">
                    <a:prstClr val="black">
                      <a:alpha val="40000"/>
                    </a:prstClr>
                  </a:outerShdw>
                </a:effectLst>
                <a:latin typeface="Monotype Corsiva" pitchFamily="66" charset="0"/>
              </a:rPr>
              <a:t>Георгия Яковлевича Седова</a:t>
            </a:r>
            <a:endParaRPr lang="ru-RU" sz="7200" cap="none" spc="50" dirty="0">
              <a:ln w="11430"/>
              <a:gradFill>
                <a:gsLst>
                  <a:gs pos="25000">
                    <a:schemeClr val="accent2">
                      <a:satMod val="155000"/>
                    </a:schemeClr>
                  </a:gs>
                  <a:gs pos="100000">
                    <a:schemeClr val="accent2">
                      <a:shade val="45000"/>
                      <a:satMod val="165000"/>
                    </a:schemeClr>
                  </a:gs>
                </a:gsLst>
                <a:lin ang="5400000"/>
              </a:gradFill>
              <a:effectLst>
                <a:outerShdw blurRad="50800" dist="38100" algn="l" rotWithShape="0">
                  <a:prstClr val="black">
                    <a:alpha val="40000"/>
                  </a:prstClr>
                </a:outerShdw>
              </a:effectLst>
              <a:latin typeface="Monotype Corsiva" pitchFamily="66" charset="0"/>
            </a:endParaRPr>
          </a:p>
        </p:txBody>
      </p:sp>
      <p:sp>
        <p:nvSpPr>
          <p:cNvPr id="8195" name="Подзаголовок 2"/>
          <p:cNvSpPr>
            <a:spLocks noGrp="1"/>
          </p:cNvSpPr>
          <p:nvPr>
            <p:ph type="subTitle" idx="1"/>
          </p:nvPr>
        </p:nvSpPr>
        <p:spPr>
          <a:xfrm>
            <a:off x="642938" y="142875"/>
            <a:ext cx="7858125" cy="1143000"/>
          </a:xfrm>
        </p:spPr>
        <p:txBody>
          <a:bodyPr/>
          <a:lstStyle/>
          <a:p>
            <a:pPr algn="ctr" eaLnBrk="1" hangingPunct="1">
              <a:spcBef>
                <a:spcPct val="0"/>
              </a:spcBef>
            </a:pPr>
            <a:r>
              <a:rPr lang="ru-RU" sz="2800" b="1" smtClean="0">
                <a:latin typeface="Times New Roman" pitchFamily="18" charset="0"/>
                <a:cs typeface="Times New Roman" pitchFamily="18" charset="0"/>
              </a:rPr>
              <a:t>МБОУ </a:t>
            </a:r>
            <a:r>
              <a:rPr lang="en-US" sz="2800" b="1" smtClean="0">
                <a:latin typeface="Times New Roman" pitchFamily="18" charset="0"/>
                <a:cs typeface="Times New Roman" pitchFamily="18" charset="0"/>
              </a:rPr>
              <a:t>“</a:t>
            </a:r>
            <a:r>
              <a:rPr lang="ru-RU" sz="2800" b="1" smtClean="0">
                <a:latin typeface="Times New Roman" pitchFamily="18" charset="0"/>
                <a:cs typeface="Times New Roman" pitchFamily="18" charset="0"/>
              </a:rPr>
              <a:t>СОШ № 35 </a:t>
            </a:r>
            <a:r>
              <a:rPr lang="en-US" sz="2800" b="1" smtClean="0">
                <a:latin typeface="Times New Roman" pitchFamily="18" charset="0"/>
                <a:cs typeface="Times New Roman" pitchFamily="18" charset="0"/>
              </a:rPr>
              <a:t>“ </a:t>
            </a:r>
            <a:endParaRPr lang="ru-RU" sz="2800" b="1" smtClean="0">
              <a:latin typeface="Times New Roman" pitchFamily="18" charset="0"/>
              <a:cs typeface="Times New Roman" pitchFamily="18" charset="0"/>
            </a:endParaRPr>
          </a:p>
          <a:p>
            <a:pPr algn="ctr" eaLnBrk="1" hangingPunct="1">
              <a:spcBef>
                <a:spcPct val="0"/>
              </a:spcBef>
            </a:pPr>
            <a:r>
              <a:rPr lang="ru-RU" sz="2800" b="1" smtClean="0">
                <a:latin typeface="Times New Roman" pitchFamily="18" charset="0"/>
                <a:cs typeface="Times New Roman" pitchFamily="18" charset="0"/>
              </a:rPr>
              <a:t>Муниципального образования г. Братска</a:t>
            </a:r>
          </a:p>
        </p:txBody>
      </p:sp>
      <p:sp>
        <p:nvSpPr>
          <p:cNvPr id="8196" name="TextBox 3"/>
          <p:cNvSpPr txBox="1">
            <a:spLocks noChangeArrowheads="1"/>
          </p:cNvSpPr>
          <p:nvPr/>
        </p:nvSpPr>
        <p:spPr bwMode="auto">
          <a:xfrm>
            <a:off x="3646488" y="5761038"/>
            <a:ext cx="5384800" cy="954087"/>
          </a:xfrm>
          <a:prstGeom prst="rect">
            <a:avLst/>
          </a:prstGeom>
          <a:noFill/>
          <a:ln w="9525">
            <a:noFill/>
            <a:miter lim="800000"/>
            <a:headEnd/>
            <a:tailEnd/>
          </a:ln>
        </p:spPr>
        <p:txBody>
          <a:bodyPr wrap="none">
            <a:spAutoFit/>
          </a:bodyPr>
          <a:lstStyle/>
          <a:p>
            <a:r>
              <a:rPr lang="ru-RU" sz="2800">
                <a:latin typeface="Times New Roman" pitchFamily="18" charset="0"/>
                <a:cs typeface="Times New Roman" pitchFamily="18" charset="0"/>
              </a:rPr>
              <a:t>Выполнили: Веселова Анастасия,</a:t>
            </a:r>
          </a:p>
          <a:p>
            <a:r>
              <a:rPr lang="ru-RU" sz="2800">
                <a:latin typeface="Times New Roman" pitchFamily="18" charset="0"/>
                <a:cs typeface="Times New Roman" pitchFamily="18" charset="0"/>
              </a:rPr>
              <a:t>                      Раева Диана</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Содержимое 3"/>
          <p:cNvSpPr>
            <a:spLocks noGrp="1"/>
          </p:cNvSpPr>
          <p:nvPr>
            <p:ph sz="half" idx="1"/>
          </p:nvPr>
        </p:nvSpPr>
        <p:spPr>
          <a:xfrm>
            <a:off x="4714875" y="714375"/>
            <a:ext cx="3914775" cy="4572000"/>
          </a:xfrm>
        </p:spPr>
        <p:txBody>
          <a:bodyPr/>
          <a:lstStyle/>
          <a:p>
            <a:pPr marL="0" indent="354013" algn="r" eaLnBrk="1" hangingPunct="1">
              <a:buFont typeface="Wingdings" pitchFamily="2" charset="2"/>
              <a:buNone/>
            </a:pPr>
            <a:r>
              <a:rPr lang="ru-RU" b="1" i="1" smtClean="0">
                <a:solidFill>
                  <a:srgbClr val="0070C0"/>
                </a:solidFill>
                <a:latin typeface="Times New Roman" pitchFamily="18" charset="0"/>
                <a:cs typeface="Times New Roman" pitchFamily="18" charset="0"/>
              </a:rPr>
              <a:t>«Кому как не нам, привыкшим к работе на морозе и заселившим север, дойти до полюса! И я говорю: полюс будет завоёван русскими!»</a:t>
            </a:r>
            <a:endParaRPr lang="ru-RU" i="1" smtClean="0">
              <a:solidFill>
                <a:srgbClr val="0070C0"/>
              </a:solidFill>
              <a:latin typeface="Times New Roman" pitchFamily="18" charset="0"/>
              <a:cs typeface="Times New Roman" pitchFamily="18" charset="0"/>
            </a:endParaRPr>
          </a:p>
        </p:txBody>
      </p:sp>
      <p:sp>
        <p:nvSpPr>
          <p:cNvPr id="9219" name="Прямоугольник 6"/>
          <p:cNvSpPr>
            <a:spLocks noChangeArrowheads="1"/>
          </p:cNvSpPr>
          <p:nvPr/>
        </p:nvSpPr>
        <p:spPr bwMode="auto">
          <a:xfrm>
            <a:off x="2282825" y="6143625"/>
            <a:ext cx="1289050" cy="369888"/>
          </a:xfrm>
          <a:prstGeom prst="rect">
            <a:avLst/>
          </a:prstGeom>
          <a:noFill/>
          <a:ln w="9525">
            <a:noFill/>
            <a:miter lim="800000"/>
            <a:headEnd/>
            <a:tailEnd/>
          </a:ln>
        </p:spPr>
        <p:txBody>
          <a:bodyPr wrap="none">
            <a:spAutoFit/>
          </a:bodyPr>
          <a:lstStyle/>
          <a:p>
            <a:pPr algn="ctr"/>
            <a:r>
              <a:rPr lang="ru-RU" b="1">
                <a:latin typeface="Times New Roman" pitchFamily="18" charset="0"/>
                <a:cs typeface="Times New Roman" pitchFamily="18" charset="0"/>
              </a:rPr>
              <a:t>Седов Г.Я.</a:t>
            </a:r>
          </a:p>
        </p:txBody>
      </p:sp>
      <p:pic>
        <p:nvPicPr>
          <p:cNvPr id="9220" name="Picture 2" descr="http://upload.wikimedia.org/wikipedia/commons/thumb/a/a2/1902._%D0%A1%D0%B5%D0%B4%D0%BE%D0%B2_%D0%B2_%D1%84%D0%BE%D1%80%D0%BC%D0%B5_%D0%BE%D1%84%D0%B8%D1%86%D0%B5%D1%80%D0%B0_%D0%B2%D0%BE%D0%B5%D0%BD%D0%BD%D0%BE-%D0%BC%D0%BE%D1%80%D1%81%D0%BA%D0%BE%D0%B3%D0%BE_%D1%84%D0%BB%D0%BE%D1%82%D0%B0.jpg/250px-1902._%D0%A1%D0%B5%D0%B4%D0%BE%D0%B2_%D0%B2_%D1%84%D0%BE%D1%80%D0%BC%D0%B5_%D0%BE%D1%84%D0%B8%D1%86%D0%B5%D1%80%D0%B0_%D0%B2%D0%BE%D0%B5%D0%BD%D0%BD%D0%BE-%D0%BC%D0%BE%D1%80%D1%81%D0%BA%D0%BE%D0%B3%D0%BE_%D1%84%D0%BB%D0%BE%D1%82%D0%B0.jpg"/>
          <p:cNvPicPr>
            <a:picLocks noChangeAspect="1" noChangeArrowheads="1"/>
          </p:cNvPicPr>
          <p:nvPr/>
        </p:nvPicPr>
        <p:blipFill>
          <a:blip r:embed="rId3"/>
          <a:srcRect/>
          <a:stretch>
            <a:fillRect/>
          </a:stretch>
        </p:blipFill>
        <p:spPr bwMode="auto">
          <a:xfrm>
            <a:off x="857250" y="285750"/>
            <a:ext cx="3857625" cy="58054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Текст 2"/>
          <p:cNvSpPr>
            <a:spLocks noGrp="1"/>
          </p:cNvSpPr>
          <p:nvPr>
            <p:ph type="body" idx="2"/>
          </p:nvPr>
        </p:nvSpPr>
        <p:spPr>
          <a:xfrm>
            <a:off x="4429125" y="0"/>
            <a:ext cx="4714875" cy="2643188"/>
          </a:xfrm>
        </p:spPr>
        <p:txBody>
          <a:bodyPr/>
          <a:lstStyle/>
          <a:p>
            <a:pPr marL="53975" algn="ctr" eaLnBrk="1" hangingPunct="1"/>
            <a:r>
              <a:rPr lang="ru-RU" sz="3200" b="1" smtClean="0">
                <a:solidFill>
                  <a:srgbClr val="002060"/>
                </a:solidFill>
                <a:latin typeface="Times New Roman" pitchFamily="18" charset="0"/>
                <a:ea typeface="Batang" pitchFamily="18" charset="-127"/>
                <a:cs typeface="Times New Roman" pitchFamily="18" charset="0"/>
              </a:rPr>
              <a:t>Гео́ргий Я́ковлевич Седов</a:t>
            </a:r>
            <a:r>
              <a:rPr lang="ru-RU" sz="2800" smtClean="0">
                <a:solidFill>
                  <a:srgbClr val="000000"/>
                </a:solidFill>
                <a:latin typeface="Times New Roman" pitchFamily="18" charset="0"/>
                <a:ea typeface="Batang" pitchFamily="18" charset="-127"/>
                <a:cs typeface="Times New Roman" pitchFamily="18" charset="0"/>
              </a:rPr>
              <a:t> (1877—1914) — русский гидрограф, полярный исследователь, старший лейтенант. </a:t>
            </a:r>
          </a:p>
        </p:txBody>
      </p:sp>
      <p:pic>
        <p:nvPicPr>
          <p:cNvPr id="10243" name="Picture 3"/>
          <p:cNvPicPr>
            <a:picLocks noChangeAspect="1" noChangeArrowheads="1"/>
          </p:cNvPicPr>
          <p:nvPr/>
        </p:nvPicPr>
        <p:blipFill>
          <a:blip r:embed="rId3" cstate="email"/>
          <a:srcRect/>
          <a:stretch>
            <a:fillRect/>
          </a:stretch>
        </p:blipFill>
        <p:spPr bwMode="auto">
          <a:xfrm>
            <a:off x="1071563" y="0"/>
            <a:ext cx="3500437" cy="4010025"/>
          </a:xfrm>
          <a:prstGeom prst="rect">
            <a:avLst/>
          </a:prstGeom>
          <a:noFill/>
          <a:ln w="9525">
            <a:noFill/>
            <a:miter lim="800000"/>
            <a:headEnd/>
            <a:tailEnd/>
          </a:ln>
        </p:spPr>
      </p:pic>
      <p:sp>
        <p:nvSpPr>
          <p:cNvPr id="10244" name="Прямоугольник 5"/>
          <p:cNvSpPr>
            <a:spLocks noChangeArrowheads="1"/>
          </p:cNvSpPr>
          <p:nvPr/>
        </p:nvSpPr>
        <p:spPr bwMode="auto">
          <a:xfrm>
            <a:off x="428625" y="3786188"/>
            <a:ext cx="4786313" cy="3108325"/>
          </a:xfrm>
          <a:prstGeom prst="rect">
            <a:avLst/>
          </a:prstGeom>
          <a:noFill/>
          <a:ln w="9525">
            <a:noFill/>
            <a:miter lim="800000"/>
            <a:headEnd/>
            <a:tailEnd/>
          </a:ln>
        </p:spPr>
        <p:txBody>
          <a:bodyPr>
            <a:spAutoFit/>
          </a:bodyPr>
          <a:lstStyle/>
          <a:p>
            <a:pPr marL="53975" indent="122238" algn="just">
              <a:buFont typeface="Wingdings" pitchFamily="2" charset="2"/>
              <a:buNone/>
            </a:pPr>
            <a:r>
              <a:rPr lang="ru-RU" sz="2800">
                <a:solidFill>
                  <a:srgbClr val="000000"/>
                </a:solidFill>
                <a:latin typeface="Times New Roman" pitchFamily="18" charset="0"/>
                <a:ea typeface="Batang" pitchFamily="18" charset="-127"/>
                <a:cs typeface="Times New Roman" pitchFamily="18" charset="0"/>
              </a:rPr>
              <a:t>Участвовал в экспедициях по изучению острова Вайгач, устья реки Кары, Новой Земли, Карского моря, Каспийского моря, устья реки Колымы и морских подходов к ней, Крестовой губы.</a:t>
            </a:r>
            <a:endParaRPr lang="ru-RU" sz="2800">
              <a:latin typeface="Times New Roman" pitchFamily="18" charset="0"/>
              <a:ea typeface="Batang" pitchFamily="18" charset="-127"/>
              <a:cs typeface="Times New Roman" pitchFamily="18" charset="0"/>
            </a:endParaRPr>
          </a:p>
        </p:txBody>
      </p:sp>
      <p:pic>
        <p:nvPicPr>
          <p:cNvPr id="4" name="Picture 2"/>
          <p:cNvPicPr>
            <a:picLocks noGrp="1" noChangeAspect="1" noChangeArrowheads="1"/>
          </p:cNvPicPr>
          <p:nvPr>
            <p:ph sz="half" idx="1"/>
          </p:nvPr>
        </p:nvPicPr>
        <p:blipFill>
          <a:blip r:embed="rId4"/>
          <a:srcRect/>
          <a:stretch>
            <a:fillRect/>
          </a:stretch>
        </p:blipFill>
        <p:spPr>
          <a:xfrm>
            <a:off x="5286375" y="2928938"/>
            <a:ext cx="3857625" cy="3929062"/>
          </a:xfrm>
        </p:spPr>
      </p:pic>
      <p:sp>
        <p:nvSpPr>
          <p:cNvPr id="5" name="Прямоугольник 5"/>
          <p:cNvSpPr>
            <a:spLocks noChangeArrowheads="1"/>
          </p:cNvSpPr>
          <p:nvPr/>
        </p:nvSpPr>
        <p:spPr bwMode="auto">
          <a:xfrm>
            <a:off x="5500688" y="5842000"/>
            <a:ext cx="3500437" cy="1016000"/>
          </a:xfrm>
          <a:prstGeom prst="rect">
            <a:avLst/>
          </a:prstGeom>
          <a:noFill/>
          <a:ln w="9525">
            <a:noFill/>
            <a:miter lim="800000"/>
            <a:headEnd/>
            <a:tailEnd/>
          </a:ln>
        </p:spPr>
        <p:txBody>
          <a:bodyPr>
            <a:spAutoFit/>
          </a:bodyPr>
          <a:lstStyle/>
          <a:p>
            <a:pPr algn="ctr"/>
            <a:r>
              <a:rPr lang="ru-RU" sz="2000" b="1">
                <a:latin typeface="Times New Roman" pitchFamily="18" charset="0"/>
                <a:cs typeface="Times New Roman" pitchFamily="18" charset="0"/>
              </a:rPr>
              <a:t>Макет дома, </a:t>
            </a:r>
          </a:p>
          <a:p>
            <a:pPr algn="ctr"/>
            <a:r>
              <a:rPr lang="ru-RU" sz="2000" b="1">
                <a:latin typeface="Times New Roman" pitchFamily="18" charset="0"/>
                <a:cs typeface="Times New Roman" pitchFamily="18" charset="0"/>
              </a:rPr>
              <a:t>где родился  Г.Я. Седов </a:t>
            </a:r>
          </a:p>
          <a:p>
            <a:pPr algn="ctr"/>
            <a:r>
              <a:rPr lang="ru-RU" sz="2000" b="1">
                <a:latin typeface="Times New Roman" pitchFamily="18" charset="0"/>
                <a:cs typeface="Times New Roman" pitchFamily="18" charset="0"/>
              </a:rPr>
              <a:t>(Музей п. Седово)</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625" y="71438"/>
            <a:ext cx="8501063" cy="785812"/>
          </a:xfrm>
        </p:spPr>
        <p:txBody>
          <a:bodyPr/>
          <a:lstStyle/>
          <a:p>
            <a:pPr algn="ctr" eaLnBrk="1" fontAlgn="auto" hangingPunct="1">
              <a:spcAft>
                <a:spcPts val="0"/>
              </a:spcAft>
              <a:defRPr/>
            </a:pPr>
            <a:r>
              <a:rPr lang="ru-RU" sz="6000" b="1" dirty="0" smtClean="0">
                <a:solidFill>
                  <a:schemeClr val="tx2">
                    <a:satMod val="200000"/>
                  </a:schemeClr>
                </a:solidFill>
                <a:effectLst>
                  <a:outerShdw blurRad="38100" dist="38100" dir="2700000" algn="tl">
                    <a:srgbClr val="000000">
                      <a:alpha val="43137"/>
                    </a:srgbClr>
                  </a:outerShdw>
                </a:effectLst>
                <a:latin typeface="Monotype Corsiva" pitchFamily="66" charset="0"/>
              </a:rPr>
              <a:t>Цели экспедиции</a:t>
            </a:r>
            <a:endParaRPr lang="ru-RU" sz="6000" dirty="0">
              <a:solidFill>
                <a:schemeClr val="tx2">
                  <a:satMod val="200000"/>
                </a:schemeClr>
              </a:solidFill>
              <a:effectLst>
                <a:outerShdw blurRad="38100" dist="38100" dir="2700000" algn="tl">
                  <a:srgbClr val="000000">
                    <a:alpha val="43137"/>
                  </a:srgbClr>
                </a:outerShdw>
              </a:effectLst>
            </a:endParaRPr>
          </a:p>
        </p:txBody>
      </p:sp>
      <p:sp>
        <p:nvSpPr>
          <p:cNvPr id="11267" name="Текст 1"/>
          <p:cNvSpPr>
            <a:spLocks noGrp="1"/>
          </p:cNvSpPr>
          <p:nvPr>
            <p:ph type="body" idx="4294967295"/>
          </p:nvPr>
        </p:nvSpPr>
        <p:spPr>
          <a:xfrm>
            <a:off x="0" y="1000125"/>
            <a:ext cx="9144000" cy="3214688"/>
          </a:xfrm>
        </p:spPr>
        <p:txBody>
          <a:bodyPr/>
          <a:lstStyle/>
          <a:p>
            <a:pPr eaLnBrk="1" hangingPunct="1">
              <a:buFont typeface="Wingdings" pitchFamily="2" charset="2"/>
              <a:buChar char="v"/>
            </a:pPr>
            <a:r>
              <a:rPr lang="ru-RU" sz="2800" smtClean="0">
                <a:latin typeface="Times New Roman" pitchFamily="18" charset="0"/>
                <a:cs typeface="Times New Roman" pitchFamily="18" charset="0"/>
              </a:rPr>
              <a:t> Опередить Амундсена в     достижении Северного полюса.</a:t>
            </a:r>
          </a:p>
          <a:p>
            <a:pPr eaLnBrk="1" hangingPunct="1">
              <a:buFont typeface="Wingdings" pitchFamily="2" charset="2"/>
              <a:buChar char="v"/>
            </a:pPr>
            <a:r>
              <a:rPr lang="ru-RU" sz="2800" smtClean="0">
                <a:latin typeface="Times New Roman" pitchFamily="18" charset="0"/>
                <a:cs typeface="Times New Roman" pitchFamily="18" charset="0"/>
              </a:rPr>
              <a:t> Открытие новых земель в качестве хорошего подарка императору, ибо в 1913 г. должно было праздноваться 300-летие царствования дома Романовых. </a:t>
            </a:r>
          </a:p>
          <a:p>
            <a:pPr eaLnBrk="1" hangingPunct="1">
              <a:buFont typeface="Wingdings" pitchFamily="2" charset="2"/>
              <a:buChar char="v"/>
            </a:pPr>
            <a:endParaRPr lang="ru-RU" sz="2800" smtClean="0">
              <a:latin typeface="Times New Roman" pitchFamily="18" charset="0"/>
              <a:cs typeface="Times New Roman" pitchFamily="18" charset="0"/>
            </a:endParaRPr>
          </a:p>
        </p:txBody>
      </p:sp>
      <p:pic>
        <p:nvPicPr>
          <p:cNvPr id="11268" name="Picture 2"/>
          <p:cNvPicPr>
            <a:picLocks noChangeAspect="1" noChangeArrowheads="1"/>
          </p:cNvPicPr>
          <p:nvPr/>
        </p:nvPicPr>
        <p:blipFill>
          <a:blip r:embed="rId3"/>
          <a:srcRect/>
          <a:stretch>
            <a:fillRect/>
          </a:stretch>
        </p:blipFill>
        <p:spPr bwMode="auto">
          <a:xfrm>
            <a:off x="1285875" y="3357563"/>
            <a:ext cx="6789738" cy="3429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Прямоугольник 1"/>
          <p:cNvSpPr>
            <a:spLocks noChangeArrowheads="1"/>
          </p:cNvSpPr>
          <p:nvPr/>
        </p:nvSpPr>
        <p:spPr bwMode="auto">
          <a:xfrm>
            <a:off x="285750" y="214313"/>
            <a:ext cx="8643938" cy="6556375"/>
          </a:xfrm>
          <a:prstGeom prst="rect">
            <a:avLst/>
          </a:prstGeom>
          <a:noFill/>
          <a:ln w="9525">
            <a:noFill/>
            <a:miter lim="800000"/>
            <a:headEnd/>
            <a:tailEnd/>
          </a:ln>
        </p:spPr>
        <p:txBody>
          <a:bodyPr>
            <a:spAutoFit/>
          </a:bodyPr>
          <a:lstStyle/>
          <a:p>
            <a:pPr algn="ctr">
              <a:lnSpc>
                <a:spcPct val="150000"/>
              </a:lnSpc>
            </a:pPr>
            <a:r>
              <a:rPr lang="ru-RU" sz="2800" b="1">
                <a:latin typeface="Times New Roman" pitchFamily="18" charset="0"/>
                <a:cs typeface="Times New Roman" pitchFamily="18" charset="0"/>
              </a:rPr>
              <a:t>В Петербурге и на месте снаряжения экспедиции – в Архангельске Г.Я.Седову пришлось преодолевать многочисленные препятствия:</a:t>
            </a:r>
          </a:p>
          <a:p>
            <a:pPr>
              <a:lnSpc>
                <a:spcPct val="150000"/>
              </a:lnSpc>
              <a:buFont typeface="Wingdings" pitchFamily="2" charset="2"/>
              <a:buChar char="ü"/>
            </a:pPr>
            <a:r>
              <a:rPr lang="ru-RU" sz="2800">
                <a:latin typeface="Times New Roman" pitchFamily="18" charset="0"/>
                <a:cs typeface="Times New Roman" pitchFamily="18" charset="0"/>
              </a:rPr>
              <a:t>Отсутствие радиоустановки. </a:t>
            </a:r>
          </a:p>
          <a:p>
            <a:pPr>
              <a:lnSpc>
                <a:spcPct val="150000"/>
              </a:lnSpc>
              <a:buFont typeface="Wingdings" pitchFamily="2" charset="2"/>
              <a:buChar char="ü"/>
            </a:pPr>
            <a:r>
              <a:rPr lang="ru-RU" sz="2800">
                <a:latin typeface="Times New Roman" pitchFamily="18" charset="0"/>
                <a:cs typeface="Times New Roman" pitchFamily="18" charset="0"/>
              </a:rPr>
              <a:t>Отказ судовладельца вести снаряжённый в экспедицию корабль и снятие почти всей команды. </a:t>
            </a:r>
          </a:p>
          <a:p>
            <a:pPr>
              <a:lnSpc>
                <a:spcPct val="150000"/>
              </a:lnSpc>
              <a:buFont typeface="Wingdings" pitchFamily="2" charset="2"/>
              <a:buChar char="ü"/>
            </a:pPr>
            <a:r>
              <a:rPr lang="ru-RU" sz="2800">
                <a:latin typeface="Times New Roman" pitchFamily="18" charset="0"/>
                <a:cs typeface="Times New Roman" pitchFamily="18" charset="0"/>
              </a:rPr>
              <a:t>Набор в команду первых попавшихся людей. </a:t>
            </a:r>
          </a:p>
          <a:p>
            <a:pPr>
              <a:lnSpc>
                <a:spcPct val="150000"/>
              </a:lnSpc>
              <a:buFont typeface="Wingdings" pitchFamily="2" charset="2"/>
              <a:buChar char="ü"/>
            </a:pPr>
            <a:r>
              <a:rPr lang="ru-RU" sz="2800">
                <a:latin typeface="Times New Roman" pitchFamily="18" charset="0"/>
                <a:cs typeface="Times New Roman" pitchFamily="18" charset="0"/>
              </a:rPr>
              <a:t>Снабжение экспедиции испорченными продуктами и негодными собаками. </a:t>
            </a:r>
          </a:p>
          <a:p>
            <a:pPr>
              <a:lnSpc>
                <a:spcPct val="150000"/>
              </a:lnSpc>
              <a:buFont typeface="Wingdings" pitchFamily="2" charset="2"/>
              <a:buChar char="ü"/>
            </a:pPr>
            <a:r>
              <a:rPr lang="ru-RU" sz="2800">
                <a:latin typeface="Times New Roman" pitchFamily="18" charset="0"/>
                <a:cs typeface="Times New Roman" pitchFamily="18" charset="0"/>
              </a:rPr>
              <a:t>Препятствия со стороны власти.</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Текст 2"/>
          <p:cNvSpPr>
            <a:spLocks noGrp="1"/>
          </p:cNvSpPr>
          <p:nvPr>
            <p:ph type="body" idx="2"/>
          </p:nvPr>
        </p:nvSpPr>
        <p:spPr>
          <a:xfrm>
            <a:off x="357188" y="1071563"/>
            <a:ext cx="4643437" cy="5786437"/>
          </a:xfrm>
        </p:spPr>
        <p:txBody>
          <a:bodyPr/>
          <a:lstStyle/>
          <a:p>
            <a:pPr marL="0" eaLnBrk="1" hangingPunct="1">
              <a:lnSpc>
                <a:spcPct val="130000"/>
              </a:lnSpc>
              <a:spcBef>
                <a:spcPct val="0"/>
              </a:spcBef>
            </a:pPr>
            <a:r>
              <a:rPr lang="ru-RU" sz="2800" b="1" smtClean="0">
                <a:latin typeface="Times New Roman" pitchFamily="18" charset="0"/>
                <a:cs typeface="Times New Roman" pitchFamily="18" charset="0"/>
              </a:rPr>
              <a:t>Парусно-паровая шхуна «Святой великомученик Фока» - бывший норвежский промысловый барк «Geyser», построенный в 1870 году, закуплен (переоснащен и переименован в Фоку) русскими зверобоями в 1890х.</a:t>
            </a:r>
          </a:p>
        </p:txBody>
      </p:sp>
      <p:grpSp>
        <p:nvGrpSpPr>
          <p:cNvPr id="2" name="Группа 5"/>
          <p:cNvGrpSpPr>
            <a:grpSpLocks/>
          </p:cNvGrpSpPr>
          <p:nvPr/>
        </p:nvGrpSpPr>
        <p:grpSpPr bwMode="auto">
          <a:xfrm>
            <a:off x="4929188" y="1000125"/>
            <a:ext cx="4000500" cy="5715000"/>
            <a:chOff x="4929220" y="1000108"/>
            <a:chExt cx="4000498" cy="5715040"/>
          </a:xfrm>
        </p:grpSpPr>
        <p:pic>
          <p:nvPicPr>
            <p:cNvPr id="13317" name="Picture 2"/>
            <p:cNvPicPr>
              <a:picLocks noChangeAspect="1" noChangeArrowheads="1"/>
            </p:cNvPicPr>
            <p:nvPr/>
          </p:nvPicPr>
          <p:blipFill>
            <a:blip r:embed="rId3"/>
            <a:srcRect/>
            <a:stretch>
              <a:fillRect/>
            </a:stretch>
          </p:blipFill>
          <p:spPr bwMode="auto">
            <a:xfrm>
              <a:off x="4929220" y="1000108"/>
              <a:ext cx="4000498" cy="5364190"/>
            </a:xfrm>
            <a:prstGeom prst="rect">
              <a:avLst/>
            </a:prstGeom>
            <a:noFill/>
            <a:ln w="9525">
              <a:noFill/>
              <a:miter lim="800000"/>
              <a:headEnd/>
              <a:tailEnd/>
            </a:ln>
          </p:spPr>
        </p:pic>
        <p:sp>
          <p:nvSpPr>
            <p:cNvPr id="13318" name="TextBox 1"/>
            <p:cNvSpPr txBox="1">
              <a:spLocks noChangeArrowheads="1"/>
            </p:cNvSpPr>
            <p:nvPr/>
          </p:nvSpPr>
          <p:spPr bwMode="auto">
            <a:xfrm>
              <a:off x="5857884" y="6345260"/>
              <a:ext cx="2278062" cy="369888"/>
            </a:xfrm>
            <a:prstGeom prst="rect">
              <a:avLst/>
            </a:prstGeom>
            <a:noFill/>
            <a:ln w="9525">
              <a:noFill/>
              <a:miter lim="800000"/>
              <a:headEnd/>
              <a:tailEnd/>
            </a:ln>
          </p:spPr>
          <p:txBody>
            <a:bodyPr wrap="none">
              <a:spAutoFit/>
            </a:bodyPr>
            <a:lstStyle/>
            <a:p>
              <a:r>
                <a:rPr lang="ru-RU" b="1">
                  <a:latin typeface="Times New Roman" pitchFamily="18" charset="0"/>
                  <a:cs typeface="Times New Roman" pitchFamily="18" charset="0"/>
                </a:rPr>
                <a:t>«Св.Фока» во льдах</a:t>
              </a:r>
            </a:p>
          </p:txBody>
        </p:sp>
      </p:grpSp>
      <p:sp>
        <p:nvSpPr>
          <p:cNvPr id="13316" name="Прямоугольник 4"/>
          <p:cNvSpPr>
            <a:spLocks noChangeArrowheads="1"/>
          </p:cNvSpPr>
          <p:nvPr/>
        </p:nvSpPr>
        <p:spPr bwMode="auto">
          <a:xfrm>
            <a:off x="642938" y="142875"/>
            <a:ext cx="7643812" cy="1016000"/>
          </a:xfrm>
          <a:prstGeom prst="rect">
            <a:avLst/>
          </a:prstGeom>
          <a:noFill/>
          <a:ln w="9525">
            <a:noFill/>
            <a:miter lim="800000"/>
            <a:headEnd/>
            <a:tailEnd/>
          </a:ln>
        </p:spPr>
        <p:txBody>
          <a:bodyPr>
            <a:spAutoFit/>
          </a:bodyPr>
          <a:lstStyle/>
          <a:p>
            <a:pPr algn="ctr"/>
            <a:r>
              <a:rPr lang="ru-RU" sz="6000" b="1">
                <a:solidFill>
                  <a:schemeClr val="tx2"/>
                </a:solidFill>
                <a:latin typeface="Monotype Corsiva" pitchFamily="66" charset="0"/>
              </a:rPr>
              <a:t>Подготовка экспедиции</a:t>
            </a:r>
            <a:endParaRPr lang="ru-RU" sz="6000">
              <a:solidFill>
                <a:schemeClr val="tx2"/>
              </a:solidFill>
              <a:latin typeface="Corbel"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4500563" y="500063"/>
            <a:ext cx="4572000" cy="2571750"/>
          </a:xfrm>
        </p:spPr>
        <p:txBody>
          <a:bodyPr>
            <a:noAutofit/>
          </a:bodyPr>
          <a:lstStyle/>
          <a:p>
            <a:pPr marL="88900" indent="0" algn="just" eaLnBrk="1" fontAlgn="auto" hangingPunct="1">
              <a:spcAft>
                <a:spcPts val="0"/>
              </a:spcAft>
              <a:buFont typeface="Wingdings" pitchFamily="2" charset="2"/>
              <a:buNone/>
              <a:defRPr/>
            </a:pPr>
            <a:r>
              <a:rPr lang="ru-RU" dirty="0" smtClean="0">
                <a:latin typeface="Times New Roman" pitchFamily="18" charset="0"/>
                <a:cs typeface="Times New Roman" pitchFamily="18" charset="0"/>
              </a:rPr>
              <a:t>Экспедиция в августе 1912 года на судне «Святой великомученик Фока» вышла из Архангельска к  полюсу. </a:t>
            </a:r>
          </a:p>
          <a:p>
            <a:pPr marL="411480" algn="just" eaLnBrk="1" fontAlgn="auto" hangingPunct="1">
              <a:spcAft>
                <a:spcPts val="0"/>
              </a:spcAft>
              <a:buFont typeface="Wingdings"/>
              <a:buNone/>
              <a:defRPr/>
            </a:pPr>
            <a:endParaRPr lang="ru-RU" sz="1800" dirty="0">
              <a:latin typeface="Times New Roman" pitchFamily="18" charset="0"/>
              <a:cs typeface="Times New Roman" pitchFamily="18" charset="0"/>
            </a:endParaRPr>
          </a:p>
        </p:txBody>
      </p:sp>
      <p:grpSp>
        <p:nvGrpSpPr>
          <p:cNvPr id="14339" name="Группа 8"/>
          <p:cNvGrpSpPr>
            <a:grpSpLocks/>
          </p:cNvGrpSpPr>
          <p:nvPr/>
        </p:nvGrpSpPr>
        <p:grpSpPr bwMode="auto">
          <a:xfrm>
            <a:off x="142875" y="161925"/>
            <a:ext cx="4429125" cy="5805488"/>
            <a:chOff x="142875" y="161925"/>
            <a:chExt cx="4429125" cy="5805496"/>
          </a:xfrm>
        </p:grpSpPr>
        <p:pic>
          <p:nvPicPr>
            <p:cNvPr id="14344" name="Picture 2"/>
            <p:cNvPicPr>
              <a:picLocks noChangeAspect="1" noChangeArrowheads="1"/>
            </p:cNvPicPr>
            <p:nvPr/>
          </p:nvPicPr>
          <p:blipFill>
            <a:blip r:embed="rId3" cstate="email"/>
            <a:srcRect/>
            <a:stretch>
              <a:fillRect/>
            </a:stretch>
          </p:blipFill>
          <p:spPr bwMode="auto">
            <a:xfrm>
              <a:off x="142875" y="161925"/>
              <a:ext cx="4429125" cy="4410075"/>
            </a:xfrm>
            <a:prstGeom prst="rect">
              <a:avLst/>
            </a:prstGeom>
            <a:noFill/>
            <a:ln w="9525">
              <a:noFill/>
              <a:miter lim="800000"/>
              <a:headEnd/>
              <a:tailEnd/>
            </a:ln>
          </p:spPr>
        </p:pic>
        <p:sp>
          <p:nvSpPr>
            <p:cNvPr id="14345" name="Прямоугольник 7"/>
            <p:cNvSpPr>
              <a:spLocks noChangeArrowheads="1"/>
            </p:cNvSpPr>
            <p:nvPr/>
          </p:nvSpPr>
          <p:spPr bwMode="auto">
            <a:xfrm>
              <a:off x="428596" y="4643446"/>
              <a:ext cx="3500437" cy="1323975"/>
            </a:xfrm>
            <a:prstGeom prst="rect">
              <a:avLst/>
            </a:prstGeom>
            <a:noFill/>
            <a:ln w="9525">
              <a:noFill/>
              <a:miter lim="800000"/>
              <a:headEnd/>
              <a:tailEnd/>
            </a:ln>
          </p:spPr>
          <p:txBody>
            <a:bodyPr>
              <a:spAutoFit/>
            </a:bodyPr>
            <a:lstStyle/>
            <a:p>
              <a:pPr algn="just"/>
              <a:r>
                <a:rPr lang="ru-RU" sz="2000" b="1">
                  <a:latin typeface="Corbel" pitchFamily="34" charset="0"/>
                </a:rPr>
                <a:t>        Проводы экспедиции </a:t>
              </a:r>
            </a:p>
            <a:p>
              <a:pPr algn="just"/>
              <a:r>
                <a:rPr lang="ru-RU" sz="2000" b="1">
                  <a:latin typeface="Corbel" pitchFamily="34" charset="0"/>
                </a:rPr>
                <a:t>Г.Я. Седова к Северному полюсу в Архангельске. </a:t>
              </a:r>
            </a:p>
            <a:p>
              <a:pPr algn="ctr"/>
              <a:r>
                <a:rPr lang="ru-RU" sz="2000" b="1">
                  <a:latin typeface="Corbel" pitchFamily="34" charset="0"/>
                </a:rPr>
                <a:t>1912 год.</a:t>
              </a:r>
            </a:p>
          </p:txBody>
        </p:sp>
      </p:grpSp>
      <p:pic>
        <p:nvPicPr>
          <p:cNvPr id="16388" name="Picture 2" descr="File:1912. Provodi v Arhangelske.jpg"/>
          <p:cNvPicPr>
            <a:picLocks noChangeAspect="1" noChangeArrowheads="1"/>
          </p:cNvPicPr>
          <p:nvPr/>
        </p:nvPicPr>
        <p:blipFill>
          <a:blip r:embed="rId4" cstate="email"/>
          <a:srcRect/>
          <a:stretch>
            <a:fillRect/>
          </a:stretch>
        </p:blipFill>
        <p:spPr bwMode="auto">
          <a:xfrm>
            <a:off x="3929063" y="3429000"/>
            <a:ext cx="5165725" cy="3357563"/>
          </a:xfrm>
          <a:prstGeom prst="rect">
            <a:avLst/>
          </a:prstGeom>
          <a:noFill/>
          <a:ln w="9525">
            <a:noFill/>
            <a:miter lim="800000"/>
            <a:headEnd/>
            <a:tailEnd/>
          </a:ln>
        </p:spPr>
      </p:pic>
      <p:grpSp>
        <p:nvGrpSpPr>
          <p:cNvPr id="3" name="Группа 5"/>
          <p:cNvGrpSpPr>
            <a:grpSpLocks/>
          </p:cNvGrpSpPr>
          <p:nvPr/>
        </p:nvGrpSpPr>
        <p:grpSpPr bwMode="auto">
          <a:xfrm>
            <a:off x="0" y="71414"/>
            <a:ext cx="9144000" cy="6858000"/>
            <a:chOff x="642938" y="474663"/>
            <a:chExt cx="5571249" cy="3740155"/>
          </a:xfrm>
        </p:grpSpPr>
        <p:pic>
          <p:nvPicPr>
            <p:cNvPr id="14342" name="Picture 2"/>
            <p:cNvPicPr>
              <a:picLocks noChangeAspect="1" noChangeArrowheads="1"/>
            </p:cNvPicPr>
            <p:nvPr/>
          </p:nvPicPr>
          <p:blipFill>
            <a:blip r:embed="rId5"/>
            <a:srcRect/>
            <a:stretch>
              <a:fillRect/>
            </a:stretch>
          </p:blipFill>
          <p:spPr bwMode="auto">
            <a:xfrm>
              <a:off x="642938" y="474663"/>
              <a:ext cx="5571249" cy="3740155"/>
            </a:xfrm>
            <a:prstGeom prst="rect">
              <a:avLst/>
            </a:prstGeom>
            <a:noFill/>
            <a:ln w="9525">
              <a:noFill/>
              <a:miter lim="800000"/>
              <a:headEnd/>
              <a:tailEnd/>
            </a:ln>
          </p:spPr>
        </p:pic>
        <p:sp>
          <p:nvSpPr>
            <p:cNvPr id="14343" name="Прямоугольник 1"/>
            <p:cNvSpPr>
              <a:spLocks noChangeArrowheads="1"/>
            </p:cNvSpPr>
            <p:nvPr/>
          </p:nvSpPr>
          <p:spPr bwMode="auto">
            <a:xfrm>
              <a:off x="1252278" y="3942521"/>
              <a:ext cx="4151313" cy="239788"/>
            </a:xfrm>
            <a:prstGeom prst="rect">
              <a:avLst/>
            </a:prstGeom>
            <a:noFill/>
            <a:ln w="9525">
              <a:noFill/>
              <a:miter lim="800000"/>
              <a:headEnd/>
              <a:tailEnd/>
            </a:ln>
          </p:spPr>
          <p:txBody>
            <a:bodyPr>
              <a:spAutoFit/>
            </a:bodyPr>
            <a:lstStyle/>
            <a:p>
              <a:pPr algn="ctr"/>
              <a:r>
                <a:rPr lang="ru-RU" sz="2000" b="1">
                  <a:latin typeface="Corbel" pitchFamily="34" charset="0"/>
                </a:rPr>
                <a:t>Группа членов экспедиции </a:t>
              </a:r>
              <a:r>
                <a:rPr lang="ru-RU" sz="2000" b="1">
                  <a:latin typeface="Times New Roman" pitchFamily="18" charset="0"/>
                  <a:cs typeface="Times New Roman" pitchFamily="18" charset="0"/>
                </a:rPr>
                <a:t>Г.Я.Седова</a:t>
              </a:r>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Группа 4"/>
          <p:cNvGrpSpPr>
            <a:grpSpLocks/>
          </p:cNvGrpSpPr>
          <p:nvPr/>
        </p:nvGrpSpPr>
        <p:grpSpPr bwMode="auto">
          <a:xfrm>
            <a:off x="357188" y="1068388"/>
            <a:ext cx="4643437" cy="5575300"/>
            <a:chOff x="4857750" y="1071563"/>
            <a:chExt cx="4000500" cy="5075251"/>
          </a:xfrm>
        </p:grpSpPr>
        <p:pic>
          <p:nvPicPr>
            <p:cNvPr id="15366" name="Picture 2"/>
            <p:cNvPicPr>
              <a:picLocks noChangeAspect="1" noChangeArrowheads="1"/>
            </p:cNvPicPr>
            <p:nvPr/>
          </p:nvPicPr>
          <p:blipFill>
            <a:blip r:embed="rId3"/>
            <a:srcRect/>
            <a:stretch>
              <a:fillRect/>
            </a:stretch>
          </p:blipFill>
          <p:spPr bwMode="auto">
            <a:xfrm>
              <a:off x="4857750" y="1071563"/>
              <a:ext cx="3944938" cy="4441825"/>
            </a:xfrm>
            <a:prstGeom prst="rect">
              <a:avLst/>
            </a:prstGeom>
            <a:noFill/>
            <a:ln w="9525">
              <a:noFill/>
              <a:miter lim="800000"/>
              <a:headEnd/>
              <a:tailEnd/>
            </a:ln>
          </p:spPr>
        </p:pic>
        <p:sp>
          <p:nvSpPr>
            <p:cNvPr id="15367" name="Прямоугольник 4"/>
            <p:cNvSpPr>
              <a:spLocks noChangeArrowheads="1"/>
            </p:cNvSpPr>
            <p:nvPr/>
          </p:nvSpPr>
          <p:spPr bwMode="auto">
            <a:xfrm>
              <a:off x="5072063" y="5500702"/>
              <a:ext cx="3786187" cy="646112"/>
            </a:xfrm>
            <a:prstGeom prst="rect">
              <a:avLst/>
            </a:prstGeom>
            <a:noFill/>
            <a:ln w="9525">
              <a:noFill/>
              <a:miter lim="800000"/>
              <a:headEnd/>
              <a:tailEnd/>
            </a:ln>
          </p:spPr>
          <p:txBody>
            <a:bodyPr>
              <a:spAutoFit/>
            </a:bodyPr>
            <a:lstStyle/>
            <a:p>
              <a:r>
                <a:rPr lang="ru-RU" b="1">
                  <a:latin typeface="Corbel" pitchFamily="34" charset="0"/>
                </a:rPr>
                <a:t>Георгий Яковлевич Седов на борту экспедиционного </a:t>
              </a:r>
              <a:r>
                <a:rPr lang="ru-RU" b="1">
                  <a:latin typeface="Times New Roman" pitchFamily="18" charset="0"/>
                  <a:cs typeface="Times New Roman" pitchFamily="18" charset="0"/>
                </a:rPr>
                <a:t>судна</a:t>
              </a:r>
              <a:r>
                <a:rPr lang="ru-RU" b="1">
                  <a:latin typeface="Corbel" pitchFamily="34" charset="0"/>
                </a:rPr>
                <a:t> «Св. Фока»</a:t>
              </a:r>
            </a:p>
          </p:txBody>
        </p:sp>
      </p:grpSp>
      <p:sp>
        <p:nvSpPr>
          <p:cNvPr id="2" name="Заголовок 1"/>
          <p:cNvSpPr>
            <a:spLocks noGrp="1"/>
          </p:cNvSpPr>
          <p:nvPr>
            <p:ph type="title"/>
          </p:nvPr>
        </p:nvSpPr>
        <p:spPr>
          <a:xfrm>
            <a:off x="1571625" y="214313"/>
            <a:ext cx="5643563" cy="863600"/>
          </a:xfrm>
        </p:spPr>
        <p:txBody>
          <a:bodyPr/>
          <a:lstStyle/>
          <a:p>
            <a:pPr algn="ctr" eaLnBrk="1" fontAlgn="auto" hangingPunct="1">
              <a:spcAft>
                <a:spcPts val="0"/>
              </a:spcAft>
              <a:defRPr/>
            </a:pPr>
            <a:r>
              <a:rPr lang="ru-RU" sz="6000" b="1" i="1" dirty="0" smtClean="0">
                <a:solidFill>
                  <a:schemeClr val="tx2">
                    <a:satMod val="200000"/>
                  </a:schemeClr>
                </a:solidFill>
                <a:latin typeface="Monotype Corsiva" pitchFamily="66" charset="0"/>
              </a:rPr>
              <a:t>Первая  зимовка</a:t>
            </a:r>
            <a:endParaRPr lang="ru-RU" sz="6000" i="1" dirty="0">
              <a:solidFill>
                <a:schemeClr val="tx2">
                  <a:satMod val="20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364" name="Содержимое 3"/>
          <p:cNvSpPr>
            <a:spLocks noGrp="1"/>
          </p:cNvSpPr>
          <p:nvPr>
            <p:ph sz="half" idx="1"/>
          </p:nvPr>
        </p:nvSpPr>
        <p:spPr>
          <a:xfrm>
            <a:off x="5143500" y="1143000"/>
            <a:ext cx="3786188" cy="5357813"/>
          </a:xfrm>
        </p:spPr>
        <p:txBody>
          <a:bodyPr/>
          <a:lstStyle/>
          <a:p>
            <a:pPr eaLnBrk="1" hangingPunct="1"/>
            <a:r>
              <a:rPr lang="ru-RU" sz="1800" smtClean="0">
                <a:latin typeface="Times New Roman" pitchFamily="18" charset="0"/>
                <a:cs typeface="Times New Roman" pitchFamily="18" charset="0"/>
              </a:rPr>
              <a:t>"экспедиция, по возможности, исследует берега этой земли, </a:t>
            </a:r>
          </a:p>
          <a:p>
            <a:pPr eaLnBrk="1" hangingPunct="1"/>
            <a:r>
              <a:rPr lang="ru-RU" sz="1800" smtClean="0">
                <a:latin typeface="Times New Roman" pitchFamily="18" charset="0"/>
                <a:cs typeface="Times New Roman" pitchFamily="18" charset="0"/>
              </a:rPr>
              <a:t>описывает бухты и находит якорные стоянки, </a:t>
            </a:r>
          </a:p>
          <a:p>
            <a:pPr eaLnBrk="1" hangingPunct="1"/>
            <a:r>
              <a:rPr lang="ru-RU" sz="1800" smtClean="0">
                <a:latin typeface="Times New Roman" pitchFamily="18" charset="0"/>
                <a:cs typeface="Times New Roman" pitchFamily="18" charset="0"/>
              </a:rPr>
              <a:t> изучает остров в промысловом отношении: собирает всевозможные коллекции, могущие встретиться здесь по различным отраслям науки; </a:t>
            </a:r>
          </a:p>
          <a:p>
            <a:pPr eaLnBrk="1" hangingPunct="1"/>
            <a:r>
              <a:rPr lang="ru-RU" sz="1800" smtClean="0">
                <a:latin typeface="Times New Roman" pitchFamily="18" charset="0"/>
                <a:cs typeface="Times New Roman" pitchFamily="18" charset="0"/>
              </a:rPr>
              <a:t>определяет астрономические пункты и делает целый ряд магнитных наблюдений; </a:t>
            </a:r>
          </a:p>
          <a:p>
            <a:pPr eaLnBrk="1" hangingPunct="1"/>
            <a:r>
              <a:rPr lang="ru-RU" sz="1800" smtClean="0">
                <a:latin typeface="Times New Roman" pitchFamily="18" charset="0"/>
                <a:cs typeface="Times New Roman" pitchFamily="18" charset="0"/>
              </a:rPr>
              <a:t>организует метеорологическую и гидрологическую станции; </a:t>
            </a:r>
          </a:p>
          <a:p>
            <a:pPr eaLnBrk="1" hangingPunct="1"/>
            <a:r>
              <a:rPr lang="ru-RU" sz="1800" smtClean="0">
                <a:latin typeface="Times New Roman" pitchFamily="18" charset="0"/>
                <a:cs typeface="Times New Roman" pitchFamily="18" charset="0"/>
              </a:rPr>
              <a:t>сооружает маяк на видном месте у наилучшей якорной бухты».</a:t>
            </a:r>
          </a:p>
        </p:txBody>
      </p:sp>
      <p:pic>
        <p:nvPicPr>
          <p:cNvPr id="19460" name="Picture 2"/>
          <p:cNvPicPr>
            <a:picLocks noChangeAspect="1" noChangeArrowheads="1"/>
          </p:cNvPicPr>
          <p:nvPr/>
        </p:nvPicPr>
        <p:blipFill>
          <a:blip r:embed="rId4"/>
          <a:srcRect/>
          <a:stretch>
            <a:fillRect/>
          </a:stretch>
        </p:blipFill>
        <p:spPr bwMode="auto">
          <a:xfrm>
            <a:off x="142875" y="1143000"/>
            <a:ext cx="5064125" cy="53578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Текст 2"/>
          <p:cNvSpPr>
            <a:spLocks noGrp="1"/>
          </p:cNvSpPr>
          <p:nvPr>
            <p:ph type="body" idx="2"/>
          </p:nvPr>
        </p:nvSpPr>
        <p:spPr>
          <a:xfrm>
            <a:off x="357188" y="214313"/>
            <a:ext cx="8501062" cy="714375"/>
          </a:xfrm>
        </p:spPr>
        <p:txBody>
          <a:bodyPr/>
          <a:lstStyle/>
          <a:p>
            <a:pPr marL="53975" algn="ctr" eaLnBrk="1" hangingPunct="1"/>
            <a:r>
              <a:rPr lang="ru-RU" sz="4000" b="1" smtClean="0">
                <a:solidFill>
                  <a:srgbClr val="0070C0"/>
                </a:solidFill>
                <a:latin typeface="Times New Roman" pitchFamily="18" charset="0"/>
                <a:cs typeface="Times New Roman" pitchFamily="18" charset="0"/>
              </a:rPr>
              <a:t>Важнейшие научные исследования </a:t>
            </a:r>
            <a:endParaRPr lang="ru-RU" sz="3600" smtClean="0">
              <a:solidFill>
                <a:srgbClr val="0070C0"/>
              </a:solidFill>
            </a:endParaRPr>
          </a:p>
        </p:txBody>
      </p:sp>
      <p:sp>
        <p:nvSpPr>
          <p:cNvPr id="16387" name="Прямоугольник 6"/>
          <p:cNvSpPr>
            <a:spLocks noChangeArrowheads="1"/>
          </p:cNvSpPr>
          <p:nvPr/>
        </p:nvSpPr>
        <p:spPr bwMode="auto">
          <a:xfrm>
            <a:off x="428625" y="1214438"/>
            <a:ext cx="4286250" cy="4894262"/>
          </a:xfrm>
          <a:prstGeom prst="rect">
            <a:avLst/>
          </a:prstGeom>
          <a:noFill/>
          <a:ln w="9525">
            <a:noFill/>
            <a:miter lim="800000"/>
            <a:headEnd/>
            <a:tailEnd/>
          </a:ln>
        </p:spPr>
        <p:txBody>
          <a:bodyPr>
            <a:spAutoFit/>
          </a:bodyPr>
          <a:lstStyle/>
          <a:p>
            <a:pPr>
              <a:buFont typeface="Wingdings" pitchFamily="2" charset="2"/>
              <a:buChar char="ü"/>
            </a:pPr>
            <a:r>
              <a:rPr lang="ru-RU" sz="1600">
                <a:latin typeface="Corbel" pitchFamily="34" charset="0"/>
              </a:rPr>
              <a:t> </a:t>
            </a:r>
            <a:r>
              <a:rPr lang="ru-RU" sz="2400">
                <a:latin typeface="Times New Roman" pitchFamily="18" charset="0"/>
                <a:cs typeface="Times New Roman" pitchFamily="18" charset="0"/>
              </a:rPr>
              <a:t>совершены поездки на ближайшие острова, мыс Литке, </a:t>
            </a:r>
          </a:p>
          <a:p>
            <a:pPr>
              <a:buFont typeface="Wingdings" pitchFamily="2" charset="2"/>
              <a:buChar char="ü"/>
            </a:pPr>
            <a:r>
              <a:rPr lang="ru-RU" sz="2400">
                <a:latin typeface="Times New Roman" pitchFamily="18" charset="0"/>
                <a:cs typeface="Times New Roman" pitchFamily="18" charset="0"/>
              </a:rPr>
              <a:t>описан северо – восточный берег Новой Земли. </a:t>
            </a:r>
          </a:p>
          <a:p>
            <a:pPr>
              <a:buFont typeface="Wingdings" pitchFamily="2" charset="2"/>
              <a:buChar char="ü"/>
            </a:pPr>
            <a:r>
              <a:rPr lang="ru-RU" sz="2400">
                <a:latin typeface="Times New Roman" pitchFamily="18" charset="0"/>
                <a:cs typeface="Times New Roman" pitchFamily="18" charset="0"/>
              </a:rPr>
              <a:t>обнаружены значительные неточности прежних карт, </a:t>
            </a:r>
          </a:p>
          <a:p>
            <a:pPr>
              <a:buFont typeface="Wingdings" pitchFamily="2" charset="2"/>
              <a:buChar char="ü"/>
            </a:pPr>
            <a:r>
              <a:rPr lang="ru-RU" sz="2400">
                <a:latin typeface="Times New Roman" pitchFamily="18" charset="0"/>
                <a:cs typeface="Times New Roman" pitchFamily="18" charset="0"/>
              </a:rPr>
              <a:t> Седов впервые обогнул на санях северную оконечность северного острова Новая Земля, а его спутники Везе и Павлов  первыми пересекли остров по 76˚ сев. широты. </a:t>
            </a:r>
          </a:p>
        </p:txBody>
      </p:sp>
      <p:pic>
        <p:nvPicPr>
          <p:cNvPr id="16388" name="Picture 2" descr="http://nplit.ru/books/item/f00/s00/z0000044/pic/map008.jpg"/>
          <p:cNvPicPr>
            <a:picLocks noChangeAspect="1" noChangeArrowheads="1"/>
          </p:cNvPicPr>
          <p:nvPr/>
        </p:nvPicPr>
        <p:blipFill>
          <a:blip r:embed="rId3" cstate="email"/>
          <a:srcRect/>
          <a:stretch>
            <a:fillRect/>
          </a:stretch>
        </p:blipFill>
        <p:spPr bwMode="auto">
          <a:xfrm>
            <a:off x="4500563" y="1285875"/>
            <a:ext cx="4429125" cy="4373563"/>
          </a:xfrm>
          <a:prstGeom prst="rect">
            <a:avLst/>
          </a:prstGeom>
          <a:noFill/>
          <a:ln w="9525">
            <a:noFill/>
            <a:miter lim="800000"/>
            <a:headEnd/>
            <a:tailEnd/>
          </a:ln>
        </p:spPr>
      </p:pic>
      <p:grpSp>
        <p:nvGrpSpPr>
          <p:cNvPr id="16389" name="Группа 8"/>
          <p:cNvGrpSpPr>
            <a:grpSpLocks/>
          </p:cNvGrpSpPr>
          <p:nvPr/>
        </p:nvGrpSpPr>
        <p:grpSpPr bwMode="auto">
          <a:xfrm>
            <a:off x="4429125" y="1285875"/>
            <a:ext cx="4500563" cy="5000625"/>
            <a:chOff x="4429124" y="1285860"/>
            <a:chExt cx="4500562" cy="5000661"/>
          </a:xfrm>
        </p:grpSpPr>
        <p:sp>
          <p:nvSpPr>
            <p:cNvPr id="16390" name="Прямоугольник 5"/>
            <p:cNvSpPr>
              <a:spLocks noChangeArrowheads="1"/>
            </p:cNvSpPr>
            <p:nvPr/>
          </p:nvSpPr>
          <p:spPr bwMode="auto">
            <a:xfrm>
              <a:off x="4500562" y="5643579"/>
              <a:ext cx="4429124" cy="642942"/>
            </a:xfrm>
            <a:prstGeom prst="rect">
              <a:avLst/>
            </a:prstGeom>
            <a:noFill/>
            <a:ln w="9525">
              <a:noFill/>
              <a:miter lim="800000"/>
              <a:headEnd/>
              <a:tailEnd/>
            </a:ln>
          </p:spPr>
          <p:txBody>
            <a:bodyPr>
              <a:spAutoFit/>
            </a:bodyPr>
            <a:lstStyle/>
            <a:p>
              <a:pPr algn="ctr"/>
              <a:r>
                <a:rPr lang="ru-RU" b="1"/>
                <a:t>Карта маршрута экспедиции </a:t>
              </a:r>
            </a:p>
            <a:p>
              <a:pPr algn="ctr"/>
              <a:r>
                <a:rPr lang="ru-RU" b="1"/>
                <a:t>Г. Я. Седова</a:t>
              </a:r>
            </a:p>
          </p:txBody>
        </p:sp>
        <p:pic>
          <p:nvPicPr>
            <p:cNvPr id="16391" name="Picture 2" descr="http://nplit.ru/books/item/f00/s00/z0000044/pic/map008.jpg"/>
            <p:cNvPicPr>
              <a:picLocks noChangeAspect="1" noChangeArrowheads="1"/>
            </p:cNvPicPr>
            <p:nvPr/>
          </p:nvPicPr>
          <p:blipFill>
            <a:blip r:embed="rId3" cstate="email"/>
            <a:srcRect/>
            <a:stretch>
              <a:fillRect/>
            </a:stretch>
          </p:blipFill>
          <p:spPr bwMode="auto">
            <a:xfrm>
              <a:off x="4429124" y="1285860"/>
              <a:ext cx="4429124" cy="4373084"/>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1004</TotalTime>
  <Words>521</Words>
  <Application>Microsoft Office PowerPoint</Application>
  <PresentationFormat>Экран (4:3)</PresentationFormat>
  <Paragraphs>56</Paragraphs>
  <Slides>9</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Метро</vt:lpstr>
      <vt:lpstr>100-летие экспедиции  Георгия Яковлевича Седова</vt:lpstr>
      <vt:lpstr>Слайд 2</vt:lpstr>
      <vt:lpstr>Слайд 3</vt:lpstr>
      <vt:lpstr>Цели экспедиции</vt:lpstr>
      <vt:lpstr>Слайд 5</vt:lpstr>
      <vt:lpstr>Слайд 6</vt:lpstr>
      <vt:lpstr>Слайд 7</vt:lpstr>
      <vt:lpstr>Первая  зимовка</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Георгий Яковлевич Седов</dc:title>
  <dc:creator>Сергей</dc:creator>
  <cp:lastModifiedBy>Admin</cp:lastModifiedBy>
  <cp:revision>96</cp:revision>
  <dcterms:created xsi:type="dcterms:W3CDTF">2012-10-20T05:53:20Z</dcterms:created>
  <dcterms:modified xsi:type="dcterms:W3CDTF">2013-03-22T12:23:15Z</dcterms:modified>
</cp:coreProperties>
</file>