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256" r:id="rId2"/>
    <p:sldId id="285" r:id="rId3"/>
    <p:sldId id="262" r:id="rId4"/>
    <p:sldId id="264" r:id="rId5"/>
    <p:sldId id="263" r:id="rId6"/>
    <p:sldId id="261" r:id="rId7"/>
    <p:sldId id="276" r:id="rId8"/>
    <p:sldId id="260" r:id="rId9"/>
    <p:sldId id="258" r:id="rId10"/>
    <p:sldId id="279" r:id="rId11"/>
    <p:sldId id="266" r:id="rId12"/>
    <p:sldId id="280" r:id="rId13"/>
    <p:sldId id="259" r:id="rId14"/>
    <p:sldId id="26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863D"/>
    <a:srgbClr val="00A44A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44" autoAdjust="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3BC4F-5BE8-47FE-B234-C6DC3FB54387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6D59E-6305-4645-9268-569B111BD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 цветок размещается под водой и появляется на поверхности лишь раз в году – во время цветения, которое длится всего 2-3 дня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D59E-6305-4645-9268-569B111BDD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Употребление парагвайского чая улучшает работу сердца и желудка, расширяет кровеносные сосуды, укрепляет память и нервную систему. Питье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матэ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способствует нормальному пищеварению и правильному обмену веществ и служит источником душевного равновесия и жизненной энергии.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D59E-6305-4645-9268-569B111BDD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Питается почками, молодыми побегами, плодами.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D59E-6305-4645-9268-569B111BDD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D35B6-BD5C-4E51-9403-0EF92E2B1CC2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При опасности</a:t>
            </a:r>
            <a:r>
              <a:rPr lang="ru-RU" baseline="0" dirty="0" smtClean="0"/>
              <a:t> сворачивается в клубок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D59E-6305-4645-9268-569B111BDD0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Пираньи, известные тем, что нападают на жертву в группах и способны за считанные секунды обглодать до костей тушку цыпленка, используют эту тактику для защиты от хищников, а не для добычи пропитания. </a:t>
            </a:r>
          </a:p>
          <a:p>
            <a:r>
              <a:rPr lang="ru-RU" sz="1200" dirty="0" smtClean="0"/>
              <a:t>Исследования, проведенные в тропических лесах Амазонки, показали, что пираньи скорее не хищники, а "стервятники" в мире рыб. Они питаются, в основном, рыбой, насекомыми и растениями. Пираньи принадлежат к отряду карпообразных. Самые крупные из них достигают 60 см в длину.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D59E-6305-4645-9268-569B111BDD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«живые самоцветные камни» (или «ле­тающие драгоценности») весом в 2—3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колибри — это лишь некоторые представители исключительно разнообразных птиц Амазонии. Колибри живут только в Новом Све­те, причем подавляющее большинство видов - 233 - обитает в тропических частях Южной и Центральной Аме­рики.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D59E-6305-4645-9268-569B111BDD0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D59E-6305-4645-9268-569B111BDD0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9BC32-78F8-4F4C-B5B6-886C86268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&#1050;&#1072;&#1081;&#1084;&#1072;&#1085;&#1099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jpeg"/><Relationship Id="rId4" Type="http://schemas.openxmlformats.org/officeDocument/2006/relationships/hyperlink" Target="&#1055;&#1080;&#1088;&#1072;&#1085;&#1100;&#1103;.avi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darwin.museum.ru/fonds/1/blank_9.htm" TargetMode="External"/><Relationship Id="rId7" Type="http://schemas.openxmlformats.org/officeDocument/2006/relationships/hyperlink" Target="http://www.darwin.museum.ru/fonds/1/blank_13.ht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darwin.museum.ru/fonds/1/blank_8.htm" TargetMode="Externa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82;&#1086;&#1083;&#1080;&#1073;&#1088;&#1080;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amazonka.info/" TargetMode="External"/><Relationship Id="rId2" Type="http://schemas.openxmlformats.org/officeDocument/2006/relationships/hyperlink" Target="http://www.ecosystema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gif"/><Relationship Id="rId4" Type="http://schemas.openxmlformats.org/officeDocument/2006/relationships/hyperlink" Target="http://www.amazoniya.stereophot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&#1074;&#1080;&#1082;&#1090;&#1086;&#1088;&#1080;&#1103;%20&#1072;&#1084;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hyperlink" Target="&#1054;&#1088;&#1093;&#1080;&#1076;&#1077;&#1080;.av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&#1040;&#1085;&#1072;&#1082;&#1086;&#1085;&#1076;&#1072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4429132"/>
            <a:ext cx="40386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Раева  Диана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Мотовилова Елена</a:t>
            </a:r>
          </a:p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«Б»</a:t>
            </a:r>
            <a:r>
              <a:rPr lang="ru-RU" dirty="0" smtClean="0"/>
              <a:t>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+mj-ea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+mj-ea"/>
                <a:cs typeface="Times New Roman" pitchFamily="18" charset="0"/>
              </a:rPr>
            </a:br>
            <a:r>
              <a:rPr lang="ru-RU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+mj-ea"/>
                <a:cs typeface="Times New Roman" pitchFamily="18" charset="0"/>
              </a:rPr>
              <a:t>«Средняя общеобразовательная школа  № 35» </a:t>
            </a:r>
            <a:r>
              <a:rPr lang="en-US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+mj-ea"/>
                <a:cs typeface="Times New Roman" pitchFamily="18" charset="0"/>
              </a:rPr>
              <a:t/>
            </a:r>
            <a:br>
              <a:rPr lang="en-US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+mj-ea"/>
                <a:cs typeface="Times New Roman" pitchFamily="18" charset="0"/>
              </a:rPr>
            </a:br>
            <a:r>
              <a:rPr lang="ru-RU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+mj-ea"/>
                <a:cs typeface="Times New Roman" pitchFamily="18" charset="0"/>
              </a:rPr>
              <a:t>г. Братска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785926"/>
            <a:ext cx="4857784" cy="18573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Эндемики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Южной Америки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9338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йм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71437"/>
            <a:ext cx="6500827" cy="464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?id=38999478&amp;tov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500174"/>
            <a:ext cx="1929140" cy="2952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285720" y="5000636"/>
            <a:ext cx="6143668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ЧЁРНЫЙ КАЙМАН</a:t>
            </a:r>
          </a:p>
        </p:txBody>
      </p:sp>
      <p:pic>
        <p:nvPicPr>
          <p:cNvPr id="7" name="Picture 14" descr="видео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6143644"/>
            <a:ext cx="6588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715008" y="4572008"/>
            <a:ext cx="3142821" cy="83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Ареал распространения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0" y="85766"/>
            <a:ext cx="5219650" cy="391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4" descr="видео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215082"/>
            <a:ext cx="6588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5429256" y="285728"/>
            <a:ext cx="34289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ПИРАНЬИ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8" name="Picture 5" descr="p00027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000108"/>
            <a:ext cx="4387854" cy="4028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932908_large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86182" y="2143116"/>
            <a:ext cx="5072098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67 -0.00694 C -0.4 -0.03287 -0.53698 -0.0581 -0.61042 0.03704 C -0.6842 0.13241 -0.72153 0.44144 -0.70347 0.56389 C -0.68524 0.68634 -0.53767 0.73449 -0.50191 0.77222 " pathEditMode="relative" rAng="-590545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1" name="Picture 1041" descr="___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588" y="2628900"/>
            <a:ext cx="190500" cy="47625"/>
          </a:xfrm>
          <a:prstGeom prst="rect">
            <a:avLst/>
          </a:prstGeom>
          <a:noFill/>
        </p:spPr>
      </p:pic>
      <p:sp>
        <p:nvSpPr>
          <p:cNvPr id="47128" name="Line 1048"/>
          <p:cNvSpPr>
            <a:spLocks noChangeShapeType="1"/>
          </p:cNvSpPr>
          <p:nvPr/>
        </p:nvSpPr>
        <p:spPr bwMode="auto">
          <a:xfrm>
            <a:off x="2700338" y="2060575"/>
            <a:ext cx="42862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9" name="Line 1049"/>
          <p:cNvSpPr>
            <a:spLocks noChangeShapeType="1"/>
          </p:cNvSpPr>
          <p:nvPr/>
        </p:nvSpPr>
        <p:spPr bwMode="auto">
          <a:xfrm>
            <a:off x="2700338" y="3660775"/>
            <a:ext cx="42862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0" name="Line 1050"/>
          <p:cNvSpPr>
            <a:spLocks noChangeShapeType="1"/>
          </p:cNvSpPr>
          <p:nvPr/>
        </p:nvSpPr>
        <p:spPr bwMode="auto">
          <a:xfrm>
            <a:off x="2700338" y="2060575"/>
            <a:ext cx="0" cy="1600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1" name="Line 1051"/>
          <p:cNvSpPr>
            <a:spLocks noChangeShapeType="1"/>
          </p:cNvSpPr>
          <p:nvPr/>
        </p:nvSpPr>
        <p:spPr bwMode="auto">
          <a:xfrm>
            <a:off x="6986588" y="2060575"/>
            <a:ext cx="0" cy="1600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1024"/>
          <p:cNvGrpSpPr>
            <a:grpSpLocks/>
          </p:cNvGrpSpPr>
          <p:nvPr/>
        </p:nvGrpSpPr>
        <p:grpSpPr bwMode="auto">
          <a:xfrm>
            <a:off x="2857991" y="142852"/>
            <a:ext cx="3500505" cy="3000373"/>
            <a:chOff x="1848" y="527"/>
            <a:chExt cx="2336" cy="1890"/>
          </a:xfrm>
        </p:grpSpPr>
        <p:sp>
          <p:nvSpPr>
            <p:cNvPr id="47124" name="Rectangle 1044"/>
            <p:cNvSpPr>
              <a:spLocks noChangeArrowheads="1"/>
            </p:cNvSpPr>
            <p:nvPr/>
          </p:nvSpPr>
          <p:spPr bwMode="auto">
            <a:xfrm>
              <a:off x="2277" y="1427"/>
              <a:ext cx="1335" cy="4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2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Морфида</a:t>
              </a:r>
              <a:r>
                <a:rPr lang="ru-RU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Елена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26" name="Rectangle 1046"/>
            <p:cNvSpPr>
              <a:spLocks noChangeArrowheads="1"/>
            </p:cNvSpPr>
            <p:nvPr/>
          </p:nvSpPr>
          <p:spPr bwMode="auto">
            <a:xfrm>
              <a:off x="1848" y="1821"/>
              <a:ext cx="2336" cy="5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Эндемик верховий р. Амазонки (Перу).</a:t>
              </a:r>
            </a:p>
          </p:txBody>
        </p:sp>
        <p:pic>
          <p:nvPicPr>
            <p:cNvPr id="47120" name="Picture 1040" descr="fly10m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29" y="527"/>
              <a:ext cx="1414" cy="90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3" name="Group 1035"/>
          <p:cNvGrpSpPr>
            <a:grpSpLocks/>
          </p:cNvGrpSpPr>
          <p:nvPr/>
        </p:nvGrpSpPr>
        <p:grpSpPr bwMode="auto">
          <a:xfrm>
            <a:off x="5929313" y="71414"/>
            <a:ext cx="3133725" cy="6756397"/>
            <a:chOff x="3735" y="664"/>
            <a:chExt cx="1974" cy="4256"/>
          </a:xfrm>
        </p:grpSpPr>
        <p:pic>
          <p:nvPicPr>
            <p:cNvPr id="47110" name="Picture 1030" descr="fly9m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05" y="664"/>
              <a:ext cx="1469" cy="116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7111" name="Rectangle 1031"/>
            <p:cNvSpPr>
              <a:spLocks noChangeArrowheads="1"/>
            </p:cNvSpPr>
            <p:nvPr/>
          </p:nvSpPr>
          <p:spPr bwMode="auto">
            <a:xfrm>
              <a:off x="4091" y="1883"/>
              <a:ext cx="1486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200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Парусник Орельяна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12" name="Rectangle 1032"/>
            <p:cNvSpPr>
              <a:spLocks noChangeArrowheads="1"/>
            </p:cNvSpPr>
            <p:nvPr/>
          </p:nvSpPr>
          <p:spPr bwMode="auto">
            <a:xfrm>
              <a:off x="3735" y="2374"/>
              <a:ext cx="1974" cy="25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Эндемик верховий р. Амазонки (Перу). Вид назван английским натуралистом Хевитсоном в честь испанского конкистадора Орельяна.</a:t>
              </a:r>
            </a:p>
          </p:txBody>
        </p:sp>
      </p:grp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71615" y="70613"/>
            <a:ext cx="3142752" cy="6757093"/>
            <a:chOff x="57" y="760"/>
            <a:chExt cx="1633" cy="3648"/>
          </a:xfrm>
        </p:grpSpPr>
        <p:pic>
          <p:nvPicPr>
            <p:cNvPr id="47107" name="Picture 1027" descr="fly14m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9" y="760"/>
              <a:ext cx="1256" cy="10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7108" name="Rectangle 1028"/>
            <p:cNvSpPr>
              <a:spLocks noChangeArrowheads="1"/>
            </p:cNvSpPr>
            <p:nvPr/>
          </p:nvSpPr>
          <p:spPr bwMode="auto">
            <a:xfrm>
              <a:off x="317" y="1840"/>
              <a:ext cx="1114" cy="2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Сарданапал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09" name="Rectangle 1029"/>
            <p:cNvSpPr>
              <a:spLocks noChangeArrowheads="1"/>
            </p:cNvSpPr>
            <p:nvPr/>
          </p:nvSpPr>
          <p:spPr bwMode="auto">
            <a:xfrm>
              <a:off x="57" y="2265"/>
              <a:ext cx="1633" cy="21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Редкий эндемик средней Амазонки. Назван известным английским натуралистом Генри Бейтсом в честь последнего ассирийского царя Сарданапала.</a:t>
              </a:r>
            </a:p>
          </p:txBody>
        </p:sp>
      </p:grpSp>
      <p:sp>
        <p:nvSpPr>
          <p:cNvPr id="47106" name="Text Box 1026"/>
          <p:cNvSpPr txBox="1">
            <a:spLocks noChangeArrowheads="1"/>
          </p:cNvSpPr>
          <p:nvPr/>
        </p:nvSpPr>
        <p:spPr bwMode="auto">
          <a:xfrm>
            <a:off x="2786050" y="4000504"/>
            <a:ext cx="36004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БАБОЧКИ АМАЗОНКИ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1630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56" y="214290"/>
            <a:ext cx="8248648" cy="418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2786050" y="4357694"/>
            <a:ext cx="34289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  <a:hlinkClick r:id="rId4" action="ppaction://hlinkpres?slideindex=1&amp;slidetitle="/>
              </a:rPr>
              <a:t>КОЛИБРИ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4282" y="4929198"/>
            <a:ext cx="8572560" cy="18573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2800" b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маленькая птица на </a:t>
            </a: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Земле, размером </a:t>
            </a:r>
            <a:r>
              <a:rPr lang="ru-RU" sz="2800" b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чуть </a:t>
            </a: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больше шмеля.</a:t>
            </a:r>
            <a:endParaRPr lang="ru-RU" sz="2800" b="1" dirty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Делает 500 взмахов в минуту (как насекомое).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На цветок не садится.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4429132"/>
            <a:ext cx="8858312" cy="228599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Почти не летает, большую часть времени держится на деревьях.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Питается листьями  и фруктами, как жвачное животное.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Национальная птица Гайаны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642942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1643074" y="3786190"/>
            <a:ext cx="34289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ГОАЦИН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000108"/>
            <a:ext cx="185738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786446" y="3526697"/>
            <a:ext cx="28571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Ареал распространения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6" y="928671"/>
            <a:ext cx="8858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Энциклопедия Животные. Издательство «Махаон», 2007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Энциклопедия Животные – знакомство с природой. 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   Издательство «Омега», 2003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Атлас мира. Издательство «</a:t>
            </a:r>
            <a:r>
              <a:rPr lang="ru-RU" sz="2400" b="1" dirty="0" err="1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Олма-пресс</a:t>
            </a:r>
            <a:r>
              <a:rPr lang="ru-RU" sz="24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», 2003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Энциклопедия Все обо всем. Издательство «</a:t>
            </a:r>
            <a:r>
              <a:rPr lang="ru-RU" sz="2400" b="1" dirty="0" err="1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24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», 2002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Электронный учебник География материков и океанов, 2004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err="1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www.ecosystema.ru</a:t>
            </a:r>
            <a:endParaRPr lang="ru-RU" sz="2400" dirty="0" smtClean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</a:t>
            </a:r>
            <a:r>
              <a:rPr lang="ru-RU" sz="2400" dirty="0" err="1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R-Amazonka.info</a:t>
            </a:r>
            <a:endParaRPr lang="ru-RU" sz="2400" dirty="0" smtClean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err="1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www.amazoniya.stereophoto.ru</a:t>
            </a:r>
            <a:endParaRPr lang="ru-RU" sz="2800" b="1" dirty="0" smtClean="0">
              <a:solidFill>
                <a:srgbClr val="92D050"/>
              </a:solidFill>
            </a:endParaRPr>
          </a:p>
        </p:txBody>
      </p:sp>
      <p:pic>
        <p:nvPicPr>
          <p:cNvPr id="8" name="Picture 11" descr="позтиффчик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5992968" y="3214686"/>
            <a:ext cx="3151032" cy="3143248"/>
          </a:xfrm>
          <a:noFill/>
          <a:ln/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285720" y="214290"/>
            <a:ext cx="828680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ИСТОЧНИКИ ИНФОРМАЦИИ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214282" y="4572008"/>
            <a:ext cx="7072362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ЗА ВНИМАНИЕ !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rganization Chart 2"/>
          <p:cNvGrpSpPr>
            <a:grpSpLocks noChangeAspect="1"/>
          </p:cNvGrpSpPr>
          <p:nvPr/>
        </p:nvGrpSpPr>
        <p:grpSpPr bwMode="auto">
          <a:xfrm>
            <a:off x="285720" y="141333"/>
            <a:ext cx="8643998" cy="3501981"/>
            <a:chOff x="985" y="1185"/>
            <a:chExt cx="3832" cy="781"/>
          </a:xfrm>
        </p:grpSpPr>
        <p:cxnSp>
          <p:nvCxnSpPr>
            <p:cNvPr id="2052" name="_s2052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 flipV="1">
              <a:off x="3293" y="1216"/>
              <a:ext cx="119" cy="90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053" name="_s2053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2343" y="1169"/>
              <a:ext cx="119" cy="99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" name="_s2054"/>
            <p:cNvSpPr>
              <a:spLocks noChangeArrowheads="1"/>
            </p:cNvSpPr>
            <p:nvPr/>
          </p:nvSpPr>
          <p:spPr bwMode="auto">
            <a:xfrm>
              <a:off x="985" y="1185"/>
              <a:ext cx="3832" cy="42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3200" b="1" i="0" u="none" strike="noStrike" spc="50" normalizeH="0" baseline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Эндемики</a:t>
              </a:r>
              <a:r>
                <a:rPr kumimoji="0" lang="ru-RU" sz="2800" b="1" i="0" u="none" strike="noStrike" spc="50" normalizeH="0" baseline="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 –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(от греч. </a:t>
              </a:r>
              <a:r>
                <a:rPr lang="ru-RU" sz="2800" dirty="0" err="1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éndemos</a:t>
              </a:r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— местный), виды, роды, семейства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растений и животных, ограниченные в своем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распространении относительно небольшой областью</a:t>
              </a:r>
              <a:endParaRPr kumimoji="0" lang="ru-RU" sz="2600" i="0" u="none" strike="noStrik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_s2055"/>
            <p:cNvSpPr>
              <a:spLocks noChangeArrowheads="1"/>
            </p:cNvSpPr>
            <p:nvPr/>
          </p:nvSpPr>
          <p:spPr bwMode="auto">
            <a:xfrm>
              <a:off x="1048" y="1727"/>
              <a:ext cx="1710" cy="23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normalizeH="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hlinkClick r:id="rId2" action="ppaction://hlinksldjump"/>
                </a:rPr>
                <a:t>Растительный мир</a:t>
              </a:r>
              <a:endParaRPr kumimoji="0" lang="ru-RU" sz="3200" b="1" i="0" u="none" strike="noStrike" normalizeH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_s2056"/>
            <p:cNvSpPr>
              <a:spLocks noChangeArrowheads="1"/>
            </p:cNvSpPr>
            <p:nvPr/>
          </p:nvSpPr>
          <p:spPr bwMode="auto">
            <a:xfrm>
              <a:off x="2917" y="1727"/>
              <a:ext cx="1773" cy="23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hlinkClick r:id="rId3" action="ppaction://hlinksldjump"/>
                </a:rPr>
                <a:t>Животный мир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4282" y="3857628"/>
            <a:ext cx="4071966" cy="2357454"/>
            <a:chOff x="214282" y="3857628"/>
            <a:chExt cx="4071966" cy="2357454"/>
          </a:xfrm>
        </p:grpSpPr>
        <p:sp>
          <p:nvSpPr>
            <p:cNvPr id="21" name="_s2055"/>
            <p:cNvSpPr>
              <a:spLocks noChangeArrowheads="1"/>
            </p:cNvSpPr>
            <p:nvPr/>
          </p:nvSpPr>
          <p:spPr bwMode="auto">
            <a:xfrm>
              <a:off x="214282" y="3857628"/>
              <a:ext cx="3786214" cy="6429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800" b="1" i="0" u="none" strike="noStrike" normalizeH="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Виктория амазонская</a:t>
              </a:r>
            </a:p>
          </p:txBody>
        </p:sp>
        <p:sp>
          <p:nvSpPr>
            <p:cNvPr id="22" name="_s2055"/>
            <p:cNvSpPr>
              <a:spLocks noChangeArrowheads="1"/>
            </p:cNvSpPr>
            <p:nvPr/>
          </p:nvSpPr>
          <p:spPr bwMode="auto">
            <a:xfrm>
              <a:off x="500034" y="4714884"/>
              <a:ext cx="3786214" cy="6429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Чай парагвайский</a:t>
              </a:r>
            </a:p>
          </p:txBody>
        </p:sp>
        <p:sp>
          <p:nvSpPr>
            <p:cNvPr id="23" name="_s2055"/>
            <p:cNvSpPr>
              <a:spLocks noChangeArrowheads="1"/>
            </p:cNvSpPr>
            <p:nvPr/>
          </p:nvSpPr>
          <p:spPr bwMode="auto">
            <a:xfrm>
              <a:off x="214282" y="5572164"/>
              <a:ext cx="3786214" cy="64291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Орхидеи ...</a:t>
              </a:r>
              <a:endParaRPr kumimoji="0" lang="ru-RU" sz="2800" b="1" i="0" u="none" strike="noStrike" normalizeH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429124" y="3714752"/>
            <a:ext cx="4643470" cy="3071834"/>
            <a:chOff x="4429124" y="3714752"/>
            <a:chExt cx="4643470" cy="3071834"/>
          </a:xfrm>
        </p:grpSpPr>
        <p:sp>
          <p:nvSpPr>
            <p:cNvPr id="28" name="_s2055"/>
            <p:cNvSpPr>
              <a:spLocks noChangeArrowheads="1"/>
            </p:cNvSpPr>
            <p:nvPr/>
          </p:nvSpPr>
          <p:spPr bwMode="auto">
            <a:xfrm>
              <a:off x="4429124" y="6286496"/>
              <a:ext cx="3786214" cy="5000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800" b="1" i="0" u="none" strike="noStrike" normalizeH="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Колибри …</a:t>
              </a:r>
            </a:p>
          </p:txBody>
        </p:sp>
        <p:sp>
          <p:nvSpPr>
            <p:cNvPr id="29" name="_s2055"/>
            <p:cNvSpPr>
              <a:spLocks noChangeArrowheads="1"/>
            </p:cNvSpPr>
            <p:nvPr/>
          </p:nvSpPr>
          <p:spPr bwMode="auto">
            <a:xfrm>
              <a:off x="5286380" y="5857892"/>
              <a:ext cx="3786214" cy="5000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800" b="1" i="0" u="none" strike="noStrike" normalizeH="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Пиранья</a:t>
              </a:r>
            </a:p>
          </p:txBody>
        </p:sp>
        <p:sp>
          <p:nvSpPr>
            <p:cNvPr id="30" name="_s2055"/>
            <p:cNvSpPr>
              <a:spLocks noChangeArrowheads="1"/>
            </p:cNvSpPr>
            <p:nvPr/>
          </p:nvSpPr>
          <p:spPr bwMode="auto">
            <a:xfrm>
              <a:off x="4429124" y="5429264"/>
              <a:ext cx="3786214" cy="5000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800" b="1" i="0" u="none" strike="noStrike" normalizeH="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Кайман</a:t>
              </a:r>
            </a:p>
          </p:txBody>
        </p:sp>
        <p:sp>
          <p:nvSpPr>
            <p:cNvPr id="31" name="_s2055"/>
            <p:cNvSpPr>
              <a:spLocks noChangeArrowheads="1"/>
            </p:cNvSpPr>
            <p:nvPr/>
          </p:nvSpPr>
          <p:spPr bwMode="auto">
            <a:xfrm>
              <a:off x="5286380" y="5000636"/>
              <a:ext cx="3786214" cy="5000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800" b="1" i="0" u="none" strike="noStrike" normalizeH="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Анаконда</a:t>
              </a:r>
            </a:p>
          </p:txBody>
        </p:sp>
        <p:sp>
          <p:nvSpPr>
            <p:cNvPr id="32" name="_s2055"/>
            <p:cNvSpPr>
              <a:spLocks noChangeArrowheads="1"/>
            </p:cNvSpPr>
            <p:nvPr/>
          </p:nvSpPr>
          <p:spPr bwMode="auto">
            <a:xfrm>
              <a:off x="4429124" y="4572008"/>
              <a:ext cx="3786214" cy="5000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800" b="1" i="0" u="none" strike="noStrike" normalizeH="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Капибара</a:t>
              </a:r>
            </a:p>
          </p:txBody>
        </p:sp>
        <p:sp>
          <p:nvSpPr>
            <p:cNvPr id="33" name="_s2055"/>
            <p:cNvSpPr>
              <a:spLocks noChangeArrowheads="1"/>
            </p:cNvSpPr>
            <p:nvPr/>
          </p:nvSpPr>
          <p:spPr bwMode="auto">
            <a:xfrm>
              <a:off x="5286380" y="4143380"/>
              <a:ext cx="3786214" cy="5000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800" b="1" i="0" u="none" strike="noStrike" normalizeH="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Броненосец - великан</a:t>
              </a:r>
            </a:p>
          </p:txBody>
        </p:sp>
        <p:sp>
          <p:nvSpPr>
            <p:cNvPr id="34" name="_s2055"/>
            <p:cNvSpPr>
              <a:spLocks noChangeArrowheads="1"/>
            </p:cNvSpPr>
            <p:nvPr/>
          </p:nvSpPr>
          <p:spPr bwMode="auto">
            <a:xfrm>
              <a:off x="4429124" y="3714752"/>
              <a:ext cx="3786214" cy="5000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70239" tIns="35121" rIns="70239" bIns="351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sz="2800" b="1" i="0" u="none" strike="noStrike" normalizeH="0" baseline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Ленивец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52" y="4643446"/>
            <a:ext cx="8643966" cy="20002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Лист выдерживает груз до 50 кг.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Диаметр цветка 40 см.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Окраска лепестков изменяется  от белой до пурпурно- темной.</a:t>
            </a:r>
            <a:endParaRPr lang="ru-RU" sz="2800" dirty="0" smtClean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800" dirty="0"/>
          </a:p>
        </p:txBody>
      </p:sp>
      <p:pic>
        <p:nvPicPr>
          <p:cNvPr id="5" name="Рисунок 4" descr="Виктория амазонска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57256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428728" y="4000504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  <a:hlinkClick r:id="rId4" action="ppaction://hlinkpres?slideindex=1&amp;slidetitle="/>
              </a:rPr>
              <a:t>ВИКТОРИЯ АМАЗОНСКАЯ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pload.wikimedia.org/wikipedia/commons/thumb/d/d3/Yerba-mate-misiones.JPG/450px-Yerba-mate-misiones.JPG"/>
          <p:cNvPicPr>
            <a:picLocks noGrp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0" y="0"/>
            <a:ext cx="4038600" cy="303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1470" y="4357694"/>
            <a:ext cx="9144000" cy="24288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Вечнозелёное дерево высотой 6—16 </a:t>
            </a:r>
            <a:r>
              <a:rPr lang="ru-RU" b="1" i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Образует заросли, которые ныне значительно истреблены.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Из листьев и молодых побегов  готовят тонизирующий напиток — </a:t>
            </a:r>
            <a:r>
              <a:rPr lang="ru-RU" b="1" dirty="0" err="1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матэ</a:t>
            </a:r>
            <a:r>
              <a:rPr lang="ru-RU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upload.wikimedia.org/wikipedia/commons/thumb/5/57/Ilex_paraguariensis_-_Yerba_mate_-_desc-leaves.jpg/400px-Ilex_paraguariensis_-_Yerba_mate_-_desc-leav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0"/>
            <a:ext cx="3813175" cy="323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166047_108140277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14744" y="0"/>
            <a:ext cx="300036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арагвайский чай (Мате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6963" y="0"/>
            <a:ext cx="290703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857224" y="3571876"/>
            <a:ext cx="757242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ЧАЙ</a:t>
            </a:r>
            <a:r>
              <a:rPr kumimoji="0" lang="ru-RU" sz="36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ПАРАГВАЙСКИЙ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(МАТЭ)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5303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pic>
        <p:nvPicPr>
          <p:cNvPr id="19462" name="Picture 8" descr="7400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3000372"/>
            <a:ext cx="2786082" cy="3789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3" name="Picture 9" descr="7400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857496"/>
            <a:ext cx="2857488" cy="3965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img1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9768" y="714356"/>
            <a:ext cx="243922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0"/>
          <p:cNvSpPr txBox="1">
            <a:spLocks noChangeArrowheads="1"/>
          </p:cNvSpPr>
          <p:nvPr/>
        </p:nvSpPr>
        <p:spPr bwMode="auto">
          <a:xfrm>
            <a:off x="1000100" y="714356"/>
            <a:ext cx="22145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Масдевалия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Вейча</a:t>
            </a:r>
          </a:p>
        </p:txBody>
      </p:sp>
      <p:pic>
        <p:nvPicPr>
          <p:cNvPr id="11" name="Picture 3" descr="Копия (4) img19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714356"/>
            <a:ext cx="2214578" cy="305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857884" y="2786058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Масдевалия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багряная</a:t>
            </a: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3000364" y="4572008"/>
            <a:ext cx="307183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ОРХИДЕИ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" name="Picture 1" descr="Копия (2) img19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114326"/>
            <a:ext cx="2428892" cy="310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428992" y="2428868"/>
            <a:ext cx="22304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Дракула вампир</a:t>
            </a:r>
          </a:p>
        </p:txBody>
      </p:sp>
      <p:pic>
        <p:nvPicPr>
          <p:cNvPr id="14" name="Picture 14" descr="видео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6357958"/>
            <a:ext cx="6588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омой 15">
            <a:hlinkClick r:id="rId9" action="ppaction://hlinksldjump" highlightClick="1"/>
          </p:cNvPr>
          <p:cNvSpPr/>
          <p:nvPr/>
        </p:nvSpPr>
        <p:spPr>
          <a:xfrm>
            <a:off x="5715008" y="6357982"/>
            <a:ext cx="42862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4282" y="4857784"/>
            <a:ext cx="8643998" cy="18573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Самое медлительное млекопитающее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Спит, повиснув на ветке вниз спиной.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На конечностях- серповидные когти.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Может долго обходиться без пищи </a:t>
            </a:r>
          </a:p>
          <a:p>
            <a:pPr>
              <a:spcBef>
                <a:spcPts val="0"/>
              </a:spcBef>
              <a:defRPr/>
            </a:pPr>
            <a:endParaRPr lang="ru-RU" sz="2800" dirty="0" smtClean="0"/>
          </a:p>
        </p:txBody>
      </p:sp>
      <p:pic>
        <p:nvPicPr>
          <p:cNvPr id="8" name="Picture 5" descr="0_7f48_3122434b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71414"/>
            <a:ext cx="5286380" cy="396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ленивец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24508" y="71414"/>
            <a:ext cx="3948086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28596" y="4071942"/>
            <a:ext cx="442915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ЛЕНИВЕЦ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броненосец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1414"/>
            <a:ext cx="539115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articles_gallery_2_05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14290"/>
            <a:ext cx="5915163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14282" y="5000636"/>
            <a:ext cx="8715436" cy="1714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Живет в чаще </a:t>
            </a:r>
            <a:r>
              <a:rPr lang="ru-RU" sz="2800" b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мазонских лесов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Длиной до двух метров.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Имеет панцирь из роговых щитков.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Питается падалью.</a:t>
            </a:r>
          </a:p>
          <a:p>
            <a:endParaRPr lang="ru-RU" sz="2800" dirty="0"/>
          </a:p>
        </p:txBody>
      </p:sp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1285852" y="428625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БРОНЕНОСЕЦ-ВЕЛИКАН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5572140"/>
            <a:ext cx="8501122" cy="714380"/>
          </a:xfrm>
          <a:noFill/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  <a:defRPr/>
            </a:pPr>
            <a:r>
              <a:rPr lang="ru-RU" sz="3600" b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амый крупный грызун на Земле</a:t>
            </a:r>
          </a:p>
        </p:txBody>
      </p:sp>
      <p:pic>
        <p:nvPicPr>
          <p:cNvPr id="24580" name="Picture 4" descr="Капибар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33" y="95240"/>
            <a:ext cx="5490899" cy="3333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713" y="500042"/>
            <a:ext cx="4700237" cy="3735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032" descr="Географическое распростран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1068" y="1500174"/>
            <a:ext cx="3009510" cy="2941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1143008" y="4500570"/>
            <a:ext cx="34289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КАПИБАРА </a:t>
            </a:r>
            <a:endParaRPr kumimoji="0" lang="ru-RU" sz="36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Text Box 1034"/>
          <p:cNvSpPr txBox="1">
            <a:spLocks noChangeArrowheads="1"/>
          </p:cNvSpPr>
          <p:nvPr/>
        </p:nvSpPr>
        <p:spPr bwMode="auto">
          <a:xfrm>
            <a:off x="5786468" y="4313247"/>
            <a:ext cx="3113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Ареал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распространения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44" y="5643578"/>
            <a:ext cx="8715436" cy="92867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Водяной удав, самая большая змея на Земле. </a:t>
            </a:r>
            <a:b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  Достигает в длину 10-11 м</a:t>
            </a:r>
          </a:p>
        </p:txBody>
      </p:sp>
      <p:pic>
        <p:nvPicPr>
          <p:cNvPr id="28676" name="Picture 4" descr="JUNG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00" y="142876"/>
            <a:ext cx="7212182" cy="4572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985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57356" y="571480"/>
            <a:ext cx="7125529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786050" y="4929198"/>
            <a:ext cx="371477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АНАКОНДА</a:t>
            </a:r>
          </a:p>
        </p:txBody>
      </p:sp>
      <p:pic>
        <p:nvPicPr>
          <p:cNvPr id="6" name="Picture 14" descr="видео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6215082"/>
            <a:ext cx="6588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546</Words>
  <PresentationFormat>Экран (4:3)</PresentationFormat>
  <Paragraphs>94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Эндемики  Южной Америки</vt:lpstr>
      <vt:lpstr>Слайд 2</vt:lpstr>
      <vt:lpstr>Слайд 3</vt:lpstr>
      <vt:lpstr>Слайд 4</vt:lpstr>
      <vt:lpstr>Слайд 5</vt:lpstr>
      <vt:lpstr>Слайд 6</vt:lpstr>
      <vt:lpstr>Слайд 7</vt:lpstr>
      <vt:lpstr>Самый крупный грызун на Земле</vt:lpstr>
      <vt:lpstr> Водяной удав, самая большая змея на Земле.      Достигает в длину 10-11 м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Эндемики Южной Америки</dc:title>
  <cp:lastModifiedBy>Admin</cp:lastModifiedBy>
  <cp:revision>91</cp:revision>
  <dcterms:modified xsi:type="dcterms:W3CDTF">2013-03-22T12:35:13Z</dcterms:modified>
</cp:coreProperties>
</file>