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sldIdLst>
    <p:sldId id="257" r:id="rId3"/>
    <p:sldId id="307" r:id="rId4"/>
    <p:sldId id="259" r:id="rId5"/>
    <p:sldId id="260" r:id="rId6"/>
    <p:sldId id="308" r:id="rId7"/>
    <p:sldId id="309" r:id="rId8"/>
    <p:sldId id="310" r:id="rId9"/>
    <p:sldId id="311" r:id="rId10"/>
    <p:sldId id="312" r:id="rId11"/>
    <p:sldId id="314" r:id="rId12"/>
    <p:sldId id="313" r:id="rId13"/>
    <p:sldId id="320" r:id="rId14"/>
    <p:sldId id="318" r:id="rId15"/>
    <p:sldId id="319" r:id="rId16"/>
    <p:sldId id="321" r:id="rId17"/>
    <p:sldId id="322" r:id="rId18"/>
    <p:sldId id="323" r:id="rId19"/>
    <p:sldId id="324" r:id="rId20"/>
    <p:sldId id="342" r:id="rId21"/>
    <p:sldId id="329" r:id="rId22"/>
    <p:sldId id="343" r:id="rId23"/>
    <p:sldId id="344" r:id="rId24"/>
    <p:sldId id="325" r:id="rId25"/>
    <p:sldId id="350" r:id="rId26"/>
    <p:sldId id="326" r:id="rId27"/>
    <p:sldId id="330" r:id="rId28"/>
    <p:sldId id="348" r:id="rId29"/>
    <p:sldId id="347" r:id="rId30"/>
    <p:sldId id="346" r:id="rId31"/>
    <p:sldId id="327" r:id="rId32"/>
    <p:sldId id="337" r:id="rId33"/>
    <p:sldId id="328" r:id="rId34"/>
    <p:sldId id="338" r:id="rId35"/>
    <p:sldId id="305" r:id="rId36"/>
    <p:sldId id="30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FF33CC"/>
    <a:srgbClr val="F9B3F6"/>
    <a:srgbClr val="FFFF66"/>
    <a:srgbClr val="006600"/>
    <a:srgbClr val="6600CC"/>
    <a:srgbClr val="CC0000"/>
    <a:srgbClr val="993300"/>
    <a:srgbClr val="FF61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DCB4-261F-4C67-BDE4-60492722A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EE76-51B9-48D9-AE10-DA695AB16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BC77-E2EB-43EC-8DA3-95F3FC7466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BBDCB4-261F-4C67-BDE4-60492722A2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B6F83A-F3DF-455E-830D-12F197DF79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72EFA20-D5CF-4977-BCA2-2AC38C996F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86BFF-531F-48FE-91D4-B7C910721F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404F27-B4EB-422E-80A5-437B5368D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F3EE0-40DE-4BAB-AD86-3F34F0479C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F8033-C2CE-45B1-8871-F6E5E23E6C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B7020F-9DE7-4231-8E08-8609566FD4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F83A-F3DF-455E-830D-12F197DF7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4DC5C3-61E4-489C-9932-EEA12565D9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CEE76-51B9-48D9-AE10-DA695AB169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58BC77-E2EB-43EC-8DA3-95F3FC7466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FA20-D5CF-4977-BCA2-2AC38C996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6BFF-531F-48FE-91D4-B7C910721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4F27-B4EB-422E-80A5-437B5368D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3EE0-40DE-4BAB-AD86-3F34F0479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8033-C2CE-45B1-8871-F6E5E23E6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020F-9DE7-4231-8E08-8609566FD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C5C3-61E4-489C-9932-EEA12565D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809DD2-C0A4-414A-BC45-372886003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0" y="1253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0" y="170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0" y="2160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0" y="799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0" y="261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0" y="3521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0" y="3067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0" y="397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1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69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14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60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5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3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787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241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06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519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973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42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880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3CAE754-49BA-4071-860E-354F567B3E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0" y="1253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0" y="170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0" y="2160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0" y="799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0" y="261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0" y="3521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0" y="3067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0" y="397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1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69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514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60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5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33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87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241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06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519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973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242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880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1473281">
            <a:off x="4291858" y="3625627"/>
            <a:ext cx="2900138" cy="101566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err="1" smtClean="0">
                <a:ln w="11430"/>
                <a:solidFill>
                  <a:srgbClr val="845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</a:t>
            </a:r>
            <a:r>
              <a:rPr lang="en-US" sz="6000" b="1" spc="50" baseline="-25000" dirty="0" err="1" smtClean="0">
                <a:ln w="11430"/>
                <a:solidFill>
                  <a:srgbClr val="845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6000" b="1" spc="50" dirty="0" err="1" smtClean="0">
                <a:ln w="11430"/>
                <a:solidFill>
                  <a:srgbClr val="845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6000" b="1" spc="50" dirty="0" smtClean="0">
                <a:ln w="11430"/>
                <a:solidFill>
                  <a:srgbClr val="845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6000" b="1" spc="50" dirty="0">
              <a:ln w="11430"/>
              <a:solidFill>
                <a:srgbClr val="8451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0" name="Picture 12" descr="Рисунок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0350"/>
            <a:ext cx="21669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356992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55650" y="2420888"/>
            <a:ext cx="8064500" cy="2171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«А НУ-КА, МАТЕМАТИКИ!»</a:t>
            </a:r>
          </a:p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269871">
            <a:off x="1870073" y="4165742"/>
            <a:ext cx="3929505" cy="132343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8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a-b)</a:t>
            </a:r>
            <a:r>
              <a:rPr lang="en-US" sz="8000" b="1" spc="50" baseline="3000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8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8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459140">
            <a:off x="2700643" y="790864"/>
            <a:ext cx="2592381" cy="1323439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</a:bodyPr>
          <a:lstStyle/>
          <a:p>
            <a:pPr algn="ctr">
              <a:defRPr/>
            </a:pPr>
            <a:r>
              <a:rPr lang="en-US" sz="8000" b="1" spc="50" dirty="0" err="1" smtClean="0">
                <a:ln w="11430"/>
                <a:solidFill>
                  <a:srgbClr val="FF61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tgx</a:t>
            </a:r>
            <a:r>
              <a:rPr lang="en-US" sz="8000" b="1" spc="50" dirty="0" smtClean="0">
                <a:ln w="11430"/>
                <a:solidFill>
                  <a:srgbClr val="FF61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8000" b="1" spc="50" dirty="0">
              <a:ln w="11430"/>
              <a:solidFill>
                <a:srgbClr val="FF616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7077144">
            <a:off x="1904686" y="3409587"/>
            <a:ext cx="800219" cy="455509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vert="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</a:t>
            </a:r>
            <a:r>
              <a:rPr lang="en-US" sz="4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x+sin</a:t>
            </a:r>
            <a:r>
              <a:rPr lang="en-US" sz="4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x=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11365">
            <a:off x="5868681" y="991168"/>
            <a:ext cx="3058090" cy="1015663"/>
          </a:xfrm>
          <a:prstGeom prst="rect">
            <a:avLst/>
          </a:prstGeom>
          <a:noFill/>
          <a:scene3d>
            <a:camera prst="orthographicFront">
              <a:rot lat="0" lon="2400000" rev="21594000"/>
            </a:camera>
            <a:lightRig rig="soft" dir="tl">
              <a:rot lat="0" lon="0" rev="0"/>
            </a:lightRig>
          </a:scene3d>
          <a:sp3d>
            <a:bevelB w="222250" prst="coolSlant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6000" b="1" spc="50" baseline="3000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-b</a:t>
            </a:r>
            <a:r>
              <a:rPr lang="en-US" sz="6000" b="1" spc="50" baseline="3000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60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75" grpId="0" autoUpdateAnimBg="0"/>
      <p:bldP spid="12" grpId="0"/>
      <p:bldP spid="13" grpId="0"/>
      <p:bldP spid="1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4016" y="2132856"/>
            <a:ext cx="88924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8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ПАУЗА  </a:t>
            </a:r>
            <a:endParaRPr lang="ru-RU" sz="68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аксиома"/>
          <p:cNvPicPr/>
          <p:nvPr/>
        </p:nvPicPr>
        <p:blipFill>
          <a:blip r:embed="rId2" cstate="email"/>
          <a:srcRect l="3600" t="7500" r="4000" b="8000"/>
          <a:stretch>
            <a:fillRect/>
          </a:stretch>
        </p:blipFill>
        <p:spPr bwMode="auto">
          <a:xfrm>
            <a:off x="0" y="0"/>
            <a:ext cx="8172400" cy="36131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RCTR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9009" y="2852936"/>
            <a:ext cx="2934991" cy="35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дача"/>
          <p:cNvPicPr>
            <a:picLocks noGrp="1"/>
          </p:cNvPicPr>
          <p:nvPr>
            <p:ph idx="1"/>
          </p:nvPr>
        </p:nvPicPr>
        <p:blipFill>
          <a:blip r:embed="rId2" cstate="email"/>
          <a:srcRect l="3600" t="7500" r="3800" b="7000"/>
          <a:stretch>
            <a:fillRect/>
          </a:stretch>
        </p:blipFill>
        <p:spPr bwMode="auto">
          <a:xfrm>
            <a:off x="0" y="0"/>
            <a:ext cx="8172400" cy="41547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4" descr="Рисунок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357563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инус"/>
          <p:cNvPicPr/>
          <p:nvPr/>
        </p:nvPicPr>
        <p:blipFill>
          <a:blip r:embed="rId2" cstate="email"/>
          <a:srcRect l="3600" t="7500" r="4000" b="7000"/>
          <a:stretch>
            <a:fillRect/>
          </a:stretch>
        </p:blipFill>
        <p:spPr bwMode="auto">
          <a:xfrm>
            <a:off x="0" y="0"/>
            <a:ext cx="8172400" cy="3573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RCTR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9009" y="2852936"/>
            <a:ext cx="2934991" cy="35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ебусы по математик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41490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4" descr="Рисунок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357563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усы по математик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3573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RCTR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9009" y="2852936"/>
            <a:ext cx="2934991" cy="35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усы по математик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41490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4" descr="Рисунок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357563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бусы по математик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8172400" cy="3573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RCTR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9009" y="2852936"/>
            <a:ext cx="2934991" cy="35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4016" y="2132856"/>
            <a:ext cx="88924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МОЗГОВОЙ ШТУРМ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5536" y="1549235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каких значениях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имеет смысл выражение: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2800" b="1" i="1" baseline="-25000" dirty="0" smtClean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Решить уравнение: 10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=1000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cosП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Определить знак значения функции: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190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Факториалом называется произведение первых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натуральных чисел. Факториал обозначают символом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!, при этом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n!=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1*2*3*…*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14288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</a:t>
            </a:r>
            <a:endParaRPr kumimoji="0" lang="ru-RU" sz="2800" b="1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7240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«ЦИФРОВОЙ КЛАСС»</a:t>
            </a: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5589240"/>
            <a:ext cx="4320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portfolio.uga.akipkro.ru/gallery/21/matem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7080" y="1"/>
            <a:ext cx="2796919" cy="270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032448" cy="6340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i="1" cap="none" spc="50" dirty="0" smtClean="0">
                <a:ln w="11430">
                  <a:solidFill>
                    <a:srgbClr val="660066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i="1" cap="none" spc="50" dirty="0">
              <a:ln w="11430">
                <a:solidFill>
                  <a:srgbClr val="660066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ТО-11</a:t>
            </a:r>
          </a:p>
          <a:p>
            <a:pPr algn="ctr">
              <a:buNone/>
            </a:pPr>
            <a:r>
              <a:rPr lang="ru-RU" b="1" dirty="0" smtClean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«ЦИФРОВОЙ КЛАСС»</a:t>
            </a:r>
          </a:p>
          <a:p>
            <a:r>
              <a:rPr lang="ru-RU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ТО-12</a:t>
            </a:r>
          </a:p>
          <a:p>
            <a:pPr algn="ctr">
              <a:buNone/>
            </a:pPr>
            <a:r>
              <a:rPr lang="ru-RU" b="1" dirty="0" smtClean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«ИНТЕГРАЛЫ»</a:t>
            </a:r>
          </a:p>
          <a:p>
            <a:r>
              <a:rPr lang="ru-RU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С-12</a:t>
            </a:r>
          </a:p>
          <a:p>
            <a:pPr algn="ctr">
              <a:buNone/>
            </a:pPr>
            <a:r>
              <a:rPr lang="ru-RU" b="1" dirty="0" smtClean="0">
                <a:ln w="31550" cmpd="sng">
                  <a:solidFill>
                    <a:srgbClr val="66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«ПИФАГОРЕЙЦЫ»</a:t>
            </a:r>
          </a:p>
          <a:p>
            <a:r>
              <a:rPr lang="ru-RU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Т-11</a:t>
            </a:r>
          </a:p>
          <a:p>
            <a:pPr algn="ctr">
              <a:buNone/>
            </a:pPr>
            <a:r>
              <a:rPr lang="ru-RU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«ЛЮДИ ИГРЕК»</a:t>
            </a:r>
            <a:endParaRPr lang="ru-RU" b="1" dirty="0">
              <a:ln w="31550" cmpd="sng">
                <a:solidFill>
                  <a:srgbClr val="66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1484784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Решить уравнение: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baseline="30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      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, если: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=1.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 +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Определить знак значения функции: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(-120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Факториалом называется произведение первых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натуральных чисел. Факториал обозначают символом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!, при этом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n!=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1*2*3*…*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7240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«ИНТЕГРАЛЫ»</a:t>
            </a: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426716" cy="8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348880"/>
            <a:ext cx="316037" cy="6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5445224"/>
            <a:ext cx="368995" cy="6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1484784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Решить уравнение: 4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=8.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, если: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en-US" sz="2800" b="1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5 =1.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0 +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cosП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Определить знак значения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(-160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Факториалом называется произведение первых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натуральных чисел. Факториал обозначают символом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!, при этом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n!=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1*2*3*…*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</a:t>
            </a:r>
            <a:r>
              <a:rPr lang="ru-RU" sz="2800" i="1" dirty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7240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«ПИФАГОРЕЙЦЫ»</a:t>
            </a: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3131840" y="5445224"/>
          <a:ext cx="323528" cy="698139"/>
        </p:xfrm>
        <a:graphic>
          <a:graphicData uri="http://schemas.openxmlformats.org/presentationml/2006/ole">
            <p:oleObj spid="_x0000_s81921" name="Формула" r:id="rId4" imgW="177646" imgH="393359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1269342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 каких значениях а имеет смысл выражение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baseline="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, если: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ru-RU" sz="2800" b="1" i="1" baseline="-250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=0.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 + cos0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Определить знак значения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функции: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(200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Факториалом называется произведение первых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натуральных чисел. Факториал обозначают символом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!, при этом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n!=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1*2*3*…*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Вычислить:</a:t>
            </a:r>
            <a:r>
              <a:rPr lang="ru-RU" sz="2800" i="1" dirty="0"/>
              <a:t> 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7240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«ЛЮДИ ИГРЕК»</a:t>
            </a: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131840" y="5589240"/>
          <a:ext cx="395536" cy="705086"/>
        </p:xfrm>
        <a:graphic>
          <a:graphicData uri="http://schemas.openxmlformats.org/presentationml/2006/ole">
            <p:oleObj spid="_x0000_s111619" name="Формула" r:id="rId4" imgW="215713" imgH="393359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4016" y="2132856"/>
            <a:ext cx="88924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МАТЕМАТИК-ЮМОРИСТ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980728"/>
            <a:ext cx="4307111" cy="50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4016" y="2132856"/>
            <a:ext cx="889248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«Я-ПЕРВЫЙ»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23528" y="476672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0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Геометрическое тело, полученное при вращении круга вокруг </a:t>
            </a:r>
            <a:r>
              <a:rPr lang="ru-RU" sz="40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диаметра.</a:t>
            </a:r>
          </a:p>
          <a:p>
            <a:pPr marL="742950" lvl="0" indent="-742950">
              <a:buFont typeface="+mj-lt"/>
              <a:buAutoNum type="arabicPeriod"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0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r>
              <a:rPr lang="ru-RU" sz="40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соединяющий точку окружности с ее </a:t>
            </a:r>
            <a:r>
              <a:rPr lang="ru-RU" sz="40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центром.</a:t>
            </a:r>
          </a:p>
          <a:p>
            <a:pPr marL="742950" lvl="0" indent="-742950">
              <a:buFont typeface="+mj-lt"/>
              <a:buAutoNum type="arabicPeriod"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0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r>
              <a:rPr lang="ru-RU" sz="40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соединяющий вершину </a:t>
            </a:r>
            <a:r>
              <a:rPr lang="ru-RU" sz="40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треугольника.</a:t>
            </a:r>
            <a:endParaRPr lang="ru-RU" sz="4000" b="1" i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1030674"/>
            <a:ext cx="7056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ru-RU" sz="36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36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натуральное число</a:t>
            </a:r>
            <a:r>
              <a:rPr lang="ru-RU" sz="36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 startAt="4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4"/>
            </a:pPr>
            <a:r>
              <a:rPr lang="ru-RU" sz="36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называется график функции </a:t>
            </a:r>
            <a:r>
              <a:rPr lang="en-US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i="1" dirty="0" err="1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ru-RU" sz="36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lvl="0" indent="-742950">
              <a:buFont typeface="+mj-lt"/>
              <a:buAutoNum type="arabicPeriod" startAt="4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4"/>
            </a:pPr>
            <a:r>
              <a:rPr lang="ru-RU" sz="36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6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из координат точки на плоскости</a:t>
            </a:r>
            <a:r>
              <a:rPr lang="ru-RU" sz="36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476675"/>
            <a:ext cx="70567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>
              <a:buFont typeface="+mj-lt"/>
              <a:buAutoNum type="arabicPeriod" startAt="7"/>
            </a:pPr>
            <a:r>
              <a:rPr lang="ru-RU" sz="36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ru-RU" sz="36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объединяющие числа рациональные и иррациональные</a:t>
            </a:r>
            <a:r>
              <a:rPr lang="ru-RU" sz="36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 startAt="7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7"/>
            </a:pPr>
            <a:r>
              <a:rPr lang="ru-RU" sz="36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sz="36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или минимум функции одним словом</a:t>
            </a:r>
            <a:r>
              <a:rPr lang="ru-RU" sz="36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 startAt="7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7"/>
            </a:pPr>
            <a:r>
              <a:rPr lang="ru-RU" sz="36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переменных данными в уравнении.</a:t>
            </a:r>
          </a:p>
          <a:p>
            <a:pPr lvl="0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1584671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>
              <a:buFont typeface="+mj-lt"/>
              <a:buAutoNum type="arabicPeriod" startAt="10"/>
            </a:pPr>
            <a:r>
              <a:rPr lang="ru-RU" sz="36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Вычислить</a:t>
            </a:r>
            <a:r>
              <a:rPr lang="ru-RU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5*</a:t>
            </a:r>
            <a:r>
              <a:rPr lang="en-US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3600" b="1" i="1" baseline="-25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 startAt="10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10"/>
            </a:pPr>
            <a:r>
              <a:rPr lang="ru-RU" sz="36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36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отыскания первообразной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 startAt="10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 startAt="10"/>
            </a:pPr>
            <a:r>
              <a:rPr lang="ru-RU" sz="36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Направленный отрезок</a:t>
            </a:r>
            <a:r>
              <a:rPr lang="ru-RU" sz="36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83568" y="2132856"/>
            <a:ext cx="8208912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66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23528" y="2132856"/>
            <a:ext cx="856895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 </a:t>
            </a:r>
            <a:b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Рисунок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79912" cy="47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RCTR1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0"/>
            <a:ext cx="22844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88640"/>
            <a:ext cx="20748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3357563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71800" y="3140968"/>
            <a:ext cx="51845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ВОПРОС-ОТВЕТ</a:t>
            </a:r>
            <a:endParaRPr lang="ru-RU" sz="48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23528" y="2132856"/>
            <a:ext cx="856895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7000" b="1" i="1" spc="50" dirty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332656"/>
          <a:ext cx="7416824" cy="592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800200"/>
                <a:gridCol w="2178242"/>
                <a:gridCol w="185420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Цифровой</a:t>
                      </a:r>
                      <a:r>
                        <a:rPr lang="ru-RU" sz="2400" b="1" i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endParaRPr lang="ru-RU" sz="2400" b="1" i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50000">
                          <a:srgbClr val="F9B3F6"/>
                        </a:gs>
                        <a:gs pos="100000">
                          <a:srgbClr val="FF33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Интегралы</a:t>
                      </a:r>
                      <a:endParaRPr lang="ru-RU" sz="2400" b="1" dirty="0"/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50000">
                          <a:srgbClr val="F9B3F6"/>
                        </a:gs>
                        <a:gs pos="100000">
                          <a:srgbClr val="FF33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Пифагорейцы</a:t>
                      </a:r>
                      <a:endParaRPr lang="ru-RU" sz="2400" b="1" dirty="0"/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50000">
                          <a:srgbClr val="F9B3F6"/>
                        </a:gs>
                        <a:gs pos="100000">
                          <a:srgbClr val="FF33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Люди</a:t>
                      </a:r>
                      <a:r>
                        <a:rPr lang="ru-RU" sz="2400" b="1" i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b="1" i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i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игрек</a:t>
                      </a:r>
                      <a:endParaRPr lang="ru-RU" sz="2400" b="1" dirty="0"/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50000">
                          <a:srgbClr val="F9B3F6"/>
                        </a:gs>
                        <a:gs pos="100000">
                          <a:srgbClr val="FF33CC"/>
                        </a:gs>
                      </a:gsLst>
                      <a:lin ang="5400000" scaled="0"/>
                    </a:gradFill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0201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0201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02011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02011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2746" y="3169245"/>
            <a:ext cx="206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Валерия\Desktop\media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9052" y="3356992"/>
            <a:ext cx="3591457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</p:txBody>
      </p:sp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348880"/>
            <a:ext cx="20748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Валерия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44449"/>
            <a:ext cx="9144000" cy="6902449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476672"/>
            <a:ext cx="70567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отношение противолежащего катета к гипотенузе?</a:t>
            </a:r>
            <a:endParaRPr kumimoji="0" lang="ru-RU" sz="4000" b="1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1% от рубля?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80988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десятков умножить на пять десятков. Сколько получится десятков?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80988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сумма всех чисел от -200 до 200? </a:t>
            </a:r>
            <a:endParaRPr kumimoji="0" lang="ru-RU" sz="4000" b="1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260648"/>
            <a:ext cx="7200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Чему равно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выражение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Чем в математике выражают результат счета или измерения? </a:t>
            </a:r>
            <a:endParaRPr lang="ru-RU" sz="4000" b="1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стоит рубль и еще полкниги. Сколько стоит книга? 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больше: сумма чисел от 0 до 10 или их произведение? </a:t>
            </a:r>
            <a:endParaRPr kumimoji="0" lang="ru-RU" sz="4000" b="1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755576" y="1052736"/>
          <a:ext cx="3105736" cy="576064"/>
        </p:xfrm>
        <a:graphic>
          <a:graphicData uri="http://schemas.openxmlformats.org/presentationml/2006/ole">
            <p:oleObj spid="_x0000_s65537" name="Формула" r:id="rId3" imgW="1180588" imgH="215806" progId="Equation.3">
              <p:embed/>
            </p:oleObj>
          </a:graphicData>
        </a:graphic>
      </p:graphicFrame>
      <p:pic>
        <p:nvPicPr>
          <p:cNvPr id="7" name="Рисунок 2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876202"/>
            <a:ext cx="72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Чему равно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выражение</a:t>
            </a:r>
          </a:p>
          <a:p>
            <a:pPr lvl="0"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Чему равна ¼ часть часа? </a:t>
            </a:r>
            <a:endParaRPr lang="ru-RU" sz="4000" b="1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равна масса 1м</a:t>
            </a:r>
            <a:r>
              <a:rPr lang="ru-RU" sz="4000" b="1" i="1" baseline="30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воды? 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Какой знак надо поставить между двумя пятерками, чтобы получить число больше 5, но меньше 6? </a:t>
            </a:r>
            <a:endParaRPr kumimoji="0" lang="ru-RU" sz="4000" b="1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740436" y="1772816"/>
          <a:ext cx="3327508" cy="360040"/>
        </p:xfrm>
        <a:graphic>
          <a:graphicData uri="http://schemas.openxmlformats.org/presentationml/2006/ole">
            <p:oleObj spid="_x0000_s66563" name="Формула" r:id="rId3" imgW="952087" imgH="177723" progId="Equation.3">
              <p:embed/>
            </p:oleObj>
          </a:graphicData>
        </a:graphic>
      </p:graphicFrame>
      <p:pic>
        <p:nvPicPr>
          <p:cNvPr id="8" name="Рисунок 2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5536" y="383758"/>
            <a:ext cx="69847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32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Как называется отношение противолежащего катета к прилежащему катету? </a:t>
            </a:r>
            <a:endParaRPr lang="ru-RU" sz="32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32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Сколько сейчас времени, если оставшаяся часть суток в 2 раза больше прошедшей</a:t>
            </a:r>
            <a:r>
              <a:rPr lang="ru-RU" sz="3200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Известно, что пять в квадрате - двадцать пять, десять в квадрате - сто. А сколько будет угол в квадрате</a:t>
            </a: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Назовите возможно большее число с помощью трех троек</a:t>
            </a:r>
            <a:r>
              <a:rPr lang="ru-RU" sz="32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4016" y="2132856"/>
            <a:ext cx="88924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i="1" spc="50" dirty="0" smtClean="0">
                <a:ln w="11430"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АЛГЕБРАИЧЕСКИЙ ТРЕНАЖЁР  </a:t>
            </a:r>
            <a:endParaRPr lang="ru-RU" sz="7000" b="1" i="1" spc="50" dirty="0">
              <a:ln w="11430">
                <a:solidFill>
                  <a:srgbClr val="6600CC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7632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7632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4830" y="260648"/>
            <a:ext cx="181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447</Words>
  <Application>Microsoft Office PowerPoint</Application>
  <PresentationFormat>Экран (4:3)</PresentationFormat>
  <Paragraphs>93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Изящная</vt:lpstr>
      <vt:lpstr>Формула</vt:lpstr>
      <vt:lpstr>Слайд 1</vt:lpstr>
      <vt:lpstr>УЧАСТНИКИ: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157</cp:revision>
  <dcterms:created xsi:type="dcterms:W3CDTF">2010-06-18T23:25:24Z</dcterms:created>
  <dcterms:modified xsi:type="dcterms:W3CDTF">2013-03-01T15:17:10Z</dcterms:modified>
</cp:coreProperties>
</file>