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66" r:id="rId10"/>
    <p:sldId id="267" r:id="rId11"/>
    <p:sldId id="265" r:id="rId12"/>
    <p:sldId id="268" r:id="rId13"/>
    <p:sldId id="270" r:id="rId14"/>
    <p:sldId id="269" r:id="rId15"/>
    <p:sldId id="271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обыкновенных дробей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933056"/>
            <a:ext cx="46006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МКОУ «</a:t>
            </a:r>
            <a:r>
              <a:rPr lang="ru-RU" sz="2800" dirty="0" err="1" smtClean="0">
                <a:solidFill>
                  <a:schemeClr val="tx1"/>
                </a:solidFill>
              </a:rPr>
              <a:t>Чебаклинская</a:t>
            </a:r>
            <a:r>
              <a:rPr lang="ru-RU" sz="2800" dirty="0" smtClean="0">
                <a:solidFill>
                  <a:schemeClr val="tx1"/>
                </a:solidFill>
              </a:rPr>
              <a:t> СОШ»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Сиканкина</a:t>
            </a:r>
            <a:r>
              <a:rPr lang="ru-RU" sz="2800" dirty="0" smtClean="0">
                <a:solidFill>
                  <a:schemeClr val="tx1"/>
                </a:solidFill>
              </a:rPr>
              <a:t> А.И.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O18fe3a4766255bd54e07a92f6be1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2337048" cy="2734346"/>
          </a:xfrm>
          <a:prstGeom prst="rect">
            <a:avLst/>
          </a:prstGeom>
        </p:spPr>
      </p:pic>
      <p:pic>
        <p:nvPicPr>
          <p:cNvPr id="5" name="Рисунок 4" descr="щол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050749" cy="2493987"/>
          </a:xfrm>
          <a:prstGeom prst="rect">
            <a:avLst/>
          </a:prstGeom>
        </p:spPr>
      </p:pic>
      <p:pic>
        <p:nvPicPr>
          <p:cNvPr id="6" name="Рисунок 5" descr="7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01008"/>
            <a:ext cx="2284408" cy="2739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04056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Около 4 тысяч лет назад  в Месопотамию – долину между Тигром и </a:t>
            </a:r>
            <a:r>
              <a:rPr lang="ru-RU" dirty="0" err="1" smtClean="0"/>
              <a:t>Ефратом</a:t>
            </a:r>
            <a:r>
              <a:rPr lang="ru-RU" dirty="0" smtClean="0"/>
              <a:t> на территории нынешнего Ирака – пришли два кочевых народа: </a:t>
            </a:r>
            <a:r>
              <a:rPr lang="ru-RU" dirty="0" err="1" smtClean="0"/>
              <a:t>сумерийцы</a:t>
            </a:r>
            <a:r>
              <a:rPr lang="ru-RU" dirty="0" smtClean="0"/>
              <a:t> и </a:t>
            </a:r>
            <a:r>
              <a:rPr lang="ru-RU" dirty="0" err="1" smtClean="0"/>
              <a:t>аккадяне</a:t>
            </a:r>
            <a:r>
              <a:rPr lang="ru-RU" dirty="0" smtClean="0"/>
              <a:t>. Через два века они слились в одно мощное государство – Вавилон.</a:t>
            </a:r>
          </a:p>
          <a:p>
            <a:r>
              <a:rPr lang="ru-RU" dirty="0" smtClean="0"/>
              <a:t>        Ко времени слияния каждый из этих народов имел свои весовые и денежные единицы. Основной единицей у </a:t>
            </a:r>
            <a:r>
              <a:rPr lang="ru-RU" dirty="0" err="1" smtClean="0"/>
              <a:t>сумерийцев</a:t>
            </a:r>
            <a:r>
              <a:rPr lang="ru-RU" dirty="0" smtClean="0"/>
              <a:t> была «мина», а у </a:t>
            </a:r>
            <a:r>
              <a:rPr lang="ru-RU" dirty="0" err="1" smtClean="0"/>
              <a:t>аккадян</a:t>
            </a:r>
            <a:r>
              <a:rPr lang="ru-RU" dirty="0" smtClean="0"/>
              <a:t> – «шекель». «Шекель» была приблизительно в 60 раз меньше «мины». Следующей весовой единицей установили «талант», она была в 60 раз больше «мины».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652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Вавилоне.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mesopotamia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5346" y="1556792"/>
            <a:ext cx="3805905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Вавилоне.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1196752"/>
            <a:ext cx="6012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шекель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56176" y="5823356"/>
            <a:ext cx="2987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Вавилонские клинописные  таблички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635896" y="1844824"/>
          <a:ext cx="1800200" cy="848370"/>
        </p:xfrm>
        <a:graphic>
          <a:graphicData uri="http://schemas.openxmlformats.org/presentationml/2006/ole">
            <p:oleObj spid="_x0000_s19458" name="Формула" r:id="rId3" imgW="825500" imgH="393700" progId="Equation.3">
              <p:embed/>
            </p:oleObj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98884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4; 52; 03 означает </a:t>
            </a:r>
            <a:endParaRPr lang="ru-RU" sz="2800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1002" y="3393867"/>
            <a:ext cx="35321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60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секунд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градуса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60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085184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Шестидесятеричные</a:t>
            </a:r>
            <a:r>
              <a:rPr lang="ru-RU" sz="2800" b="1" dirty="0" smtClean="0"/>
              <a:t> дроби называют </a:t>
            </a:r>
            <a:r>
              <a:rPr lang="ru-RU" sz="2800" b="1" dirty="0" smtClean="0">
                <a:solidFill>
                  <a:srgbClr val="0070C0"/>
                </a:solidFill>
              </a:rPr>
              <a:t>астрономическими </a:t>
            </a:r>
            <a:r>
              <a:rPr lang="ru-RU" sz="2800" b="1" dirty="0" smtClean="0"/>
              <a:t>дробями.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3140968"/>
            <a:ext cx="299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Шестидесятеричные дроби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2843808" y="620688"/>
            <a:ext cx="432048" cy="460851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24744"/>
            <a:ext cx="2529840" cy="2176272"/>
          </a:xfrm>
          <a:prstGeom prst="rect">
            <a:avLst/>
          </a:prstGeom>
        </p:spPr>
      </p:pic>
      <p:pic>
        <p:nvPicPr>
          <p:cNvPr id="16" name="Рисунок 15" descr="рпоо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429000"/>
            <a:ext cx="2461846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древней Греции.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В Древней Греции </a:t>
            </a:r>
            <a:r>
              <a:rPr lang="ru-RU" sz="2400" dirty="0" smtClean="0">
                <a:solidFill>
                  <a:srgbClr val="0070C0"/>
                </a:solidFill>
              </a:rPr>
              <a:t>арифметику</a:t>
            </a:r>
            <a:r>
              <a:rPr lang="ru-RU" sz="2400" dirty="0" smtClean="0"/>
              <a:t> – учение об общих свойствах чисел – отделяли от </a:t>
            </a:r>
            <a:r>
              <a:rPr lang="ru-RU" sz="2400" dirty="0" smtClean="0">
                <a:solidFill>
                  <a:srgbClr val="0070C0"/>
                </a:solidFill>
              </a:rPr>
              <a:t>логистики</a:t>
            </a:r>
            <a:r>
              <a:rPr lang="ru-RU" sz="2400" dirty="0" smtClean="0"/>
              <a:t> – искусства исчисления. </a:t>
            </a:r>
            <a:endParaRPr lang="ru-RU" sz="24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2564904"/>
            <a:ext cx="732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 столетия до н. 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встречается общее понятие дроби вида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7812360" y="2348880"/>
          <a:ext cx="360040" cy="738083"/>
        </p:xfrm>
        <a:graphic>
          <a:graphicData uri="http://schemas.openxmlformats.org/presentationml/2006/ole">
            <p:oleObj spid="_x0000_s24578" name="Формула" r:id="rId3" imgW="190417" imgH="393529" progId="Equation.3">
              <p:embed/>
            </p:oleObj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07504" y="3099157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разных записей употреблялась и такая: сверху знаменатель,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ним – числитель дроби. Например,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39552" y="3789040"/>
          <a:ext cx="360040" cy="770888"/>
        </p:xfrm>
        <a:graphic>
          <a:graphicData uri="http://schemas.openxmlformats.org/presentationml/2006/ole">
            <p:oleObj spid="_x0000_s24579" name="Формула" r:id="rId4" imgW="139639" imgH="393529" progId="Equation.3">
              <p:embed/>
            </p:oleObj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89106" y="4005064"/>
            <a:ext cx="336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означало три пятых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RECIYa_AFIN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456384" cy="23028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8104" y="609329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Греческий храм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древней Руси.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043607" y="4653136"/>
          <a:ext cx="2035543" cy="878498"/>
        </p:xfrm>
        <a:graphic>
          <a:graphicData uri="http://schemas.openxmlformats.org/presentationml/2006/ole">
            <p:oleObj spid="_x0000_s25602" name="Формула" r:id="rId3" imgW="685800" imgH="3937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4941168"/>
            <a:ext cx="3324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- конкретные дроби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80728"/>
            <a:ext cx="2157470" cy="29523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71800" y="1052736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Учёный монах </a:t>
            </a:r>
            <a:r>
              <a:rPr lang="ru-RU" sz="2800" b="1" dirty="0" err="1" smtClean="0">
                <a:solidFill>
                  <a:srgbClr val="0070C0"/>
                </a:solidFill>
              </a:rPr>
              <a:t>Кирик</a:t>
            </a:r>
            <a:r>
              <a:rPr lang="ru-RU" sz="2800" b="1" dirty="0" smtClean="0">
                <a:solidFill>
                  <a:srgbClr val="0070C0"/>
                </a:solidFill>
              </a:rPr>
              <a:t> Новгородец </a:t>
            </a:r>
            <a:r>
              <a:rPr lang="ru-RU" sz="2800" dirty="0" smtClean="0"/>
              <a:t>– автор сочинение о календаре, написанное на славянском языке в 1136году и названное </a:t>
            </a:r>
            <a:r>
              <a:rPr lang="ru-RU" sz="2800" dirty="0" smtClean="0">
                <a:solidFill>
                  <a:srgbClr val="0070C0"/>
                </a:solidFill>
              </a:rPr>
              <a:t>«Учение им же </a:t>
            </a:r>
            <a:r>
              <a:rPr lang="ru-RU" sz="2800" dirty="0" err="1" smtClean="0">
                <a:solidFill>
                  <a:srgbClr val="0070C0"/>
                </a:solidFill>
              </a:rPr>
              <a:t>ведати</a:t>
            </a:r>
            <a:r>
              <a:rPr lang="ru-RU" sz="2800" dirty="0" smtClean="0">
                <a:solidFill>
                  <a:srgbClr val="0070C0"/>
                </a:solidFill>
              </a:rPr>
              <a:t> человеку числа всех лет</a:t>
            </a:r>
            <a:r>
              <a:rPr lang="ru-RU" sz="2800" dirty="0" smtClean="0"/>
              <a:t>», то есть </a:t>
            </a:r>
            <a:r>
              <a:rPr lang="ru-RU" sz="2800" dirty="0" smtClean="0">
                <a:solidFill>
                  <a:srgbClr val="0070C0"/>
                </a:solidFill>
              </a:rPr>
              <a:t>«Наставление, как человеку познать счисление лет».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5536" y="404664"/>
            <a:ext cx="81048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русских рукописных арифметиках XVII века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дроби называли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позднее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«ломаными числами».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ло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7591425" cy="4143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других государствах древности.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2797" y="4190401"/>
            <a:ext cx="88694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 – XVI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столетиях учение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обыкновенных дробях приобретает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уже знакомый нам теперь вид и оформляется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приблизительно в те самые разделы,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встречаются в наших учебниках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исунок1м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1981200" cy="2724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3848" y="1340768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древнем </a:t>
            </a:r>
            <a:r>
              <a:rPr lang="ru-RU" sz="2800" b="1" dirty="0" smtClean="0">
                <a:solidFill>
                  <a:srgbClr val="C00000"/>
                </a:solidFill>
              </a:rPr>
              <a:t>Китае</a:t>
            </a:r>
            <a:r>
              <a:rPr lang="ru-RU" sz="2800" b="1" dirty="0" smtClean="0"/>
              <a:t> вместо черты ставили точку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636912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древнем </a:t>
            </a:r>
            <a:r>
              <a:rPr lang="ru-RU" sz="2800" b="1" dirty="0" smtClean="0">
                <a:solidFill>
                  <a:srgbClr val="241CCE"/>
                </a:solidFill>
              </a:rPr>
              <a:t>Индии</a:t>
            </a:r>
            <a:r>
              <a:rPr lang="ru-RU" sz="2800" b="1" dirty="0" smtClean="0"/>
              <a:t> дробную черту не ставили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69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используемой литературы.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Глейзер Г.И. История математики в </a:t>
            </a:r>
            <a:r>
              <a:rPr lang="ru-RU" dirty="0" err="1" smtClean="0"/>
              <a:t>школе:ΙV-V</a:t>
            </a:r>
            <a:r>
              <a:rPr lang="ru-RU" dirty="0" smtClean="0"/>
              <a:t>Ι </a:t>
            </a:r>
            <a:r>
              <a:rPr lang="ru-RU" dirty="0" err="1" smtClean="0"/>
              <a:t>кл</a:t>
            </a:r>
            <a:r>
              <a:rPr lang="ru-RU" dirty="0" smtClean="0"/>
              <a:t>. Пособие для учителей.-М.:Просвещение,1981г.</a:t>
            </a:r>
          </a:p>
          <a:p>
            <a:pPr lvl="0"/>
            <a:r>
              <a:rPr lang="ru-RU" dirty="0" smtClean="0"/>
              <a:t> Гельфанд М.Б., Павлович В.С. Внеклассная  работа по математике. – М.: Издательство «Просвещение», 1965г.</a:t>
            </a:r>
          </a:p>
          <a:p>
            <a:pPr lvl="0"/>
            <a:r>
              <a:rPr lang="ru-RU" dirty="0" smtClean="0"/>
              <a:t>Григорьева Г.И. Математика. Предметная неделя в школе. –М.: Глобус, 2008г.</a:t>
            </a:r>
          </a:p>
          <a:p>
            <a:pPr lvl="0"/>
            <a:r>
              <a:rPr lang="ru-RU" dirty="0" err="1" smtClean="0"/>
              <a:t>Шидова</a:t>
            </a:r>
            <a:r>
              <a:rPr lang="ru-RU" dirty="0" smtClean="0"/>
              <a:t> Н.В. Из истории возникновения дробей // газета Математика 1999 г. № 10 </a:t>
            </a:r>
          </a:p>
          <a:p>
            <a:pPr lvl="0"/>
            <a:r>
              <a:rPr lang="ru-RU" dirty="0" smtClean="0"/>
              <a:t>Романова путешествие в страну Дроби // газета Математика 1999 г. №44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«Без 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знания дробей никто не может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признаваться знающим арифметику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r>
              <a:rPr lang="ru-RU" b="1" dirty="0" smtClean="0"/>
              <a:t>Римский </a:t>
            </a:r>
            <a:r>
              <a:rPr lang="ru-RU" b="1" dirty="0"/>
              <a:t>оратор и писатель Цицерон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1350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28194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220072" cy="6336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Необходимость в дробных числах возникла у человека на весьма ранней стадии развития. Уже дележ добычи, состоявший из нескольких убитых животных, между участниками охоты, когда число животных оказывалось не кратным числу охотников, могло привести первобытного человека к понятию о дробном числе. </a:t>
            </a:r>
          </a:p>
          <a:p>
            <a:r>
              <a:rPr lang="ru-RU" dirty="0" smtClean="0"/>
              <a:t>Наряду с необходимостью считать предметы у людей с древних времён появилась потребность измерять длину, площадь, объём, время и другие величины. Результат измерений не всегда удаётся выразить натуральным числом, приходится учитывать и части употребляемой меры. </a:t>
            </a:r>
          </a:p>
          <a:p>
            <a:endParaRPr lang="ru-RU" dirty="0"/>
          </a:p>
        </p:txBody>
      </p:sp>
      <p:pic>
        <p:nvPicPr>
          <p:cNvPr id="5" name="Рисунок 4" descr="ее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584293" cy="286109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2780928"/>
            <a:ext cx="45720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Потребность в более точных измерениях привела к тому, что начальные единицы меры начали дробить на 2, 3 и более частей. Более мелкой единице меры, которую получали как следствие раздробления, давали индивидуальное название, и величины измеряли уже этой более мелкой единицей. В связи с этой необходимой работой люди стали употреблять выражения: половина, треть, два с половиной шага.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4868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древнем Египте.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photo4cefb229a6a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168352" cy="2376264"/>
          </a:xfrm>
          <a:prstGeom prst="rect">
            <a:avLst/>
          </a:prstGeom>
        </p:spPr>
      </p:pic>
      <p:pic>
        <p:nvPicPr>
          <p:cNvPr id="6" name="Рисунок 5" descr="щщщ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8100811" cy="3709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hind_Mathematical_Papy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1"/>
            <a:ext cx="3439721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772816"/>
            <a:ext cx="244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Часть папируса  </a:t>
            </a:r>
            <a:r>
              <a:rPr lang="ru-RU" b="1" dirty="0" err="1" smtClean="0"/>
              <a:t>Ринда</a:t>
            </a:r>
            <a:endParaRPr lang="ru-RU" b="1" dirty="0"/>
          </a:p>
        </p:txBody>
      </p:sp>
      <p:pic>
        <p:nvPicPr>
          <p:cNvPr id="9" name="Рисунок 8" descr="mathi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2448272" cy="21177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3501008"/>
            <a:ext cx="1884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Египетский </a:t>
            </a:r>
          </a:p>
          <a:p>
            <a:r>
              <a:rPr lang="ru-RU" b="1" dirty="0" smtClean="0"/>
              <a:t>математический</a:t>
            </a:r>
          </a:p>
          <a:p>
            <a:r>
              <a:rPr lang="ru-RU" b="1" dirty="0" smtClean="0"/>
              <a:t> кожаный свиток</a:t>
            </a:r>
            <a:endParaRPr lang="ru-RU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211960" y="273050"/>
            <a:ext cx="4752528" cy="5853113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Одним из первых известных упоминаний о египетских дробях является Математический папирус </a:t>
            </a:r>
            <a:r>
              <a:rPr lang="ru-RU" sz="4200" dirty="0" err="1" smtClean="0"/>
              <a:t>Ринда</a:t>
            </a:r>
            <a:r>
              <a:rPr lang="ru-RU" sz="4200" dirty="0" smtClean="0"/>
              <a:t>. Три более древних текста, в которых упоминаются египетские дроби — это Египетский математический кожаный свиток, Московский математический папирус и Деревянная табличка </a:t>
            </a:r>
            <a:r>
              <a:rPr lang="ru-RU" sz="4200" dirty="0" err="1" smtClean="0"/>
              <a:t>Ахмима</a:t>
            </a:r>
            <a:r>
              <a:rPr lang="ru-RU" sz="4200" dirty="0" smtClean="0"/>
              <a:t>. Папирус </a:t>
            </a:r>
            <a:r>
              <a:rPr lang="ru-RU" sz="4200" dirty="0" err="1" smtClean="0"/>
              <a:t>Ринда</a:t>
            </a:r>
            <a:r>
              <a:rPr lang="ru-RU" sz="4200" dirty="0" smtClean="0"/>
              <a:t> был написан писцом </a:t>
            </a:r>
            <a:r>
              <a:rPr lang="ru-RU" sz="4200" dirty="0" err="1" smtClean="0"/>
              <a:t>Ахмесом</a:t>
            </a:r>
            <a:r>
              <a:rPr lang="ru-RU" sz="4200" dirty="0" smtClean="0"/>
              <a:t> . Его длина 544см, а ширина 33см; хранится он в Лондоне, в Британском музее. Этот старинный математический документ озаглавлен так: «Способы, при помощи которых можно дойти  до понимания всех тёмных вещей, всех тайн, заключающихся в вещах». Он включает таблицу египетских дробей для чисел вида 2/</a:t>
            </a:r>
            <a:r>
              <a:rPr lang="ru-RU" sz="4200" dirty="0" err="1" smtClean="0"/>
              <a:t>n</a:t>
            </a:r>
            <a:r>
              <a:rPr lang="ru-RU" sz="4200" dirty="0" smtClean="0"/>
              <a:t>, а также 84 математических задачи, их решения и ответы, записанные в виде египетских дробей.</a:t>
            </a:r>
          </a:p>
          <a:p>
            <a:endParaRPr lang="ru-RU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08920"/>
            <a:ext cx="2141024" cy="170936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483768" y="2276872"/>
            <a:ext cx="19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Деревянная </a:t>
            </a:r>
          </a:p>
          <a:p>
            <a:r>
              <a:rPr lang="ru-RU" b="1" dirty="0" smtClean="0"/>
              <a:t>табличка </a:t>
            </a:r>
            <a:r>
              <a:rPr lang="ru-RU" b="1" dirty="0" err="1" smtClean="0"/>
              <a:t>Ахмима</a:t>
            </a:r>
            <a:endParaRPr lang="ru-RU" b="1" dirty="0"/>
          </a:p>
        </p:txBody>
      </p:sp>
      <p:pic>
        <p:nvPicPr>
          <p:cNvPr id="19" name="Рисунок 18" descr="Moskou-papyr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65104"/>
            <a:ext cx="4176464" cy="22525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95536" y="6021288"/>
            <a:ext cx="400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Московский математический папирус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о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68960"/>
            <a:ext cx="4015097" cy="936104"/>
          </a:xfrm>
          <a:prstGeom prst="rect">
            <a:avLst/>
          </a:prstGeom>
        </p:spPr>
      </p:pic>
      <p:pic>
        <p:nvPicPr>
          <p:cNvPr id="44" name="Рисунок 4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2750528" cy="936104"/>
          </a:xfrm>
          <a:prstGeom prst="rect">
            <a:avLst/>
          </a:prstGeom>
        </p:spPr>
      </p:pic>
      <p:pic>
        <p:nvPicPr>
          <p:cNvPr id="45" name="Рисунок 44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3121677" cy="1199381"/>
          </a:xfrm>
          <a:prstGeom prst="rect">
            <a:avLst/>
          </a:prstGeom>
        </p:spPr>
      </p:pic>
      <p:pic>
        <p:nvPicPr>
          <p:cNvPr id="47" name="Рисунок 46" descr="D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340768"/>
            <a:ext cx="43204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1691680" y="1268760"/>
            <a:ext cx="1732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 «рот» один из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707904" y="126876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|     -  единица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древнем Египте.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4118302"/>
            <a:ext cx="468052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Пример записи дробей из Папируса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Ринда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56490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Специальные символы для дробей </a:t>
            </a:r>
            <a:endParaRPr lang="ru-RU" b="1" dirty="0"/>
          </a:p>
        </p:txBody>
      </p:sp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797152"/>
            <a:ext cx="4492752" cy="50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6044768" cy="4937236"/>
          </a:xfrm>
          <a:prstGeom prst="rect">
            <a:avLst/>
          </a:prstGeom>
        </p:spPr>
      </p:pic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9436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арифметике египтян составные части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Уаджета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(или глаза Гора)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использовались для написания дробей от 1/2 до 1/64.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5733256"/>
            <a:ext cx="7882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 шести знаков, входящих в Уаджет,  и приведенных 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общему знаменателю: 32/64 + 16/64 + 8/64 + 4/64 + ²/64 + 1/64 = 63/64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28" y="58416"/>
            <a:ext cx="9006368" cy="6799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124744"/>
            <a:ext cx="8136904" cy="52565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7584" y="1700808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Характерен следующий отрывок из произведения знаменитого римского поэта Ι  в. до н.э. Горация о беседе учителя с учеником в одной из римских школ этой эпохи: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«Учитель. Пусть скажет Сын Альбина, сколько останется, если от 5 унций отнять 1 унцию?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Ученик. Одна треть.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Учитель. Правильно, ты сумеешь сберечь своё имущество». </a:t>
            </a:r>
            <a:endParaRPr kumimoji="0" lang="ru-RU" sz="2400" b="1" i="0" u="none" strike="noStrike" spc="50" normalizeH="0" baseline="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Дроби в древнем Риме.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"/>
  <p:tag name="GENSWF_ADVANCE_TIME" val="20.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751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История обыкновенных дробей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Дроби в Вавилоне.</vt:lpstr>
      <vt:lpstr>Слайд 11</vt:lpstr>
      <vt:lpstr>Слайд 12</vt:lpstr>
      <vt:lpstr>Слайд 13</vt:lpstr>
      <vt:lpstr>Слайд 14</vt:lpstr>
      <vt:lpstr>Слайд 15</vt:lpstr>
      <vt:lpstr>Список используемой литературы.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2013-02-22T15:55:32Z</dcterms:created>
  <dcterms:modified xsi:type="dcterms:W3CDTF">2013-02-23T16:19:09Z</dcterms:modified>
</cp:coreProperties>
</file>