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63" r:id="rId4"/>
    <p:sldId id="257" r:id="rId5"/>
    <p:sldId id="264" r:id="rId6"/>
    <p:sldId id="265" r:id="rId7"/>
    <p:sldId id="266" r:id="rId8"/>
    <p:sldId id="267"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96" autoAdjust="0"/>
  </p:normalViewPr>
  <p:slideViewPr>
    <p:cSldViewPr>
      <p:cViewPr varScale="1">
        <p:scale>
          <a:sx n="123" d="100"/>
          <a:sy n="123" d="100"/>
        </p:scale>
        <p:origin x="-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E5F2A4B-CC03-486B-B302-1169EB90C38A}" type="datetimeFigureOut">
              <a:rPr lang="ru-RU" smtClean="0"/>
              <a:pPr/>
              <a:t>21.10.2012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9F8C507-B35D-46D8-A8EF-B4F9AC8EA61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advTm="5000">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E5F2A4B-CC03-486B-B302-1169EB90C38A}" type="datetimeFigureOut">
              <a:rPr lang="ru-RU" smtClean="0"/>
              <a:pPr/>
              <a:t>21.10.2012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F8C507-B35D-46D8-A8EF-B4F9AC8EA616}" type="slidenum">
              <a:rPr lang="ru-RU" smtClean="0"/>
              <a:pPr/>
              <a:t>‹#›</a:t>
            </a:fld>
            <a:endParaRPr lang="ru-RU"/>
          </a:p>
        </p:txBody>
      </p:sp>
    </p:spTree>
  </p:cSld>
  <p:clrMapOvr>
    <a:masterClrMapping/>
  </p:clrMapOvr>
  <p:transition spd="slow" advTm="5000">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E5F2A4B-CC03-486B-B302-1169EB90C38A}" type="datetimeFigureOut">
              <a:rPr lang="ru-RU" smtClean="0"/>
              <a:pPr/>
              <a:t>21.10.2012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F8C507-B35D-46D8-A8EF-B4F9AC8EA616}" type="slidenum">
              <a:rPr lang="ru-RU" smtClean="0"/>
              <a:pPr/>
              <a:t>‹#›</a:t>
            </a:fld>
            <a:endParaRPr lang="ru-RU"/>
          </a:p>
        </p:txBody>
      </p:sp>
    </p:spTree>
  </p:cSld>
  <p:clrMapOvr>
    <a:masterClrMapping/>
  </p:clrMapOvr>
  <p:transition spd="slow" advTm="5000">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E5F2A4B-CC03-486B-B302-1169EB90C38A}" type="datetimeFigureOut">
              <a:rPr lang="ru-RU" smtClean="0"/>
              <a:pPr/>
              <a:t>21.10.2012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F8C507-B35D-46D8-A8EF-B4F9AC8EA616}" type="slidenum">
              <a:rPr lang="ru-RU" smtClean="0"/>
              <a:pPr/>
              <a:t>‹#›</a:t>
            </a:fld>
            <a:endParaRPr lang="ru-RU"/>
          </a:p>
        </p:txBody>
      </p:sp>
    </p:spTree>
  </p:cSld>
  <p:clrMapOvr>
    <a:masterClrMapping/>
  </p:clrMapOvr>
  <p:transition spd="slow" advTm="5000">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E5F2A4B-CC03-486B-B302-1169EB90C38A}" type="datetimeFigureOut">
              <a:rPr lang="ru-RU" smtClean="0"/>
              <a:pPr/>
              <a:t>21.10.2012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F8C507-B35D-46D8-A8EF-B4F9AC8EA616}"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slow" advTm="5000">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E5F2A4B-CC03-486B-B302-1169EB90C38A}" type="datetimeFigureOut">
              <a:rPr lang="ru-RU" smtClean="0"/>
              <a:pPr/>
              <a:t>21.10.2012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F8C507-B35D-46D8-A8EF-B4F9AC8EA616}" type="slidenum">
              <a:rPr lang="ru-RU" smtClean="0"/>
              <a:pPr/>
              <a:t>‹#›</a:t>
            </a:fld>
            <a:endParaRPr lang="ru-RU"/>
          </a:p>
        </p:txBody>
      </p:sp>
    </p:spTree>
  </p:cSld>
  <p:clrMapOvr>
    <a:masterClrMapping/>
  </p:clrMapOvr>
  <p:transition spd="slow" advTm="5000">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E5F2A4B-CC03-486B-B302-1169EB90C38A}" type="datetimeFigureOut">
              <a:rPr lang="ru-RU" smtClean="0"/>
              <a:pPr/>
              <a:t>21.10.2012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F8C507-B35D-46D8-A8EF-B4F9AC8EA616}" type="slidenum">
              <a:rPr lang="ru-RU" smtClean="0"/>
              <a:pPr/>
              <a:t>‹#›</a:t>
            </a:fld>
            <a:endParaRPr lang="ru-RU"/>
          </a:p>
        </p:txBody>
      </p:sp>
    </p:spTree>
  </p:cSld>
  <p:clrMapOvr>
    <a:masterClrMapping/>
  </p:clrMapOvr>
  <p:transition spd="slow" advTm="5000">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E5F2A4B-CC03-486B-B302-1169EB90C38A}" type="datetimeFigureOut">
              <a:rPr lang="ru-RU" smtClean="0"/>
              <a:pPr/>
              <a:t>21.10.2012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F8C507-B35D-46D8-A8EF-B4F9AC8EA616}" type="slidenum">
              <a:rPr lang="ru-RU" smtClean="0"/>
              <a:pPr/>
              <a:t>‹#›</a:t>
            </a:fld>
            <a:endParaRPr lang="ru-RU"/>
          </a:p>
        </p:txBody>
      </p:sp>
    </p:spTree>
  </p:cSld>
  <p:clrMapOvr>
    <a:masterClrMapping/>
  </p:clrMapOvr>
  <p:transition spd="slow" advTm="5000">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5F2A4B-CC03-486B-B302-1169EB90C38A}" type="datetimeFigureOut">
              <a:rPr lang="ru-RU" smtClean="0"/>
              <a:pPr/>
              <a:t>21.10.2012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F8C507-B35D-46D8-A8EF-B4F9AC8EA616}" type="slidenum">
              <a:rPr lang="ru-RU" smtClean="0"/>
              <a:pPr/>
              <a:t>‹#›</a:t>
            </a:fld>
            <a:endParaRPr lang="ru-RU"/>
          </a:p>
        </p:txBody>
      </p:sp>
    </p:spTree>
  </p:cSld>
  <p:clrMapOvr>
    <a:masterClrMapping/>
  </p:clrMapOvr>
  <p:transition spd="slow" advTm="5000">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E5F2A4B-CC03-486B-B302-1169EB90C38A}" type="datetimeFigureOut">
              <a:rPr lang="ru-RU" smtClean="0"/>
              <a:pPr/>
              <a:t>21.10.2012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F8C507-B35D-46D8-A8EF-B4F9AC8EA616}" type="slidenum">
              <a:rPr lang="ru-RU" smtClean="0"/>
              <a:pPr/>
              <a:t>‹#›</a:t>
            </a:fld>
            <a:endParaRPr lang="ru-RU"/>
          </a:p>
        </p:txBody>
      </p:sp>
    </p:spTree>
  </p:cSld>
  <p:clrMapOvr>
    <a:masterClrMapping/>
  </p:clrMapOvr>
  <p:transition spd="slow" advTm="5000">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E5F2A4B-CC03-486B-B302-1169EB90C38A}" type="datetimeFigureOut">
              <a:rPr lang="ru-RU" smtClean="0"/>
              <a:pPr/>
              <a:t>21.10.2012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9F8C507-B35D-46D8-A8EF-B4F9AC8EA616}"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advTm="5000">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E5F2A4B-CC03-486B-B302-1169EB90C38A}" type="datetimeFigureOut">
              <a:rPr lang="ru-RU" smtClean="0"/>
              <a:pPr/>
              <a:t>21.10.2012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F8C507-B35D-46D8-A8EF-B4F9AC8EA616}"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5000">
    <p:strips dir="ld"/>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motor.ucoz.net/_pu/4/80086.jpe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click02.begun.ru/click.jsp?url=J1DQn39zcnMxfuucyughk5iB6eDdq9RcxZSItdlceNkwmF6gaUUe8YYl*sJStqeR1Ov81q7mbw7WsF5wlUB4TBb6wGzCW9gxMwU2IyatSGne24UajqNZs22YQUza0sLFH74DfrU0Y5zoqxKnvOz0OyVh6TzRxalbDrNQDv3PE8JDSBMYtdwCvW-jknYf-Iom1XVRMd6kq4wIAs0IizpLNkxjYI*XSDrR0*6or6APeFbMgL97EKtJaBVrM2jwqK314P4btWOslYslfC89YqKOx6UhbH7TMSDqfCklYlJG7UddzGHlJjQbsvsIz7Mw43zkEuCds5emiRrhzisV0VVmEqrH5knGx4jVrk070KEs0N-38BygJG1L1c1ddeuIU6JZSRI*ruN2iDEP4MDSWXGBfiy3mLoViMea6XEYAbj5-oiaZXaz-TgnHBiTm2phnPci2HSWWv0w6r-KGoET07vDiqVU9103HxXaQQ4eFZ7UBzUbWawTWe9D7xCtfA2VuXNxO*-vhS-L-ek6bpGGtNS2MODNt*qVuI-qtADmK8S3Q4FohbhXHnX6UJmO7qaqfqV8aacBfz7iJE8MvVWk7IdYxWxYPZG6XdLiHl-IB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lh6.ggpht.com/_h4RemYgPVUY/SyImZBljY9I/AAAAAAAAMNc/MUDKpZNjrJk/Starie-Gonochnie-Avtomobili-18.jpg?imgmax=1600" TargetMode="External"/><Relationship Id="rId13" Type="http://schemas.openxmlformats.org/officeDocument/2006/relationships/image" Target="../media/image25.jpeg"/><Relationship Id="rId18" Type="http://schemas.openxmlformats.org/officeDocument/2006/relationships/hyperlink" Target="http://lh3.ggpht.com/_h4RemYgPVUY/SyImrsLyA7I/AAAAAAAAMOg/yHaasiNeD_g/Starie-Gonochnie-Avtomobili-14.jpg?imgmax=1600" TargetMode="External"/><Relationship Id="rId3" Type="http://schemas.openxmlformats.org/officeDocument/2006/relationships/image" Target="../media/image20.jpeg"/><Relationship Id="rId7" Type="http://schemas.openxmlformats.org/officeDocument/2006/relationships/image" Target="../media/image22.jpeg"/><Relationship Id="rId12" Type="http://schemas.openxmlformats.org/officeDocument/2006/relationships/hyperlink" Target="http://lh3.ggpht.com/_h4RemYgPVUY/SyImbMEQFeI/AAAAAAAAMNk/nExMDPpuwhQ/Starie-Gonochnie-Avtomobili-20.jpg?imgmax=1600" TargetMode="External"/><Relationship Id="rId17" Type="http://schemas.openxmlformats.org/officeDocument/2006/relationships/image" Target="../media/image27.jpeg"/><Relationship Id="rId2" Type="http://schemas.openxmlformats.org/officeDocument/2006/relationships/hyperlink" Target="http://lh4.ggpht.com/_h4RemYgPVUY/SyImV3lONRI/AAAAAAAAMNQ/D8obu5OGzyc/Starie-Gonochnie-Avtomobili-15.jpg?imgmax=1600" TargetMode="External"/><Relationship Id="rId16" Type="http://schemas.openxmlformats.org/officeDocument/2006/relationships/hyperlink" Target="http://lh3.ggpht.com/_h4RemYgPVUY/SyIml3DdvqI/AAAAAAAAMOE/uVIi8yLvA-w/Starie-Gonochnie-Avtomobili-8.jpg?imgmax=1600" TargetMode="External"/><Relationship Id="rId1" Type="http://schemas.openxmlformats.org/officeDocument/2006/relationships/slideLayout" Target="../slideLayouts/slideLayout2.xml"/><Relationship Id="rId6" Type="http://schemas.openxmlformats.org/officeDocument/2006/relationships/hyperlink" Target="http://lh4.ggpht.com/_h4RemYgPVUY/SyImYLqB4HI/AAAAAAAAMNY/eM5HsUmvAho/Starie-Gonochnie-Avtomobili-17.jpg?imgmax=1600" TargetMode="External"/><Relationship Id="rId11" Type="http://schemas.openxmlformats.org/officeDocument/2006/relationships/image" Target="../media/image24.jpeg"/><Relationship Id="rId5" Type="http://schemas.openxmlformats.org/officeDocument/2006/relationships/image" Target="../media/image21.jpeg"/><Relationship Id="rId15" Type="http://schemas.openxmlformats.org/officeDocument/2006/relationships/image" Target="../media/image26.jpeg"/><Relationship Id="rId10" Type="http://schemas.openxmlformats.org/officeDocument/2006/relationships/hyperlink" Target="http://lh6.ggpht.com/_h4RemYgPVUY/SyImb88s00I/AAAAAAAAMNo/HRjf4UOr5fI/Starie-Gonochnie-Avtomobili-1.jpg?imgmax=1600" TargetMode="External"/><Relationship Id="rId19" Type="http://schemas.openxmlformats.org/officeDocument/2006/relationships/image" Target="../media/image28.jpeg"/><Relationship Id="rId4" Type="http://schemas.openxmlformats.org/officeDocument/2006/relationships/hyperlink" Target="http://lh6.ggpht.com/_h4RemYgPVUY/SyImXL1__oI/AAAAAAAAMNU/E5P66AfKx8Y/Starie-Gonochnie-Avtomobili-16.jpg?imgmax=1600" TargetMode="External"/><Relationship Id="rId9" Type="http://schemas.openxmlformats.org/officeDocument/2006/relationships/image" Target="../media/image23.jpeg"/><Relationship Id="rId14" Type="http://schemas.openxmlformats.org/officeDocument/2006/relationships/hyperlink" Target="http://lh4.ggpht.com/_h4RemYgPVUY/SyImht7_8HI/AAAAAAAAMN0/46Q3MGxPKcM/Starie-Gonochnie-Avtomobili-4.jpg?imgmax=160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1412776"/>
            <a:ext cx="7776864" cy="1872208"/>
          </a:xfrm>
        </p:spPr>
        <p:txBody>
          <a:bodyPr>
            <a:normAutofit fontScale="90000"/>
          </a:bodyPr>
          <a:lstStyle/>
          <a:p>
            <a:pPr algn="ct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4400" i="1" dirty="0" smtClean="0">
                <a:solidFill>
                  <a:srgbClr val="FF0000"/>
                </a:solidFill>
              </a:rPr>
              <a:t>Забавные</a:t>
            </a:r>
            <a:br>
              <a:rPr lang="ru-RU" sz="4400" i="1" dirty="0" smtClean="0">
                <a:solidFill>
                  <a:srgbClr val="FF0000"/>
                </a:solidFill>
              </a:rPr>
            </a:br>
            <a:r>
              <a:rPr lang="ru-RU" sz="4400" i="1" dirty="0" smtClean="0">
                <a:solidFill>
                  <a:srgbClr val="FF0000"/>
                </a:solidFill>
              </a:rPr>
              <a:t> автомобильчики</a:t>
            </a:r>
            <a:br>
              <a:rPr lang="ru-RU" sz="4400" i="1" dirty="0" smtClean="0">
                <a:solidFill>
                  <a:srgbClr val="FF0000"/>
                </a:solidFill>
              </a:rPr>
            </a:br>
            <a:r>
              <a:rPr lang="ru-RU" sz="4400" i="1" dirty="0" smtClean="0">
                <a:solidFill>
                  <a:srgbClr val="FF0000"/>
                </a:solidFill>
              </a:rPr>
              <a:t/>
            </a:r>
            <a:br>
              <a:rPr lang="ru-RU" sz="4400" i="1" dirty="0" smtClean="0">
                <a:solidFill>
                  <a:srgbClr val="FF0000"/>
                </a:solidFill>
              </a:rPr>
            </a:br>
            <a:r>
              <a:rPr lang="ru-RU" sz="2000" i="1" dirty="0" smtClean="0">
                <a:solidFill>
                  <a:srgbClr val="C00000"/>
                </a:solidFill>
              </a:rPr>
              <a:t>Беседа о первых автомобилях, для детей первого года обучения.</a:t>
            </a:r>
            <a:endParaRPr lang="ru-RU" sz="2000" i="1" dirty="0">
              <a:solidFill>
                <a:srgbClr val="C00000"/>
              </a:solidFill>
            </a:endParaRPr>
          </a:p>
        </p:txBody>
      </p:sp>
      <p:sp>
        <p:nvSpPr>
          <p:cNvPr id="3" name="Подзаголовок 2"/>
          <p:cNvSpPr>
            <a:spLocks noGrp="1"/>
          </p:cNvSpPr>
          <p:nvPr>
            <p:ph type="subTitle" idx="1"/>
          </p:nvPr>
        </p:nvSpPr>
        <p:spPr>
          <a:xfrm>
            <a:off x="533400" y="3228536"/>
            <a:ext cx="7999040" cy="2936768"/>
          </a:xfrm>
        </p:spPr>
        <p:txBody>
          <a:bodyPr numCol="1">
            <a:normAutofit/>
          </a:bodyPr>
          <a:lstStyle/>
          <a:p>
            <a:pPr algn="ctr"/>
            <a:r>
              <a:rPr lang="ru-RU" dirty="0" smtClean="0"/>
              <a:t>                                                        </a:t>
            </a:r>
          </a:p>
          <a:p>
            <a:pPr algn="ctr"/>
            <a:endParaRPr lang="ru-RU" dirty="0" smtClean="0"/>
          </a:p>
          <a:p>
            <a:pPr algn="ctr"/>
            <a:r>
              <a:rPr lang="ru-RU" dirty="0" smtClean="0"/>
              <a:t>                                         </a:t>
            </a:r>
          </a:p>
          <a:p>
            <a:pPr algn="ctr"/>
            <a:r>
              <a:rPr lang="ru-RU" dirty="0" smtClean="0"/>
              <a:t>                                          Выполнила: </a:t>
            </a:r>
          </a:p>
          <a:p>
            <a:pPr algn="ctr"/>
            <a:r>
              <a:rPr lang="ru-RU" dirty="0" smtClean="0"/>
              <a:t>                                                          ПДО </a:t>
            </a:r>
            <a:r>
              <a:rPr lang="ru-RU" dirty="0" err="1" smtClean="0"/>
              <a:t>Челашова</a:t>
            </a:r>
            <a:r>
              <a:rPr lang="ru-RU" dirty="0" smtClean="0"/>
              <a:t> С.Л.</a:t>
            </a:r>
          </a:p>
          <a:p>
            <a:pPr algn="ctr"/>
            <a:r>
              <a:rPr lang="en-US" smtClean="0"/>
              <a:t>                                         </a:t>
            </a:r>
            <a:endParaRPr lang="ru-RU" dirty="0" smtClean="0"/>
          </a:p>
          <a:p>
            <a:pPr algn="ctr"/>
            <a:endParaRPr lang="ru-RU" dirty="0"/>
          </a:p>
        </p:txBody>
      </p:sp>
      <p:sp>
        <p:nvSpPr>
          <p:cNvPr id="4" name="TextBox 3"/>
          <p:cNvSpPr txBox="1"/>
          <p:nvPr/>
        </p:nvSpPr>
        <p:spPr>
          <a:xfrm>
            <a:off x="2771800" y="620688"/>
            <a:ext cx="4608512" cy="523220"/>
          </a:xfrm>
          <a:prstGeom prst="rect">
            <a:avLst/>
          </a:prstGeom>
          <a:noFill/>
        </p:spPr>
        <p:txBody>
          <a:bodyPr wrap="square" rtlCol="0">
            <a:spAutoFit/>
          </a:bodyPr>
          <a:lstStyle/>
          <a:p>
            <a:r>
              <a:rPr lang="ru-RU" dirty="0" smtClean="0"/>
              <a:t>МОБУ ДОД СЮТ№</a:t>
            </a:r>
            <a:r>
              <a:rPr lang="ru-RU" sz="2800" dirty="0"/>
              <a:t>2</a:t>
            </a:r>
          </a:p>
        </p:txBody>
      </p:sp>
    </p:spTree>
  </p:cSld>
  <p:clrMapOvr>
    <a:masterClrMapping/>
  </p:clrMapOvr>
  <p:transition spd="slow" advTm="5000">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7972484" cy="1285860"/>
          </a:xfrm>
        </p:spPr>
        <p:txBody>
          <a:bodyPr>
            <a:normAutofit fontScale="90000"/>
          </a:bodyPr>
          <a:lstStyle/>
          <a:p>
            <a:r>
              <a:rPr lang="ru-RU" dirty="0" smtClean="0"/>
              <a:t>Первая в мире самодвижущаяся</a:t>
            </a:r>
            <a:br>
              <a:rPr lang="ru-RU" dirty="0" smtClean="0"/>
            </a:br>
            <a:r>
              <a:rPr lang="ru-RU" dirty="0" smtClean="0"/>
              <a:t>                        машина</a:t>
            </a:r>
            <a:endParaRPr lang="ru-RU" dirty="0"/>
          </a:p>
        </p:txBody>
      </p:sp>
      <p:sp>
        <p:nvSpPr>
          <p:cNvPr id="3" name="Содержимое 2"/>
          <p:cNvSpPr>
            <a:spLocks noGrp="1"/>
          </p:cNvSpPr>
          <p:nvPr>
            <p:ph idx="1"/>
          </p:nvPr>
        </p:nvSpPr>
        <p:spPr>
          <a:xfrm>
            <a:off x="3286116" y="1285860"/>
            <a:ext cx="5857884" cy="2428892"/>
          </a:xfrm>
        </p:spPr>
        <p:txBody>
          <a:bodyPr>
            <a:normAutofit fontScale="92500"/>
          </a:bodyPr>
          <a:lstStyle/>
          <a:p>
            <a:r>
              <a:rPr lang="ru-RU" dirty="0" smtClean="0"/>
              <a:t>Разгадана тайна первой в мире самодвижущейся машины, которую изобрел пять веков назад Леонардо да Винчи. Итальянские специалисты воссоздали ее по чертежу и даже заставили двигаться.</a:t>
            </a:r>
            <a:endParaRPr lang="ru-RU" dirty="0"/>
          </a:p>
        </p:txBody>
      </p:sp>
      <p:pic>
        <p:nvPicPr>
          <p:cNvPr id="4" name="Рисунок 3"/>
          <p:cNvPicPr/>
          <p:nvPr/>
        </p:nvPicPr>
        <p:blipFill>
          <a:blip r:embed="rId2" cstate="print"/>
          <a:srcRect/>
          <a:stretch>
            <a:fillRect/>
          </a:stretch>
        </p:blipFill>
        <p:spPr bwMode="auto">
          <a:xfrm>
            <a:off x="357158" y="1000108"/>
            <a:ext cx="2618154" cy="2714644"/>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072066" y="3929066"/>
            <a:ext cx="3286148" cy="2357454"/>
          </a:xfrm>
          <a:prstGeom prst="rect">
            <a:avLst/>
          </a:prstGeom>
          <a:noFill/>
          <a:ln w="9525">
            <a:noFill/>
            <a:miter lim="800000"/>
            <a:headEnd/>
            <a:tailEnd/>
          </a:ln>
          <a:effectLst/>
        </p:spPr>
      </p:pic>
      <p:sp>
        <p:nvSpPr>
          <p:cNvPr id="6" name="Прямоугольник 5"/>
          <p:cNvSpPr/>
          <p:nvPr/>
        </p:nvSpPr>
        <p:spPr>
          <a:xfrm>
            <a:off x="214282" y="3786190"/>
            <a:ext cx="4572032" cy="2308324"/>
          </a:xfrm>
          <a:prstGeom prst="rect">
            <a:avLst/>
          </a:prstGeom>
        </p:spPr>
        <p:txBody>
          <a:bodyPr wrap="square">
            <a:spAutoFit/>
          </a:bodyPr>
          <a:lstStyle/>
          <a:p>
            <a:r>
              <a:rPr lang="ru-RU" dirty="0" smtClean="0"/>
              <a:t>По принципу действия механизм напоминает детскую заводную игрушку. После того как взведена пружина, трехколесная деревянная тележка может проехать самостоятельно около 40 метров. Кроме того, она снабжена тормозом, который оператор дергает при помощи потайной веревки.</a:t>
            </a:r>
            <a:endParaRPr lang="ru-RU" dirty="0"/>
          </a:p>
        </p:txBody>
      </p:sp>
    </p:spTree>
  </p:cSld>
  <p:clrMapOvr>
    <a:masterClrMapping/>
  </p:clrMapOvr>
  <p:transition spd="slow" advTm="5000">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smtClean="0"/>
              <a:t> </a:t>
            </a:r>
            <a:br>
              <a:rPr lang="ru-RU" sz="3200" dirty="0" smtClean="0"/>
            </a:br>
            <a:r>
              <a:rPr lang="ru-RU" sz="3200" dirty="0" smtClean="0"/>
              <a:t>29 января 1886 года германский ученый Карл </a:t>
            </a:r>
            <a:r>
              <a:rPr lang="ru-RU" sz="3200" dirty="0" err="1" smtClean="0"/>
              <a:t>Бенц</a:t>
            </a:r>
            <a:r>
              <a:rPr lang="ru-RU" sz="3200" dirty="0" smtClean="0"/>
              <a:t> получил патент на созданный им бензиновый автомобиль.</a:t>
            </a:r>
            <a:endParaRPr lang="ru-RU" sz="3200" dirty="0"/>
          </a:p>
        </p:txBody>
      </p:sp>
      <p:sp>
        <p:nvSpPr>
          <p:cNvPr id="3" name="Содержимое 2"/>
          <p:cNvSpPr>
            <a:spLocks noGrp="1"/>
          </p:cNvSpPr>
          <p:nvPr>
            <p:ph idx="1"/>
          </p:nvPr>
        </p:nvSpPr>
        <p:spPr>
          <a:xfrm>
            <a:off x="3428992" y="1935480"/>
            <a:ext cx="5257808" cy="4389120"/>
          </a:xfrm>
        </p:spPr>
        <p:txBody>
          <a:bodyPr>
            <a:normAutofit fontScale="85000" lnSpcReduction="20000"/>
          </a:bodyPr>
          <a:lstStyle/>
          <a:p>
            <a:r>
              <a:rPr lang="ru-RU" dirty="0" smtClean="0"/>
              <a:t>В первом трехколесном автомобиле Карла </a:t>
            </a:r>
            <a:r>
              <a:rPr lang="ru-RU" dirty="0" err="1" smtClean="0"/>
              <a:t>Бенца</a:t>
            </a:r>
            <a:r>
              <a:rPr lang="ru-RU" dirty="0" smtClean="0"/>
              <a:t>, построенном в 1885 г., использовался двигатель с водяным охлаждением. Он располагался горизонтально вместе с огромным горизонтальным маховиком и открытым </a:t>
            </a:r>
            <a:r>
              <a:rPr lang="ru-RU" dirty="0" err="1" smtClean="0"/>
              <a:t>коленвалом</a:t>
            </a:r>
            <a:r>
              <a:rPr lang="ru-RU" dirty="0" smtClean="0"/>
              <a:t>. Двигатель приводил в движение задние колеса с помощью ремня и цепей посредством простого дифференциала. Величайшим достижением конструкторской мысли </a:t>
            </a:r>
            <a:r>
              <a:rPr lang="ru-RU" dirty="0" err="1" smtClean="0"/>
              <a:t>Бенца</a:t>
            </a:r>
            <a:r>
              <a:rPr lang="ru-RU" dirty="0" smtClean="0"/>
              <a:t> можно считать наличие электрического зажигания и впускного клапана с механическим приводом.</a:t>
            </a: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357158" y="2214554"/>
            <a:ext cx="2857520" cy="278608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428728" y="4500570"/>
            <a:ext cx="2071702" cy="1828803"/>
          </a:xfrm>
          <a:prstGeom prst="rect">
            <a:avLst/>
          </a:prstGeom>
          <a:noFill/>
          <a:ln w="9525">
            <a:noFill/>
            <a:miter lim="800000"/>
            <a:headEnd/>
            <a:tailEnd/>
          </a:ln>
          <a:effectLst/>
        </p:spPr>
      </p:pic>
    </p:spTree>
  </p:cSld>
  <p:clrMapOvr>
    <a:masterClrMapping/>
  </p:clrMapOvr>
  <p:transition spd="slow" advTm="5000">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00166" y="704088"/>
            <a:ext cx="6715172" cy="1143000"/>
          </a:xfrm>
        </p:spPr>
        <p:txBody>
          <a:bodyPr>
            <a:normAutofit fontScale="90000"/>
          </a:bodyPr>
          <a:lstStyle/>
          <a:p>
            <a:pPr algn="ctr"/>
            <a:r>
              <a:rPr lang="ru-RU" sz="2400" dirty="0" smtClean="0"/>
              <a:t> </a:t>
            </a:r>
            <a:br>
              <a:rPr lang="ru-RU" sz="2400" dirty="0" smtClean="0"/>
            </a:br>
            <a:r>
              <a:rPr lang="ru-RU" sz="3200" dirty="0" smtClean="0"/>
              <a:t>Первый четырехколесный автомобиль «</a:t>
            </a:r>
            <a:r>
              <a:rPr lang="ru-RU" sz="3200" dirty="0" err="1" smtClean="0"/>
              <a:t>Бенц</a:t>
            </a:r>
            <a:r>
              <a:rPr lang="ru-RU" sz="3200" dirty="0" smtClean="0"/>
              <a:t>». </a:t>
            </a:r>
            <a:r>
              <a:rPr lang="ru-RU" sz="2400" dirty="0" smtClean="0"/>
              <a:t/>
            </a:r>
            <a:br>
              <a:rPr lang="ru-RU" sz="2400" dirty="0" smtClean="0"/>
            </a:br>
            <a:endParaRPr lang="ru-RU" sz="2400" dirty="0"/>
          </a:p>
        </p:txBody>
      </p:sp>
      <p:pic>
        <p:nvPicPr>
          <p:cNvPr id="6" name="Содержимое 5" descr="Первый четырехколесный автомобиль Бенц"/>
          <p:cNvPicPr>
            <a:picLocks noGrp="1"/>
          </p:cNvPicPr>
          <p:nvPr>
            <p:ph idx="1"/>
          </p:nvPr>
        </p:nvPicPr>
        <p:blipFill>
          <a:blip r:embed="rId2" cstate="print"/>
          <a:srcRect/>
          <a:stretch>
            <a:fillRect/>
          </a:stretch>
        </p:blipFill>
        <p:spPr bwMode="auto">
          <a:xfrm rot="230130">
            <a:off x="357158" y="1714488"/>
            <a:ext cx="3971925" cy="2743200"/>
          </a:xfrm>
          <a:prstGeom prst="rect">
            <a:avLst/>
          </a:prstGeom>
          <a:noFill/>
          <a:ln w="9525">
            <a:noFill/>
            <a:miter lim="800000"/>
            <a:headEnd/>
            <a:tailEnd/>
          </a:ln>
        </p:spPr>
      </p:pic>
      <p:sp>
        <p:nvSpPr>
          <p:cNvPr id="5" name="Прямоугольник 4"/>
          <p:cNvSpPr/>
          <p:nvPr/>
        </p:nvSpPr>
        <p:spPr>
          <a:xfrm>
            <a:off x="4786314" y="1500174"/>
            <a:ext cx="3929058" cy="2031325"/>
          </a:xfrm>
          <a:prstGeom prst="rect">
            <a:avLst/>
          </a:prstGeom>
        </p:spPr>
        <p:txBody>
          <a:bodyPr wrap="square">
            <a:spAutoFit/>
          </a:bodyPr>
          <a:lstStyle/>
          <a:p>
            <a:r>
              <a:rPr lang="ru-RU" dirty="0" smtClean="0"/>
              <a:t>Несмотря на непритязательность конструкции, такие машины выпускались вплоть до 1901 г, и их количество достигло 2300. На рисунке представлена модель «Виктория». 1893 г.</a:t>
            </a:r>
            <a:br>
              <a:rPr lang="ru-RU" dirty="0" smtClean="0"/>
            </a:br>
            <a:endParaRPr lang="ru-RU" dirty="0"/>
          </a:p>
        </p:txBody>
      </p:sp>
      <p:pic>
        <p:nvPicPr>
          <p:cNvPr id="7" name="Рисунок 6" descr="http://motor.ucoz.net/_pu/4/s80086.jpg">
            <a:hlinkClick r:id="rId3" tgtFrame="_blank" tooltip="&quot;Нажмите, для просмотра в полном размере...&quot;"/>
          </p:cNvPr>
          <p:cNvPicPr/>
          <p:nvPr/>
        </p:nvPicPr>
        <p:blipFill>
          <a:blip r:embed="rId4" cstate="print"/>
          <a:srcRect/>
          <a:stretch>
            <a:fillRect/>
          </a:stretch>
        </p:blipFill>
        <p:spPr bwMode="auto">
          <a:xfrm rot="21291359">
            <a:off x="4500562" y="3286124"/>
            <a:ext cx="4000528" cy="2857496"/>
          </a:xfrm>
          <a:prstGeom prst="rect">
            <a:avLst/>
          </a:prstGeom>
          <a:noFill/>
          <a:ln w="9525">
            <a:noFill/>
            <a:miter lim="800000"/>
            <a:headEnd/>
            <a:tailEnd/>
          </a:ln>
        </p:spPr>
      </p:pic>
      <p:sp>
        <p:nvSpPr>
          <p:cNvPr id="8" name="Прямоугольник 7"/>
          <p:cNvSpPr/>
          <p:nvPr/>
        </p:nvSpPr>
        <p:spPr>
          <a:xfrm rot="10800000" flipV="1">
            <a:off x="222574" y="4761433"/>
            <a:ext cx="4277987" cy="1200329"/>
          </a:xfrm>
          <a:prstGeom prst="rect">
            <a:avLst/>
          </a:prstGeom>
        </p:spPr>
        <p:txBody>
          <a:bodyPr wrap="square">
            <a:spAutoFit/>
          </a:bodyPr>
          <a:lstStyle/>
          <a:p>
            <a:r>
              <a:rPr lang="ru-RU" i="1" dirty="0" smtClean="0"/>
              <a:t>Автомобиль «Вело» Карла </a:t>
            </a:r>
            <a:r>
              <a:rPr lang="ru-RU" i="1" dirty="0" err="1" smtClean="0"/>
              <a:t>Бенца</a:t>
            </a:r>
            <a:r>
              <a:rPr lang="ru-RU" i="1" dirty="0" smtClean="0"/>
              <a:t>, 1894 год. Пока вместо руля — вращающийся в горизонтальной плоскости штурвал с рукояткой.</a:t>
            </a:r>
            <a:endParaRPr lang="ru-RU" dirty="0"/>
          </a:p>
        </p:txBody>
      </p:sp>
    </p:spTree>
  </p:cSld>
  <p:clrMapOvr>
    <a:masterClrMapping/>
  </p:clrMapOvr>
  <p:transition spd="slow" advTm="5000">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928694"/>
          </a:xfrm>
        </p:spPr>
        <p:txBody>
          <a:bodyPr>
            <a:normAutofit/>
          </a:bodyPr>
          <a:lstStyle/>
          <a:p>
            <a:pPr algn="ctr"/>
            <a:r>
              <a:rPr lang="ru-RU" dirty="0" smtClean="0"/>
              <a:t>Первые автомобили</a:t>
            </a:r>
            <a:endParaRPr lang="ru-RU"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5429256" y="3643314"/>
            <a:ext cx="1428750" cy="9715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1857356" y="3357562"/>
            <a:ext cx="1390650" cy="10668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cstate="print"/>
          <a:srcRect/>
          <a:stretch>
            <a:fillRect/>
          </a:stretch>
        </p:blipFill>
        <p:spPr bwMode="auto">
          <a:xfrm>
            <a:off x="3857620" y="2143116"/>
            <a:ext cx="1428750" cy="10572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1285852" y="1785926"/>
            <a:ext cx="1428750" cy="1038225"/>
          </a:xfrm>
          <a:prstGeom prst="rect">
            <a:avLst/>
          </a:prstGeom>
          <a:noFill/>
          <a:ln w="9525">
            <a:noFill/>
            <a:miter lim="800000"/>
            <a:headEnd/>
            <a:tailEnd/>
          </a:ln>
          <a:effectLst/>
        </p:spPr>
      </p:pic>
      <p:pic>
        <p:nvPicPr>
          <p:cNvPr id="4103" name="Picture 7"/>
          <p:cNvPicPr>
            <a:picLocks noChangeAspect="1" noChangeArrowheads="1"/>
          </p:cNvPicPr>
          <p:nvPr/>
        </p:nvPicPr>
        <p:blipFill>
          <a:blip r:embed="rId6" cstate="print"/>
          <a:srcRect/>
          <a:stretch>
            <a:fillRect/>
          </a:stretch>
        </p:blipFill>
        <p:spPr bwMode="auto">
          <a:xfrm>
            <a:off x="6786578" y="1928802"/>
            <a:ext cx="1419225" cy="981075"/>
          </a:xfrm>
          <a:prstGeom prst="rect">
            <a:avLst/>
          </a:prstGeom>
          <a:noFill/>
          <a:ln w="9525">
            <a:noFill/>
            <a:miter lim="800000"/>
            <a:headEnd/>
            <a:tailEnd/>
          </a:ln>
          <a:effectLst/>
        </p:spPr>
      </p:pic>
      <p:pic>
        <p:nvPicPr>
          <p:cNvPr id="4104" name="Picture 8"/>
          <p:cNvPicPr>
            <a:picLocks noChangeAspect="1" noChangeArrowheads="1"/>
          </p:cNvPicPr>
          <p:nvPr/>
        </p:nvPicPr>
        <p:blipFill>
          <a:blip r:embed="rId7" cstate="print"/>
          <a:srcRect/>
          <a:stretch>
            <a:fillRect/>
          </a:stretch>
        </p:blipFill>
        <p:spPr bwMode="auto">
          <a:xfrm>
            <a:off x="3857620" y="3286124"/>
            <a:ext cx="1390650" cy="1428750"/>
          </a:xfrm>
          <a:prstGeom prst="rect">
            <a:avLst/>
          </a:prstGeom>
          <a:noFill/>
          <a:ln w="9525">
            <a:noFill/>
            <a:miter lim="800000"/>
            <a:headEnd/>
            <a:tailEnd/>
          </a:ln>
          <a:effectLst/>
        </p:spPr>
      </p:pic>
      <p:pic>
        <p:nvPicPr>
          <p:cNvPr id="4105" name="Picture 9"/>
          <p:cNvPicPr>
            <a:picLocks noChangeAspect="1" noChangeArrowheads="1"/>
          </p:cNvPicPr>
          <p:nvPr/>
        </p:nvPicPr>
        <p:blipFill>
          <a:blip r:embed="rId8" cstate="print"/>
          <a:srcRect/>
          <a:stretch>
            <a:fillRect/>
          </a:stretch>
        </p:blipFill>
        <p:spPr bwMode="auto">
          <a:xfrm>
            <a:off x="6500826" y="4857760"/>
            <a:ext cx="1428750" cy="952500"/>
          </a:xfrm>
          <a:prstGeom prst="rect">
            <a:avLst/>
          </a:prstGeom>
          <a:noFill/>
          <a:ln w="9525">
            <a:noFill/>
            <a:miter lim="800000"/>
            <a:headEnd/>
            <a:tailEnd/>
          </a:ln>
          <a:effectLst/>
        </p:spPr>
      </p:pic>
      <p:pic>
        <p:nvPicPr>
          <p:cNvPr id="4106" name="Picture 10"/>
          <p:cNvPicPr>
            <a:picLocks noChangeAspect="1" noChangeArrowheads="1"/>
          </p:cNvPicPr>
          <p:nvPr/>
        </p:nvPicPr>
        <p:blipFill>
          <a:blip r:embed="rId9" cstate="print"/>
          <a:srcRect/>
          <a:stretch>
            <a:fillRect/>
          </a:stretch>
        </p:blipFill>
        <p:spPr bwMode="auto">
          <a:xfrm>
            <a:off x="928662" y="3214686"/>
            <a:ext cx="1428750" cy="1076325"/>
          </a:xfrm>
          <a:prstGeom prst="rect">
            <a:avLst/>
          </a:prstGeom>
          <a:noFill/>
          <a:ln w="9525">
            <a:noFill/>
            <a:miter lim="800000"/>
            <a:headEnd/>
            <a:tailEnd/>
          </a:ln>
          <a:effectLst/>
        </p:spPr>
      </p:pic>
      <p:pic>
        <p:nvPicPr>
          <p:cNvPr id="4107" name="Picture 11"/>
          <p:cNvPicPr>
            <a:picLocks noChangeAspect="1" noChangeArrowheads="1"/>
          </p:cNvPicPr>
          <p:nvPr/>
        </p:nvPicPr>
        <p:blipFill>
          <a:blip r:embed="rId10" cstate="print"/>
          <a:srcRect/>
          <a:stretch>
            <a:fillRect/>
          </a:stretch>
        </p:blipFill>
        <p:spPr bwMode="auto">
          <a:xfrm>
            <a:off x="6572264" y="3071810"/>
            <a:ext cx="1428750" cy="790575"/>
          </a:xfrm>
          <a:prstGeom prst="rect">
            <a:avLst/>
          </a:prstGeom>
          <a:noFill/>
          <a:ln w="9525">
            <a:noFill/>
            <a:miter lim="800000"/>
            <a:headEnd/>
            <a:tailEnd/>
          </a:ln>
          <a:effectLst/>
        </p:spPr>
      </p:pic>
      <p:pic>
        <p:nvPicPr>
          <p:cNvPr id="4108" name="Picture 12"/>
          <p:cNvPicPr>
            <a:picLocks noChangeAspect="1" noChangeArrowheads="1"/>
          </p:cNvPicPr>
          <p:nvPr/>
        </p:nvPicPr>
        <p:blipFill>
          <a:blip r:embed="rId11" cstate="print"/>
          <a:srcRect/>
          <a:stretch>
            <a:fillRect/>
          </a:stretch>
        </p:blipFill>
        <p:spPr bwMode="auto">
          <a:xfrm>
            <a:off x="4000496" y="4643446"/>
            <a:ext cx="1428750" cy="952500"/>
          </a:xfrm>
          <a:prstGeom prst="rect">
            <a:avLst/>
          </a:prstGeom>
          <a:noFill/>
          <a:ln w="9525">
            <a:noFill/>
            <a:miter lim="800000"/>
            <a:headEnd/>
            <a:tailEnd/>
          </a:ln>
          <a:effectLst/>
        </p:spPr>
      </p:pic>
      <p:pic>
        <p:nvPicPr>
          <p:cNvPr id="4109" name="Picture 13"/>
          <p:cNvPicPr>
            <a:picLocks noChangeAspect="1" noChangeArrowheads="1"/>
          </p:cNvPicPr>
          <p:nvPr/>
        </p:nvPicPr>
        <p:blipFill>
          <a:blip r:embed="rId12" cstate="print"/>
          <a:srcRect/>
          <a:stretch>
            <a:fillRect/>
          </a:stretch>
        </p:blipFill>
        <p:spPr bwMode="auto">
          <a:xfrm>
            <a:off x="2428860" y="4357694"/>
            <a:ext cx="1428750" cy="1066800"/>
          </a:xfrm>
          <a:prstGeom prst="rect">
            <a:avLst/>
          </a:prstGeom>
          <a:noFill/>
          <a:ln w="9525">
            <a:noFill/>
            <a:miter lim="800000"/>
            <a:headEnd/>
            <a:tailEnd/>
          </a:ln>
          <a:effectLst/>
        </p:spPr>
      </p:pic>
    </p:spTree>
  </p:cSld>
  <p:clrMapOvr>
    <a:masterClrMapping/>
  </p:clrMapOvr>
  <p:transition spd="slow" advTm="5000">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285884"/>
          </a:xfrm>
        </p:spPr>
        <p:txBody>
          <a:bodyPr>
            <a:normAutofit fontScale="90000"/>
          </a:bodyPr>
          <a:lstStyle/>
          <a:p>
            <a:r>
              <a:rPr lang="ru-RU" dirty="0" smtClean="0"/>
              <a:t>Первый гоночный автомобиль</a:t>
            </a:r>
            <a:endParaRPr lang="ru-RU" dirty="0"/>
          </a:p>
        </p:txBody>
      </p:sp>
      <p:sp>
        <p:nvSpPr>
          <p:cNvPr id="3" name="Содержимое 2"/>
          <p:cNvSpPr>
            <a:spLocks noGrp="1"/>
          </p:cNvSpPr>
          <p:nvPr>
            <p:ph idx="1"/>
          </p:nvPr>
        </p:nvSpPr>
        <p:spPr>
          <a:xfrm>
            <a:off x="3814754" y="1857364"/>
            <a:ext cx="5329246" cy="4389120"/>
          </a:xfrm>
        </p:spPr>
        <p:txBody>
          <a:bodyPr/>
          <a:lstStyle/>
          <a:p>
            <a:r>
              <a:rPr lang="ru-RU" dirty="0" smtClean="0"/>
              <a:t>Первый «</a:t>
            </a:r>
            <a:r>
              <a:rPr lang="ru-RU" dirty="0" smtClean="0">
                <a:hlinkClick r:id="rId2"/>
              </a:rPr>
              <a:t>Мерседес</a:t>
            </a:r>
            <a:r>
              <a:rPr lang="ru-RU" dirty="0" smtClean="0"/>
              <a:t>» (декабрь 1900 г.) - прообраз современного автомобиля с простейшим кузовом для участия в автомобильных гонках. Для прогулок вместо такого кузова могли устанавливать другой кузов — четырехместный.</a:t>
            </a:r>
          </a:p>
          <a:p>
            <a:endParaRPr lang="ru-RU" dirty="0"/>
          </a:p>
        </p:txBody>
      </p:sp>
      <p:pic>
        <p:nvPicPr>
          <p:cNvPr id="4" name="Рисунок 3" descr="Первый Мерседес"/>
          <p:cNvPicPr/>
          <p:nvPr/>
        </p:nvPicPr>
        <p:blipFill>
          <a:blip r:embed="rId3" cstate="print"/>
          <a:srcRect/>
          <a:stretch>
            <a:fillRect/>
          </a:stretch>
        </p:blipFill>
        <p:spPr bwMode="auto">
          <a:xfrm>
            <a:off x="357158" y="2071678"/>
            <a:ext cx="3643338" cy="2409825"/>
          </a:xfrm>
          <a:prstGeom prst="rect">
            <a:avLst/>
          </a:prstGeom>
          <a:noFill/>
          <a:ln w="9525">
            <a:noFill/>
            <a:miter lim="800000"/>
            <a:headEnd/>
            <a:tailEnd/>
          </a:ln>
        </p:spPr>
      </p:pic>
    </p:spTree>
  </p:cSld>
  <p:clrMapOvr>
    <a:masterClrMapping/>
  </p:clrMapOvr>
  <p:transition spd="slow" advTm="5000">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tarie-Gonochnie-Avtomobili-15.jpg">
            <a:hlinkClick r:id="rId2" tgtFrame="_blank"/>
          </p:cNvPr>
          <p:cNvPicPr>
            <a:picLocks noGrp="1"/>
          </p:cNvPicPr>
          <p:nvPr>
            <p:ph idx="1"/>
          </p:nvPr>
        </p:nvPicPr>
        <p:blipFill>
          <a:blip r:embed="rId3" cstate="print"/>
          <a:srcRect/>
          <a:stretch>
            <a:fillRect/>
          </a:stretch>
        </p:blipFill>
        <p:spPr bwMode="auto">
          <a:xfrm>
            <a:off x="2133600" y="2563019"/>
            <a:ext cx="4876800" cy="3133725"/>
          </a:xfrm>
          <a:prstGeom prst="rect">
            <a:avLst/>
          </a:prstGeom>
          <a:noFill/>
          <a:ln w="9525">
            <a:noFill/>
            <a:miter lim="800000"/>
            <a:headEnd/>
            <a:tailEnd/>
          </a:ln>
        </p:spPr>
      </p:pic>
      <p:pic>
        <p:nvPicPr>
          <p:cNvPr id="5" name="Рисунок 4" descr="Starie-Gonochnie-Avtomobili-16.jpg">
            <a:hlinkClick r:id="rId4" tgtFrame="_blank"/>
          </p:cNvPr>
          <p:cNvPicPr/>
          <p:nvPr/>
        </p:nvPicPr>
        <p:blipFill>
          <a:blip r:embed="rId5" cstate="print"/>
          <a:srcRect/>
          <a:stretch>
            <a:fillRect/>
          </a:stretch>
        </p:blipFill>
        <p:spPr bwMode="auto">
          <a:xfrm>
            <a:off x="2133600" y="1847850"/>
            <a:ext cx="4876800" cy="3162300"/>
          </a:xfrm>
          <a:prstGeom prst="rect">
            <a:avLst/>
          </a:prstGeom>
          <a:noFill/>
          <a:ln w="9525">
            <a:noFill/>
            <a:miter lim="800000"/>
            <a:headEnd/>
            <a:tailEnd/>
          </a:ln>
        </p:spPr>
      </p:pic>
      <p:pic>
        <p:nvPicPr>
          <p:cNvPr id="6" name="Рисунок 5" descr="Starie-Gonochnie-Avtomobili-17.jpg">
            <a:hlinkClick r:id="rId6" tgtFrame="_blank"/>
          </p:cNvPr>
          <p:cNvPicPr/>
          <p:nvPr/>
        </p:nvPicPr>
        <p:blipFill>
          <a:blip r:embed="rId7" cstate="print"/>
          <a:srcRect/>
          <a:stretch>
            <a:fillRect/>
          </a:stretch>
        </p:blipFill>
        <p:spPr bwMode="auto">
          <a:xfrm>
            <a:off x="2133600" y="1933575"/>
            <a:ext cx="4876800" cy="2990850"/>
          </a:xfrm>
          <a:prstGeom prst="rect">
            <a:avLst/>
          </a:prstGeom>
          <a:noFill/>
          <a:ln w="9525">
            <a:noFill/>
            <a:miter lim="800000"/>
            <a:headEnd/>
            <a:tailEnd/>
          </a:ln>
        </p:spPr>
      </p:pic>
      <p:pic>
        <p:nvPicPr>
          <p:cNvPr id="7" name="Рисунок 6" descr="Starie-Gonochnie-Avtomobili-18.jpg">
            <a:hlinkClick r:id="rId8" tgtFrame="_blank"/>
          </p:cNvPr>
          <p:cNvPicPr/>
          <p:nvPr/>
        </p:nvPicPr>
        <p:blipFill>
          <a:blip r:embed="rId9" cstate="print"/>
          <a:srcRect/>
          <a:stretch>
            <a:fillRect/>
          </a:stretch>
        </p:blipFill>
        <p:spPr bwMode="auto">
          <a:xfrm>
            <a:off x="2133600" y="1804987"/>
            <a:ext cx="4876800" cy="3248025"/>
          </a:xfrm>
          <a:prstGeom prst="rect">
            <a:avLst/>
          </a:prstGeom>
          <a:noFill/>
          <a:ln w="9525">
            <a:noFill/>
            <a:miter lim="800000"/>
            <a:headEnd/>
            <a:tailEnd/>
          </a:ln>
        </p:spPr>
      </p:pic>
      <p:pic>
        <p:nvPicPr>
          <p:cNvPr id="8" name="Рисунок 7" descr="Starie-Gonochnie-Avtomobili-1.jpg">
            <a:hlinkClick r:id="rId10" tgtFrame="_blank"/>
          </p:cNvPr>
          <p:cNvPicPr/>
          <p:nvPr/>
        </p:nvPicPr>
        <p:blipFill>
          <a:blip r:embed="rId11" cstate="print"/>
          <a:srcRect/>
          <a:stretch>
            <a:fillRect/>
          </a:stretch>
        </p:blipFill>
        <p:spPr bwMode="auto">
          <a:xfrm>
            <a:off x="2133600" y="1866900"/>
            <a:ext cx="4876800" cy="3124200"/>
          </a:xfrm>
          <a:prstGeom prst="rect">
            <a:avLst/>
          </a:prstGeom>
          <a:noFill/>
          <a:ln w="9525">
            <a:noFill/>
            <a:miter lim="800000"/>
            <a:headEnd/>
            <a:tailEnd/>
          </a:ln>
        </p:spPr>
      </p:pic>
      <p:pic>
        <p:nvPicPr>
          <p:cNvPr id="9" name="Рисунок 8" descr="Starie-Gonochnie-Avtomobili-20.jpg">
            <a:hlinkClick r:id="rId12" tgtFrame="_blank"/>
          </p:cNvPr>
          <p:cNvPicPr/>
          <p:nvPr/>
        </p:nvPicPr>
        <p:blipFill>
          <a:blip r:embed="rId13" cstate="print"/>
          <a:srcRect/>
          <a:stretch>
            <a:fillRect/>
          </a:stretch>
        </p:blipFill>
        <p:spPr bwMode="auto">
          <a:xfrm>
            <a:off x="2133600" y="1771650"/>
            <a:ext cx="4876800" cy="3314700"/>
          </a:xfrm>
          <a:prstGeom prst="rect">
            <a:avLst/>
          </a:prstGeom>
          <a:noFill/>
          <a:ln w="9525">
            <a:noFill/>
            <a:miter lim="800000"/>
            <a:headEnd/>
            <a:tailEnd/>
          </a:ln>
        </p:spPr>
      </p:pic>
      <p:pic>
        <p:nvPicPr>
          <p:cNvPr id="10" name="Рисунок 9" descr="Starie-Gonochnie-Avtomobili-4.jpg">
            <a:hlinkClick r:id="rId14" tgtFrame="_blank"/>
          </p:cNvPr>
          <p:cNvPicPr/>
          <p:nvPr/>
        </p:nvPicPr>
        <p:blipFill>
          <a:blip r:embed="rId15" cstate="print"/>
          <a:srcRect/>
          <a:stretch>
            <a:fillRect/>
          </a:stretch>
        </p:blipFill>
        <p:spPr bwMode="auto">
          <a:xfrm>
            <a:off x="2133600" y="1776412"/>
            <a:ext cx="4876800" cy="3305175"/>
          </a:xfrm>
          <a:prstGeom prst="rect">
            <a:avLst/>
          </a:prstGeom>
          <a:noFill/>
          <a:ln w="9525">
            <a:noFill/>
            <a:miter lim="800000"/>
            <a:headEnd/>
            <a:tailEnd/>
          </a:ln>
        </p:spPr>
      </p:pic>
      <p:pic>
        <p:nvPicPr>
          <p:cNvPr id="11" name="Рисунок 10" descr="Starie-Gonochnie-Avtomobili-8.jpg">
            <a:hlinkClick r:id="rId16" tgtFrame="_blank"/>
          </p:cNvPr>
          <p:cNvPicPr/>
          <p:nvPr/>
        </p:nvPicPr>
        <p:blipFill>
          <a:blip r:embed="rId17" cstate="print"/>
          <a:srcRect/>
          <a:stretch>
            <a:fillRect/>
          </a:stretch>
        </p:blipFill>
        <p:spPr bwMode="auto">
          <a:xfrm>
            <a:off x="2133600" y="1890712"/>
            <a:ext cx="4876800" cy="3076575"/>
          </a:xfrm>
          <a:prstGeom prst="rect">
            <a:avLst/>
          </a:prstGeom>
          <a:noFill/>
          <a:ln w="9525">
            <a:noFill/>
            <a:miter lim="800000"/>
            <a:headEnd/>
            <a:tailEnd/>
          </a:ln>
        </p:spPr>
      </p:pic>
      <p:pic>
        <p:nvPicPr>
          <p:cNvPr id="12" name="Рисунок 11" descr="Starie-Gonochnie-Avtomobili-14.jpg">
            <a:hlinkClick r:id="rId18" tgtFrame="_blank"/>
          </p:cNvPr>
          <p:cNvPicPr/>
          <p:nvPr/>
        </p:nvPicPr>
        <p:blipFill>
          <a:blip r:embed="rId19" cstate="print"/>
          <a:srcRect/>
          <a:stretch>
            <a:fillRect/>
          </a:stretch>
        </p:blipFill>
        <p:spPr bwMode="auto">
          <a:xfrm>
            <a:off x="2133600" y="1928812"/>
            <a:ext cx="4876800" cy="3000375"/>
          </a:xfrm>
          <a:prstGeom prst="rect">
            <a:avLst/>
          </a:prstGeom>
          <a:noFill/>
          <a:ln w="9525">
            <a:noFill/>
            <a:miter lim="800000"/>
            <a:headEnd/>
            <a:tailEnd/>
          </a:ln>
        </p:spPr>
      </p:pic>
    </p:spTree>
  </p:cSld>
  <p:clrMapOvr>
    <a:masterClrMapping/>
  </p:clrMapOvr>
  <p:transition spd="slow" advTm="5000">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935480"/>
            <a:ext cx="8229600" cy="1064892"/>
          </a:xfrm>
        </p:spPr>
        <p:txBody>
          <a:bodyPr>
            <a:normAutofit/>
          </a:bodyPr>
          <a:lstStyle/>
          <a:p>
            <a:r>
              <a:rPr lang="ru-RU" sz="5400" dirty="0" smtClean="0"/>
              <a:t>Спасибо за внимание</a:t>
            </a:r>
            <a:endParaRPr lang="ru-RU" sz="5400" dirty="0"/>
          </a:p>
        </p:txBody>
      </p:sp>
      <p:pic>
        <p:nvPicPr>
          <p:cNvPr id="5123" name="Picture 3"/>
          <p:cNvPicPr>
            <a:picLocks noChangeAspect="1" noChangeArrowheads="1"/>
          </p:cNvPicPr>
          <p:nvPr/>
        </p:nvPicPr>
        <p:blipFill>
          <a:blip r:embed="rId2" cstate="print"/>
          <a:srcRect/>
          <a:stretch>
            <a:fillRect/>
          </a:stretch>
        </p:blipFill>
        <p:spPr bwMode="auto">
          <a:xfrm>
            <a:off x="1714480" y="3286124"/>
            <a:ext cx="2286000" cy="30480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5314950" y="3643314"/>
            <a:ext cx="3829050" cy="2009775"/>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cstate="print"/>
          <a:srcRect/>
          <a:stretch>
            <a:fillRect/>
          </a:stretch>
        </p:blipFill>
        <p:spPr bwMode="auto">
          <a:xfrm>
            <a:off x="3295650" y="2695575"/>
            <a:ext cx="2552700" cy="1466850"/>
          </a:xfrm>
          <a:prstGeom prst="rect">
            <a:avLst/>
          </a:prstGeom>
          <a:noFill/>
          <a:ln w="9525">
            <a:noFill/>
            <a:miter lim="800000"/>
            <a:headEnd/>
            <a:tailEnd/>
          </a:ln>
          <a:effectLst/>
        </p:spPr>
      </p:pic>
    </p:spTree>
  </p:cSld>
  <p:clrMapOvr>
    <a:masterClrMapping/>
  </p:clrMapOvr>
  <p:transition spd="slow" advTm="5000">
    <p:strips dir="l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238</TotalTime>
  <Words>229</Words>
  <Application>Microsoft Office PowerPoint</Application>
  <PresentationFormat>Экран (4:3)</PresentationFormat>
  <Paragraphs>20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Поток</vt:lpstr>
      <vt:lpstr>                         Забавные  автомобильчики  Беседа о первых автомобилях, для детей первого года обучения.</vt:lpstr>
      <vt:lpstr>Первая в мире самодвижущаяся                         машина</vt:lpstr>
      <vt:lpstr>  29 января 1886 года германский ученый Карл Бенц получил патент на созданный им бензиновый автомобиль.</vt:lpstr>
      <vt:lpstr>  Первый четырехколесный автомобиль «Бенц».  </vt:lpstr>
      <vt:lpstr>Первые автомобили</vt:lpstr>
      <vt:lpstr>Первый гоночный автомобиль</vt:lpstr>
      <vt:lpstr>Слайд 7</vt:lpstr>
      <vt:lpstr>Слайд 8</vt:lpstr>
    </vt:vector>
  </TitlesOfParts>
  <Company>ЮГИНФО</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Забавные Автомобиль</dc:title>
  <dc:creator>user54</dc:creator>
  <cp:lastModifiedBy>User</cp:lastModifiedBy>
  <cp:revision>23</cp:revision>
  <dcterms:created xsi:type="dcterms:W3CDTF">2011-10-17T10:12:21Z</dcterms:created>
  <dcterms:modified xsi:type="dcterms:W3CDTF">2012-10-21T06:55:47Z</dcterms:modified>
</cp:coreProperties>
</file>