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9AAEE-E67A-4AA4-B481-D73DAE6A835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24C18381-583A-48C3-9E58-8A16A9D7644F}">
      <dgm:prSet phldrT="[Текст]" phldr="1"/>
      <dgm:spPr/>
      <dgm:t>
        <a:bodyPr/>
        <a:lstStyle/>
        <a:p>
          <a:endParaRPr lang="ru-RU"/>
        </a:p>
      </dgm:t>
    </dgm:pt>
    <dgm:pt modelId="{22A522CB-27FB-43C8-829D-2A2E77C01562}" type="parTrans" cxnId="{B814F8A4-90D7-4652-AC86-8047BDD6EAD9}">
      <dgm:prSet/>
      <dgm:spPr/>
      <dgm:t>
        <a:bodyPr/>
        <a:lstStyle/>
        <a:p>
          <a:endParaRPr lang="ru-RU"/>
        </a:p>
      </dgm:t>
    </dgm:pt>
    <dgm:pt modelId="{F665D2DA-B8B8-4AF9-9873-1C4F0A6F17AC}" type="sibTrans" cxnId="{B814F8A4-90D7-4652-AC86-8047BDD6EAD9}">
      <dgm:prSet/>
      <dgm:spPr/>
      <dgm:t>
        <a:bodyPr/>
        <a:lstStyle/>
        <a:p>
          <a:endParaRPr lang="ru-RU"/>
        </a:p>
      </dgm:t>
    </dgm:pt>
    <dgm:pt modelId="{B67C9293-B053-45F1-957C-54F3B97C34F0}">
      <dgm:prSet phldrT="[Текст]" phldr="1"/>
      <dgm:spPr/>
      <dgm:t>
        <a:bodyPr/>
        <a:lstStyle/>
        <a:p>
          <a:endParaRPr lang="ru-RU"/>
        </a:p>
      </dgm:t>
    </dgm:pt>
    <dgm:pt modelId="{E46B833B-308E-4F0F-A732-B25270E00271}" type="parTrans" cxnId="{E6A275E7-C73F-43E6-8AAE-D5D474D02A99}">
      <dgm:prSet/>
      <dgm:spPr/>
      <dgm:t>
        <a:bodyPr/>
        <a:lstStyle/>
        <a:p>
          <a:endParaRPr lang="ru-RU"/>
        </a:p>
      </dgm:t>
    </dgm:pt>
    <dgm:pt modelId="{F9DF16EA-02B5-4E13-8FA7-381F6800E11D}" type="sibTrans" cxnId="{E6A275E7-C73F-43E6-8AAE-D5D474D02A99}">
      <dgm:prSet/>
      <dgm:spPr/>
      <dgm:t>
        <a:bodyPr/>
        <a:lstStyle/>
        <a:p>
          <a:endParaRPr lang="ru-RU"/>
        </a:p>
      </dgm:t>
    </dgm:pt>
    <dgm:pt modelId="{14847D91-62E8-46A3-ADE8-156C4A84C4D9}">
      <dgm:prSet phldrT="[Текст]" phldr="1"/>
      <dgm:spPr/>
      <dgm:t>
        <a:bodyPr/>
        <a:lstStyle/>
        <a:p>
          <a:endParaRPr lang="ru-RU"/>
        </a:p>
      </dgm:t>
    </dgm:pt>
    <dgm:pt modelId="{85C5D5FA-8D63-4319-AFF6-A5AA5C569D40}" type="parTrans" cxnId="{C4584EB1-8063-41D1-B91E-74EE5DC42E07}">
      <dgm:prSet/>
      <dgm:spPr/>
      <dgm:t>
        <a:bodyPr/>
        <a:lstStyle/>
        <a:p>
          <a:endParaRPr lang="ru-RU"/>
        </a:p>
      </dgm:t>
    </dgm:pt>
    <dgm:pt modelId="{6041C3AC-F8B9-4351-AD33-735C6112029C}" type="sibTrans" cxnId="{C4584EB1-8063-41D1-B91E-74EE5DC42E07}">
      <dgm:prSet/>
      <dgm:spPr/>
      <dgm:t>
        <a:bodyPr/>
        <a:lstStyle/>
        <a:p>
          <a:endParaRPr lang="ru-RU"/>
        </a:p>
      </dgm:t>
    </dgm:pt>
    <dgm:pt modelId="{19D084E1-D539-49A2-B78E-0E41B2FA4224}">
      <dgm:prSet phldrT="[Текст]" phldr="1"/>
      <dgm:spPr/>
      <dgm:t>
        <a:bodyPr/>
        <a:lstStyle/>
        <a:p>
          <a:endParaRPr lang="ru-RU"/>
        </a:p>
      </dgm:t>
    </dgm:pt>
    <dgm:pt modelId="{D77A9FD2-D71A-419B-825F-8577FE914BFA}" type="parTrans" cxnId="{ADFF65D4-E451-448A-9EAA-3CAFAE4C1A88}">
      <dgm:prSet/>
      <dgm:spPr/>
      <dgm:t>
        <a:bodyPr/>
        <a:lstStyle/>
        <a:p>
          <a:endParaRPr lang="ru-RU"/>
        </a:p>
      </dgm:t>
    </dgm:pt>
    <dgm:pt modelId="{9A3D9BB7-98B2-4E14-9A4E-31D23429F9B4}" type="sibTrans" cxnId="{ADFF65D4-E451-448A-9EAA-3CAFAE4C1A88}">
      <dgm:prSet/>
      <dgm:spPr/>
      <dgm:t>
        <a:bodyPr/>
        <a:lstStyle/>
        <a:p>
          <a:endParaRPr lang="ru-RU"/>
        </a:p>
      </dgm:t>
    </dgm:pt>
    <dgm:pt modelId="{A799E0AC-25F9-458F-87A8-C3008ED67ACD}" type="pres">
      <dgm:prSet presAssocID="{BDC9AAEE-E67A-4AA4-B481-D73DAE6A83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5D5DA9-3537-4B5C-ACF9-6C84E5E64BFD}" type="pres">
      <dgm:prSet presAssocID="{24C18381-583A-48C3-9E58-8A16A9D7644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1CE18-21A9-40CD-896E-C273FC3761B7}" type="pres">
      <dgm:prSet presAssocID="{F665D2DA-B8B8-4AF9-9873-1C4F0A6F17AC}" presName="sibTrans" presStyleCnt="0"/>
      <dgm:spPr/>
    </dgm:pt>
    <dgm:pt modelId="{10724FBA-C66B-4ECD-8ADE-F0AB931B5B26}" type="pres">
      <dgm:prSet presAssocID="{B67C9293-B053-45F1-957C-54F3B97C34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4295F-D96A-4B1F-B8B2-39F8DFBA5FF3}" type="pres">
      <dgm:prSet presAssocID="{F9DF16EA-02B5-4E13-8FA7-381F6800E11D}" presName="sibTrans" presStyleCnt="0"/>
      <dgm:spPr/>
    </dgm:pt>
    <dgm:pt modelId="{B4B1AA51-5087-4B2D-8846-21478011E36E}" type="pres">
      <dgm:prSet presAssocID="{14847D91-62E8-46A3-ADE8-156C4A84C4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F8FBE-5448-4CF6-960A-F34CFE8B1051}" type="pres">
      <dgm:prSet presAssocID="{6041C3AC-F8B9-4351-AD33-735C6112029C}" presName="sibTrans" presStyleCnt="0"/>
      <dgm:spPr/>
    </dgm:pt>
    <dgm:pt modelId="{BC93B9CD-7B19-4533-B7DD-40E3B2F39DF7}" type="pres">
      <dgm:prSet presAssocID="{19D084E1-D539-49A2-B78E-0E41B2FA42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24C3DB-91E2-4F0D-A0BF-8A1650341DE0}" type="presOf" srcId="{B67C9293-B053-45F1-957C-54F3B97C34F0}" destId="{10724FBA-C66B-4ECD-8ADE-F0AB931B5B26}" srcOrd="0" destOrd="0" presId="urn:microsoft.com/office/officeart/2005/8/layout/default"/>
    <dgm:cxn modelId="{29464779-5D4D-40A6-A1EF-71AC58A17FA7}" type="presOf" srcId="{19D084E1-D539-49A2-B78E-0E41B2FA4224}" destId="{BC93B9CD-7B19-4533-B7DD-40E3B2F39DF7}" srcOrd="0" destOrd="0" presId="urn:microsoft.com/office/officeart/2005/8/layout/default"/>
    <dgm:cxn modelId="{ADFF65D4-E451-448A-9EAA-3CAFAE4C1A88}" srcId="{BDC9AAEE-E67A-4AA4-B481-D73DAE6A8354}" destId="{19D084E1-D539-49A2-B78E-0E41B2FA4224}" srcOrd="3" destOrd="0" parTransId="{D77A9FD2-D71A-419B-825F-8577FE914BFA}" sibTransId="{9A3D9BB7-98B2-4E14-9A4E-31D23429F9B4}"/>
    <dgm:cxn modelId="{B814F8A4-90D7-4652-AC86-8047BDD6EAD9}" srcId="{BDC9AAEE-E67A-4AA4-B481-D73DAE6A8354}" destId="{24C18381-583A-48C3-9E58-8A16A9D7644F}" srcOrd="0" destOrd="0" parTransId="{22A522CB-27FB-43C8-829D-2A2E77C01562}" sibTransId="{F665D2DA-B8B8-4AF9-9873-1C4F0A6F17AC}"/>
    <dgm:cxn modelId="{C4584EB1-8063-41D1-B91E-74EE5DC42E07}" srcId="{BDC9AAEE-E67A-4AA4-B481-D73DAE6A8354}" destId="{14847D91-62E8-46A3-ADE8-156C4A84C4D9}" srcOrd="2" destOrd="0" parTransId="{85C5D5FA-8D63-4319-AFF6-A5AA5C569D40}" sibTransId="{6041C3AC-F8B9-4351-AD33-735C6112029C}"/>
    <dgm:cxn modelId="{ADBC511E-2FAF-440A-A966-11924FFFAB65}" type="presOf" srcId="{24C18381-583A-48C3-9E58-8A16A9D7644F}" destId="{495D5DA9-3537-4B5C-ACF9-6C84E5E64BFD}" srcOrd="0" destOrd="0" presId="urn:microsoft.com/office/officeart/2005/8/layout/default"/>
    <dgm:cxn modelId="{E6A275E7-C73F-43E6-8AAE-D5D474D02A99}" srcId="{BDC9AAEE-E67A-4AA4-B481-D73DAE6A8354}" destId="{B67C9293-B053-45F1-957C-54F3B97C34F0}" srcOrd="1" destOrd="0" parTransId="{E46B833B-308E-4F0F-A732-B25270E00271}" sibTransId="{F9DF16EA-02B5-4E13-8FA7-381F6800E11D}"/>
    <dgm:cxn modelId="{8AF8D03A-F1EE-40F2-A7D8-D15664A7F866}" type="presOf" srcId="{14847D91-62E8-46A3-ADE8-156C4A84C4D9}" destId="{B4B1AA51-5087-4B2D-8846-21478011E36E}" srcOrd="0" destOrd="0" presId="urn:microsoft.com/office/officeart/2005/8/layout/default"/>
    <dgm:cxn modelId="{B9944D98-C63A-4A53-975D-FB1E65E2483A}" type="presOf" srcId="{BDC9AAEE-E67A-4AA4-B481-D73DAE6A8354}" destId="{A799E0AC-25F9-458F-87A8-C3008ED67ACD}" srcOrd="0" destOrd="0" presId="urn:microsoft.com/office/officeart/2005/8/layout/default"/>
    <dgm:cxn modelId="{E761F5D3-9714-48EC-AA68-A5280862EB27}" type="presParOf" srcId="{A799E0AC-25F9-458F-87A8-C3008ED67ACD}" destId="{495D5DA9-3537-4B5C-ACF9-6C84E5E64BFD}" srcOrd="0" destOrd="0" presId="urn:microsoft.com/office/officeart/2005/8/layout/default"/>
    <dgm:cxn modelId="{4841DDE9-4662-41D2-B5BA-C66E7E5B9967}" type="presParOf" srcId="{A799E0AC-25F9-458F-87A8-C3008ED67ACD}" destId="{FB01CE18-21A9-40CD-896E-C273FC3761B7}" srcOrd="1" destOrd="0" presId="urn:microsoft.com/office/officeart/2005/8/layout/default"/>
    <dgm:cxn modelId="{762C4B2B-2EA8-4D8E-A543-BF86F57963A5}" type="presParOf" srcId="{A799E0AC-25F9-458F-87A8-C3008ED67ACD}" destId="{10724FBA-C66B-4ECD-8ADE-F0AB931B5B26}" srcOrd="2" destOrd="0" presId="urn:microsoft.com/office/officeart/2005/8/layout/default"/>
    <dgm:cxn modelId="{3BEF904E-F559-4731-B4CA-4A3B9230BAAA}" type="presParOf" srcId="{A799E0AC-25F9-458F-87A8-C3008ED67ACD}" destId="{2CD4295F-D96A-4B1F-B8B2-39F8DFBA5FF3}" srcOrd="3" destOrd="0" presId="urn:microsoft.com/office/officeart/2005/8/layout/default"/>
    <dgm:cxn modelId="{1B9DBDE5-8A00-4CDC-999D-C2E12CCF5210}" type="presParOf" srcId="{A799E0AC-25F9-458F-87A8-C3008ED67ACD}" destId="{B4B1AA51-5087-4B2D-8846-21478011E36E}" srcOrd="4" destOrd="0" presId="urn:microsoft.com/office/officeart/2005/8/layout/default"/>
    <dgm:cxn modelId="{25C7D682-3E47-4275-BE5A-9D46AF387A9E}" type="presParOf" srcId="{A799E0AC-25F9-458F-87A8-C3008ED67ACD}" destId="{AAEF8FBE-5448-4CF6-960A-F34CFE8B1051}" srcOrd="5" destOrd="0" presId="urn:microsoft.com/office/officeart/2005/8/layout/default"/>
    <dgm:cxn modelId="{86ED7810-D3D5-4452-8A25-BEB1DC2EB8F2}" type="presParOf" srcId="{A799E0AC-25F9-458F-87A8-C3008ED67ACD}" destId="{BC93B9CD-7B19-4533-B7DD-40E3B2F39DF7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2EDEF0D-1082-4401-9F0F-6A9D5490F69B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03874B6-18AD-41B8-98F9-69F62270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EF0D-1082-4401-9F0F-6A9D5490F69B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74B6-18AD-41B8-98F9-69F62270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EF0D-1082-4401-9F0F-6A9D5490F69B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74B6-18AD-41B8-98F9-69F62270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2EDEF0D-1082-4401-9F0F-6A9D5490F69B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74B6-18AD-41B8-98F9-69F62270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2EDEF0D-1082-4401-9F0F-6A9D5490F69B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03874B6-18AD-41B8-98F9-69F62270899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EDEF0D-1082-4401-9F0F-6A9D5490F69B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3874B6-18AD-41B8-98F9-69F62270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2EDEF0D-1082-4401-9F0F-6A9D5490F69B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03874B6-18AD-41B8-98F9-69F62270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EF0D-1082-4401-9F0F-6A9D5490F69B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74B6-18AD-41B8-98F9-69F62270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EDEF0D-1082-4401-9F0F-6A9D5490F69B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3874B6-18AD-41B8-98F9-69F62270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2EDEF0D-1082-4401-9F0F-6A9D5490F69B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03874B6-18AD-41B8-98F9-69F62270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2EDEF0D-1082-4401-9F0F-6A9D5490F69B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03874B6-18AD-41B8-98F9-69F62270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2EDEF0D-1082-4401-9F0F-6A9D5490F69B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03874B6-18AD-41B8-98F9-69F62270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F%D0%B0%D1%80%D0%B0%D0%B4%D1%80%D0%BE%D0%BC%D0%BD%D1%8B%D0%B5_%D0%BA%D0%BE%D0%BB%D1%8C%D1%86%D0%B0&amp;action=edit&amp;redlink=1" TargetMode="External"/><Relationship Id="rId3" Type="http://schemas.openxmlformats.org/officeDocument/2006/relationships/hyperlink" Target="http://ru.wikipedia.org/wiki/%D0%9C%D0%B0%D1%82%D0%B5%D0%BC%D0%B0%D1%82%D0%B8%D0%BA" TargetMode="External"/><Relationship Id="rId7" Type="http://schemas.openxmlformats.org/officeDocument/2006/relationships/hyperlink" Target="http://ru.wikipedia.org/wiki/%D0%A2%D1%80%D0%B8%D0%BB%D0%B8%D1%81%D1%82%D0%BD%D0%B8%D0%BA_(%D1%83%D0%B7%D0%B5%D0%BB)" TargetMode="External"/><Relationship Id="rId2" Type="http://schemas.openxmlformats.org/officeDocument/2006/relationships/hyperlink" Target="http://ru.wikipedia.org/wiki/%D0%93%D0%B5%D1%80%D0%BC%D0%B0%D0%BD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858_%D0%B3%D0%BE%D0%B4" TargetMode="External"/><Relationship Id="rId5" Type="http://schemas.openxmlformats.org/officeDocument/2006/relationships/hyperlink" Target="http://ru.wikipedia.org/wiki/%D0%9B%D0%B8%D1%81%D1%82%D0%B8%D0%BD%D0%B3,_%D0%98%D0%BE%D0%B3%D0%B0%D0%BD%D0%BD_%D0%91%D0%B5%D0%BD%D0%B5%D0%B4%D0%B8%D0%BA%D1%82" TargetMode="External"/><Relationship Id="rId4" Type="http://schemas.openxmlformats.org/officeDocument/2006/relationships/hyperlink" Target="http://ru.wikipedia.org/wiki/%D0%9C%D1%91%D0%B1%D0%B8%D1%83%D1%81,_%D0%90%D0%B2%D0%B3%D1%83%D1%81%D1%82_%D0%A4%D0%B5%D1%80%D0%B4%D0%B8%D0%BD%D0%B0%D0%BD%D0%B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286256"/>
            <a:ext cx="4929190" cy="13525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                   Учитель ГРИЦЕНКО Р.А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Таловская</a:t>
            </a:r>
            <a:r>
              <a:rPr lang="ru-RU" dirty="0" smtClean="0"/>
              <a:t> школа-интернат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3" y="0"/>
            <a:ext cx="8929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МАТЕМАТИЧЕСКИЕ ГОНКИ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4" y="1071546"/>
            <a:ext cx="5353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 класс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-5929386" y="6858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394" y="2428868"/>
            <a:ext cx="3373279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3</a:t>
            </a:r>
            <a:r>
              <a:rPr lang="ru-RU" dirty="0" smtClean="0"/>
              <a:t>. Возможно ли четырех щенков разделить трем ребятам так, чтобы никто не получил больше чем остальные?</a:t>
            </a:r>
          </a:p>
          <a:p>
            <a:r>
              <a:rPr lang="ru-RU" dirty="0" smtClean="0"/>
              <a:t>- Два отца и два сына поймали трех зайцев, а досталось каждому по одному зайцу. Спрашивается, как это могло случиться?</a:t>
            </a:r>
          </a:p>
          <a:p>
            <a:r>
              <a:rPr lang="ru-RU" b="1" dirty="0" smtClean="0"/>
              <a:t>4</a:t>
            </a:r>
            <a:r>
              <a:rPr lang="ru-RU" dirty="0" smtClean="0"/>
              <a:t>. Вдоль изгороди длиной 40м ставят столбики через 2м. Сколько должно быть столбиков?</a:t>
            </a:r>
          </a:p>
          <a:p>
            <a:r>
              <a:rPr lang="ru-RU" dirty="0" smtClean="0"/>
              <a:t>- От куска материи длиной 100м продавец каждый раз отрезает по 5м. Сколько раз он проделает эту операцию до того, как материал кончится?</a:t>
            </a:r>
          </a:p>
          <a:p>
            <a:endParaRPr lang="ru-RU" dirty="0"/>
          </a:p>
        </p:txBody>
      </p:sp>
      <p:pic>
        <p:nvPicPr>
          <p:cNvPr id="1026" name="Picture 2" descr="C:\Users\PC\Desktop\12_files\rebe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1571635" cy="141162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esktop\6_files\easter-e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0"/>
            <a:ext cx="7643867" cy="67676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90247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ПРАКТИЧЕСКИЙ ЭТАП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PC\Desktop\moebiu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5534025" cy="454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-642966"/>
            <a:ext cx="9501254" cy="4429156"/>
          </a:xfrm>
        </p:spPr>
        <p:txBody>
          <a:bodyPr>
            <a:noAutofit/>
          </a:bodyPr>
          <a:lstStyle/>
          <a:p>
            <a:r>
              <a:rPr lang="ru-RU" sz="2000" dirty="0" smtClean="0"/>
              <a:t>Лента Мёбиуса была открыта независимо </a:t>
            </a:r>
            <a:r>
              <a:rPr lang="ru-RU" sz="2000" dirty="0" smtClean="0">
                <a:hlinkClick r:id="rId2" tooltip="Германия"/>
              </a:rPr>
              <a:t>немецкими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3" tooltip="Математик"/>
              </a:rPr>
              <a:t>математиками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4" tooltip="Мёбиус, Август Фердинанд"/>
              </a:rPr>
              <a:t>Августом Фердинандом Мёбиусом</a:t>
            </a:r>
            <a:r>
              <a:rPr lang="ru-RU" sz="2000" dirty="0" smtClean="0"/>
              <a:t> и </a:t>
            </a:r>
            <a:r>
              <a:rPr lang="ru-RU" sz="2000" dirty="0" smtClean="0">
                <a:hlinkClick r:id="rId5" tooltip="Листинг, Иоганн Бенедикт"/>
              </a:rPr>
              <a:t>Иоганном Бенедиктом Листингом</a:t>
            </a:r>
            <a:r>
              <a:rPr lang="ru-RU" sz="2000" dirty="0" smtClean="0"/>
              <a:t> в</a:t>
            </a:r>
            <a:r>
              <a:rPr lang="ru-RU" sz="2000" dirty="0" smtClean="0">
                <a:hlinkClick r:id="rId6" tooltip="1858 год"/>
              </a:rPr>
              <a:t>1858 году</a:t>
            </a:r>
            <a:r>
              <a:rPr lang="ru-RU" sz="2000" dirty="0" smtClean="0"/>
              <a:t>. Модель ленты Мёбиуса может легко быть сделана: для этого надо взять достаточно вытянутую бумажную полоску и соединить концы полоски, предварительно перевернув один из них.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2"/>
            <a:ext cx="9144000" cy="1143008"/>
          </a:xfrm>
        </p:spPr>
        <p:txBody>
          <a:bodyPr>
            <a:noAutofit/>
          </a:bodyPr>
          <a:lstStyle/>
          <a:p>
            <a:r>
              <a:rPr lang="ru-RU" sz="2000" dirty="0" smtClean="0"/>
              <a:t>Если </a:t>
            </a:r>
            <a:r>
              <a:rPr lang="ru-RU" sz="2000" dirty="0" err="1" smtClean="0"/>
              <a:t>разреза́ть</a:t>
            </a:r>
            <a:r>
              <a:rPr lang="ru-RU" sz="2000" dirty="0" smtClean="0"/>
              <a:t> ленту вдоль по линии, равноудалённой от краёв, вместо двух лент Мёбиуса получится одна длинная двухсторонняя  лента, которую называют «Афганская лента». Если теперь эту ленту разрезать вдоль посередине, получаются две ленты, </a:t>
            </a:r>
            <a:r>
              <a:rPr lang="ru-RU" sz="2000" dirty="0" err="1" smtClean="0"/>
              <a:t>намотаные</a:t>
            </a:r>
            <a:r>
              <a:rPr lang="ru-RU" sz="2000" dirty="0" smtClean="0"/>
              <a:t> друг на друга.</a:t>
            </a:r>
          </a:p>
          <a:p>
            <a:r>
              <a:rPr lang="ru-RU" sz="2000" dirty="0" smtClean="0"/>
              <a:t>Если </a:t>
            </a:r>
            <a:r>
              <a:rPr lang="ru-RU" sz="2000" dirty="0" err="1" smtClean="0"/>
              <a:t>разреза́ть</a:t>
            </a:r>
            <a:r>
              <a:rPr lang="ru-RU" sz="2000" dirty="0" smtClean="0"/>
              <a:t> ленту Мёбиуса, отступая от края приблизительно на треть её ширины, то получаются две ленты, одна — более короткая лента Мёбиуса, другая — длинная лента с двумя полуоборотами (Афганская лента).</a:t>
            </a:r>
          </a:p>
          <a:p>
            <a:r>
              <a:rPr lang="ru-RU" sz="2000" dirty="0" smtClean="0"/>
              <a:t>Другие комбинации лент могут быть получены из лент с двумя или более полуоборотами в них. Например если разрезать ленту с тремя полуоборотами, то получится лента, завитая в </a:t>
            </a:r>
            <a:r>
              <a:rPr lang="ru-RU" sz="2000" dirty="0" smtClean="0">
                <a:hlinkClick r:id="rId7" tooltip="Трилистник (узел)"/>
              </a:rPr>
              <a:t>узел трилистника</a:t>
            </a:r>
            <a:r>
              <a:rPr lang="ru-RU" sz="2000" dirty="0" smtClean="0"/>
              <a:t>. Разрез ленты с дополнительными оборотами даёт неожиданные фигуры, названные </a:t>
            </a:r>
            <a:r>
              <a:rPr lang="ru-RU" sz="2000" dirty="0" err="1" smtClean="0">
                <a:hlinkClick r:id="rId8" tooltip="Парадромные кольца (страница отсутствует)"/>
              </a:rPr>
              <a:t>парадромными</a:t>
            </a:r>
            <a:r>
              <a:rPr lang="ru-RU" sz="2000" dirty="0" smtClean="0">
                <a:hlinkClick r:id="rId8" tooltip="Парадромные кольца (страница отсутствует)"/>
              </a:rPr>
              <a:t> кольцами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43956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86174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СОВЕТ МУДРЕЙШИХ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esktop\12_files\15be7ee77e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28"/>
            <a:ext cx="7858180" cy="6715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186766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7858180" cy="197167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гонки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8572560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ПРЕДСТАВЛЕНИЕ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РАЗМИНКА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ИСТОРИЧЕСКИЙ ЭТАП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ЗАНИМАТЕЛЬНАЯ МАТЕМАТИКА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ПРАКТИЧЕСКИЙ ЭТАП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«СОВЕТ МУДРЕЙШИХ»</a:t>
            </a:r>
          </a:p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380" y="1883060"/>
            <a:ext cx="6095239" cy="4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85010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Представление команд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358246" cy="78581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Лозунг. «Книга – книгой, а мозгами двигай».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В. Маяковский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09072"/>
            <a:ext cx="4429156" cy="44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71538" y="0"/>
            <a:ext cx="63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РАЗМИНКА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584043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. Один человек купил трех коз и заплатил 3 рубля. Спрашивается: по чему каждая коза пошла?</a:t>
            </a:r>
          </a:p>
          <a:p>
            <a:r>
              <a:rPr lang="ru-RU" dirty="0" smtClean="0"/>
              <a:t>- Когда нельзя сократить сократимую обыкновенную дробь?</a:t>
            </a:r>
          </a:p>
          <a:p>
            <a:endParaRPr lang="ru-RU" dirty="0" smtClean="0"/>
          </a:p>
          <a:p>
            <a:r>
              <a:rPr lang="ru-RU" b="1" dirty="0" smtClean="0"/>
              <a:t>2</a:t>
            </a:r>
            <a:r>
              <a:rPr lang="ru-RU" dirty="0" smtClean="0"/>
              <a:t>. Сколько раз в сутки встречаются часовая и минутная стрелки часов?</a:t>
            </a:r>
          </a:p>
          <a:p>
            <a:r>
              <a:rPr lang="ru-RU" dirty="0" smtClean="0"/>
              <a:t>- В двенадцать часов обе стрелки часов совпадают. Через сколько времени они опять встретятся?</a:t>
            </a:r>
          </a:p>
          <a:p>
            <a:endParaRPr lang="ru-RU" dirty="0" smtClean="0"/>
          </a:p>
          <a:p>
            <a:r>
              <a:rPr lang="ru-RU" b="1" dirty="0" smtClean="0"/>
              <a:t>3</a:t>
            </a:r>
            <a:r>
              <a:rPr lang="ru-RU" dirty="0" smtClean="0"/>
              <a:t>. Назвать фамилии не менее пяти великих русских математиков.</a:t>
            </a:r>
          </a:p>
          <a:p>
            <a:r>
              <a:rPr lang="ru-RU" dirty="0" smtClean="0"/>
              <a:t>- Назвать фамилии авторов учебников по математике, по которым вы занимались и занимаетесь в данное время.</a:t>
            </a:r>
          </a:p>
          <a:p>
            <a:endParaRPr lang="ru-RU" dirty="0" smtClean="0"/>
          </a:p>
          <a:p>
            <a:r>
              <a:rPr lang="ru-RU" b="1" dirty="0" smtClean="0"/>
              <a:t>4</a:t>
            </a:r>
            <a:r>
              <a:rPr lang="ru-RU" dirty="0" smtClean="0"/>
              <a:t>. Как можно одним мешком пшеницы, смоловши ее, наполнить два мешка, которые столь же велики, как и мешок, в котором находится пшеница?</a:t>
            </a:r>
          </a:p>
          <a:p>
            <a:r>
              <a:rPr lang="ru-RU" dirty="0" smtClean="0"/>
              <a:t>- Мельник пришел на мельницу. В каждом из четырех углов он увидел по три мешка, на каждом мешке сидело по три кошки, а каждая кошка имела при себе троих котят. Спрашивается, много ли ног было на мельнице?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8643998" cy="50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Лозунг. «Математику уж затем учить надо,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что она ум в порядок приводит»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М. Ломоносов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39414"/>
            <a:ext cx="3429024" cy="371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4313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ИСТОРИЧЕСКИЙ ЭТАП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15370" cy="5643602"/>
          </a:xfrm>
        </p:spPr>
        <p:txBody>
          <a:bodyPr/>
          <a:lstStyle/>
          <a:p>
            <a:r>
              <a:rPr lang="ru-RU" b="1" dirty="0" smtClean="0"/>
              <a:t>1</a:t>
            </a:r>
            <a:r>
              <a:rPr lang="ru-RU" dirty="0" smtClean="0"/>
              <a:t>. Что ты знаешь о старинных русских мерах длины?</a:t>
            </a:r>
          </a:p>
          <a:p>
            <a:r>
              <a:rPr lang="ru-RU" dirty="0" smtClean="0"/>
              <a:t> Сколько верст в 10 км (с точностью до версты)? </a:t>
            </a:r>
          </a:p>
          <a:p>
            <a:r>
              <a:rPr lang="ru-RU" dirty="0" smtClean="0"/>
              <a:t>Сколько аршин в пяти саженях?</a:t>
            </a:r>
          </a:p>
          <a:p>
            <a:r>
              <a:rPr lang="ru-RU" b="1" dirty="0" smtClean="0"/>
              <a:t>2</a:t>
            </a:r>
            <a:r>
              <a:rPr lang="ru-RU" dirty="0" smtClean="0"/>
              <a:t>. Кто впервые ввел в употребление десятичные дроби? </a:t>
            </a:r>
          </a:p>
          <a:p>
            <a:r>
              <a:rPr lang="ru-RU" dirty="0" smtClean="0"/>
              <a:t>- Кто предложил использовать запятую как математический знак?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7857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186766" cy="3482981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Лозунг. «Если вы хотите участвовать в большой жизни, то заполняйте свою голову математикой, пока есть к тому возможность».    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     </a:t>
            </a:r>
            <a:r>
              <a:rPr lang="ru-RU" b="1" i="1" dirty="0" smtClean="0"/>
              <a:t>М.И. Калинин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21429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ЗАНИМАТЕЛЬНАЯ МАТЕМАТИКА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. Самолет покрывает расстояние от города  А  до города В за 1ч 20мин. Однако обратный перелет он совершил в 80 мин. Как вы это объясните?</a:t>
            </a:r>
          </a:p>
          <a:p>
            <a:r>
              <a:rPr lang="ru-RU" dirty="0" smtClean="0"/>
              <a:t>- Двое подошли к реке. У берега стояла лодка, которая может вместить лишь одного. Но оба переправились. Как это могло случиться?</a:t>
            </a:r>
          </a:p>
          <a:p>
            <a:r>
              <a:rPr lang="ru-RU" b="1" dirty="0" smtClean="0"/>
              <a:t>2</a:t>
            </a:r>
            <a:r>
              <a:rPr lang="ru-RU" dirty="0" smtClean="0"/>
              <a:t>. Число 666 увеличить в полтора раза, не производя над этим числом никаких арифметических действий. Как это сделать?</a:t>
            </a:r>
          </a:p>
          <a:p>
            <a:r>
              <a:rPr lang="ru-RU" dirty="0" smtClean="0"/>
              <a:t>- Разделите число 188 пополам так, чтобы в результате получилась единица.</a:t>
            </a:r>
          </a:p>
          <a:p>
            <a:endParaRPr lang="ru-RU" dirty="0"/>
          </a:p>
        </p:txBody>
      </p:sp>
      <p:pic>
        <p:nvPicPr>
          <p:cNvPr id="1026" name="Picture 2" descr="C:\Users\PC\Desktop\12_files\x_3a02c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0"/>
            <a:ext cx="1428760" cy="13830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95</TotalTime>
  <Words>533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Слайд 1</vt:lpstr>
      <vt:lpstr>Слайд 2</vt:lpstr>
      <vt:lpstr>Слайд 3</vt:lpstr>
      <vt:lpstr>Лозунг. «Книга – книгой, а мозгами двигай». В. Маяковский</vt:lpstr>
      <vt:lpstr>Слайд 5</vt:lpstr>
      <vt:lpstr>Лозунг. «Математику уж затем учить надо, что она ум в порядок приводит» М. Ломоносов </vt:lpstr>
      <vt:lpstr>Слайд 7</vt:lpstr>
      <vt:lpstr>Слайд 8</vt:lpstr>
      <vt:lpstr>Слайд 9</vt:lpstr>
      <vt:lpstr>Слайд 10</vt:lpstr>
      <vt:lpstr>Слайд 11</vt:lpstr>
      <vt:lpstr>Слайд 12</vt:lpstr>
      <vt:lpstr>Лента Мёбиуса была открыта независимо немецкими математиками Августом Фердинандом Мёбиусом и Иоганном Бенедиктом Листингом в1858 году. Модель ленты Мёбиуса может легко быть сделана: для этого надо взять достаточно вытянутую бумажную полоску и соединить концы полоски, предварительно перевернув один из них.  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28</cp:revision>
  <dcterms:created xsi:type="dcterms:W3CDTF">2013-02-27T18:15:39Z</dcterms:created>
  <dcterms:modified xsi:type="dcterms:W3CDTF">2013-03-01T15:56:09Z</dcterms:modified>
</cp:coreProperties>
</file>