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9" autoAdjust="0"/>
    <p:restoredTop sz="94660"/>
  </p:normalViewPr>
  <p:slideViewPr>
    <p:cSldViewPr>
      <p:cViewPr>
        <p:scale>
          <a:sx n="90" d="100"/>
          <a:sy n="90" d="100"/>
        </p:scale>
        <p:origin x="-121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0" y="2887532"/>
            <a:ext cx="6779111" cy="923330"/>
            <a:chOff x="1172584" y="1381459"/>
            <a:chExt cx="6779110" cy="923329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3" y="1387737"/>
            <a:ext cx="6777319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6" y="1392218"/>
            <a:ext cx="6779111" cy="923330"/>
            <a:chOff x="1172584" y="1381459"/>
            <a:chExt cx="6779110" cy="923329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2" y="559400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1" y="2880825"/>
            <a:ext cx="5480154" cy="923330"/>
            <a:chOff x="1815339" y="1381458"/>
            <a:chExt cx="5480154" cy="923328"/>
          </a:xfrm>
        </p:grpSpPr>
        <p:sp>
          <p:nvSpPr>
            <p:cNvPr id="12" name="TextBox 11"/>
            <p:cNvSpPr txBox="1"/>
            <p:nvPr/>
          </p:nvSpPr>
          <p:spPr>
            <a:xfrm>
              <a:off x="4147072" y="1381458"/>
              <a:ext cx="877163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6" y="1392218"/>
            <a:ext cx="6779111" cy="923330"/>
            <a:chOff x="1172584" y="1381459"/>
            <a:chExt cx="6779110" cy="923329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6" y="2887580"/>
            <a:ext cx="6779111" cy="923330"/>
            <a:chOff x="1172584" y="1381459"/>
            <a:chExt cx="6779110" cy="923329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2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3767318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6" y="1392218"/>
            <a:ext cx="6779111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2" y="2240280"/>
            <a:ext cx="3442447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7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6" y="1392218"/>
            <a:ext cx="6779111" cy="923330"/>
            <a:chOff x="1172584" y="1381459"/>
            <a:chExt cx="6779110" cy="923329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6" y="1392218"/>
            <a:ext cx="6779111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1" y="1678197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400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3603814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20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4" y="666967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7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3" y="570157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50" y="2248349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9" y="61614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to-name.ru/primeti/04/30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o-name.ru/biography/evklid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data.ru/w/index.php?title=%D0%90%D0%BB%D0%B3%D0%B5%D0%B1%D1%80%D0%B0&amp;action=edit" TargetMode="External"/><Relationship Id="rId2" Type="http://schemas.openxmlformats.org/officeDocument/2006/relationships/hyperlink" Target="http://www.rudata.ru/w/index.php?title=%D0%90%D1%80%D0%B8%D1%84%D0%BC%D0%B5%D1%82%D0%B8%D0%BA%D0%B0&amp;action=edi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udata.ru/w/index.php?title=%D0%90%D0%BB%D0%B3%D0%BE%D1%80%D0%B8%D1%82%D0%BC&amp;action=edit" TargetMode="External"/><Relationship Id="rId4" Type="http://schemas.openxmlformats.org/officeDocument/2006/relationships/hyperlink" Target="http://www.rudata.ru/wiki/%D0%9A%D0%B0%D0%BB%D0%B5%D0%BD%D0%B4%D0%B0%D1%80%D1%8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5%D0%BB%D0%B5%D0%BD%D0%B8%D0%B5" TargetMode="External"/><Relationship Id="rId13" Type="http://schemas.openxmlformats.org/officeDocument/2006/relationships/hyperlink" Target="http://ru.wikipedia.org/wiki/%D0%9A%D0%BE%D0%BC%D0%B1%D0%B8%D0%BD%D0%B0%D1%82%D0%BE%D1%80%D0%B8%D0%BA%D0%B0" TargetMode="External"/><Relationship Id="rId3" Type="http://schemas.openxmlformats.org/officeDocument/2006/relationships/hyperlink" Target="http://ru.wikipedia.org/wiki/%D0%93%D1%8E%D0%B9%D0%B3%D0%B5%D0%BD%D1%81,_%D0%A5%D1%80%D0%B8%D1%81%D1%82%D0%B8%D0%B0%D0%BD" TargetMode="External"/><Relationship Id="rId7" Type="http://schemas.openxmlformats.org/officeDocument/2006/relationships/hyperlink" Target="http://ru.wikipedia.org/wiki/%D0%A3%D0%BC%D0%BD%D0%BE%D0%B6%D0%B5%D0%BD%D0%B8%D0%B5" TargetMode="External"/><Relationship Id="rId12" Type="http://schemas.openxmlformats.org/officeDocument/2006/relationships/hyperlink" Target="http://ru.wikipedia.org/wiki/%D0%9C%D0%B0%D1%82%D0%B5%D0%BC%D0%B0%D1%82%D0%B8%D1%87%D0%B5%D1%81%D0%BA%D0%B8%D0%B9_%D0%B0%D0%BD%D0%B0%D0%BB%D0%B8%D0%B7" TargetMode="External"/><Relationship Id="rId2" Type="http://schemas.openxmlformats.org/officeDocument/2006/relationships/hyperlink" Target="http://ru.wikipedia.org/wiki/1673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1%8B%D1%87%D0%B8%D1%82%D0%B0%D0%BD%D0%B8%D0%B5" TargetMode="External"/><Relationship Id="rId11" Type="http://schemas.openxmlformats.org/officeDocument/2006/relationships/hyperlink" Target="http://ru.wikipedia.org/wiki/%D0%9D%D1%8C%D1%8E%D1%82%D0%BE%D0%BD,_%D0%98%D1%81%D0%B0%D0%B0%D0%BA" TargetMode="External"/><Relationship Id="rId5" Type="http://schemas.openxmlformats.org/officeDocument/2006/relationships/hyperlink" Target="http://ru.wikipedia.org/wiki/%D0%A1%D0%BB%D0%BE%D0%B6%D0%B5%D0%BD%D0%B8%D0%B5" TargetMode="External"/><Relationship Id="rId15" Type="http://schemas.openxmlformats.org/officeDocument/2006/relationships/hyperlink" Target="http://ru.wikipedia.org/wiki/%D0%9A%D0%BE%D0%BC%D0%BF%D1%8C%D1%8E%D1%82%D0%B5%D1%80%D0%BD%D0%B0%D1%8F_%D1%82%D0%B5%D1%85%D0%BD%D0%B8%D0%BA%D0%B0" TargetMode="External"/><Relationship Id="rId10" Type="http://schemas.openxmlformats.org/officeDocument/2006/relationships/hyperlink" Target="http://ru.wikipedia.org/wiki/%D0%9A%D0%BE%D1%80%D0%BE%D0%BB%D0%B5%D0%B2%D1%81%D0%BA%D0%BE%D0%B5_%D0%BE%D0%B1%D1%89%D0%B5%D1%81%D1%82%D0%B2%D0%BE" TargetMode="External"/><Relationship Id="rId4" Type="http://schemas.openxmlformats.org/officeDocument/2006/relationships/hyperlink" Target="http://ru.wikipedia.org/wiki/%D0%9A%D0%B0%D0%BB%D1%8C%D0%BA%D1%83%D0%BB%D1%8F%D1%82%D0%BE%D1%80_%D0%9B%D0%B5%D0%B9%D0%B1%D0%BD%D0%B8%D1%86%D0%B0" TargetMode="External"/><Relationship Id="rId9" Type="http://schemas.openxmlformats.org/officeDocument/2006/relationships/hyperlink" Target="http://ru.wikipedia.org/wiki/%D0%A4%D1%80%D0%B0%D0%BD%D1%86%D1%83%D0%B7%D1%81%D0%BA%D0%B0%D1%8F_%D0%90%D0%BA%D0%B0%D0%B4%D0%B5%D0%BC%D0%B8%D1%8F_%D0%BD%D0%B0%D1%83%D0%BA" TargetMode="External"/><Relationship Id="rId14" Type="http://schemas.openxmlformats.org/officeDocument/2006/relationships/hyperlink" Target="http://ru.wikipedia.org/wiki/%D0%94%D0%B2%D0%BE%D0%B8%D1%87%D0%BD%D0%B0%D1%8F_%D1%81%D0%B8%D1%81%D1%82%D0%B5%D0%BC%D0%B0_%D1%81%D1%87%D0%B8%D1%81%D0%BB%D0%B5%D0%BD%D0%B8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Интуиция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Великие математики мира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0070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1"/>
            <a:ext cx="8496944" cy="48574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Великий ученый Пифагор родился около Пифагор Самосский </a:t>
            </a:r>
            <a:r>
              <a:rPr lang="ru-RU" dirty="0" smtClean="0"/>
              <a:t>(лат</a:t>
            </a:r>
            <a:r>
              <a:rPr lang="ru-RU" dirty="0"/>
              <a:t>. </a:t>
            </a:r>
            <a:r>
              <a:rPr lang="ru-RU" dirty="0" smtClean="0"/>
              <a:t>570—490 </a:t>
            </a:r>
            <a:r>
              <a:rPr lang="ru-RU" dirty="0"/>
              <a:t>гг. до н. э.) — древнегреческий философ и математик, создатель религиозно-философской школы </a:t>
            </a:r>
            <a:r>
              <a:rPr lang="ru-RU" dirty="0" smtClean="0"/>
              <a:t>пифагорейцев.</a:t>
            </a:r>
          </a:p>
          <a:p>
            <a:r>
              <a:rPr lang="ru-RU" dirty="0"/>
              <a:t>По словам античных авторов, Пифагор встретился чуть ли не со всеми известными мудрецами той эпохи, греками, персами, халдеями, египтянами, впитал в себя всё накопленное человечеством знание. </a:t>
            </a:r>
            <a:endParaRPr lang="ru-RU" dirty="0" smtClean="0"/>
          </a:p>
          <a:p>
            <a:r>
              <a:rPr lang="ru-RU" dirty="0"/>
              <a:t>Пифагорейцы занимаются геометрией, математикой, гармонией, астрономией. Пифагор одним из первых заявляет, что Земля является центром Вселенной и имеет форму шара, а Солнце, Луна и прочие планеты имеют собственную траекторию движения</a:t>
            </a:r>
            <a:r>
              <a:rPr lang="ru-RU" dirty="0" smtClean="0"/>
              <a:t>.</a:t>
            </a:r>
          </a:p>
          <a:p>
            <a:r>
              <a:rPr lang="ru-RU" dirty="0"/>
              <a:t>Заслугой пифагорейцев было выдвижение мысли о количественных закономерностях развития мира, что содействовало развитию математических, физических, астрономических и географических знаний. В основе вещей лежит число, учил Пифагор, познать мир - значит познать управляющие им числа. Изучая числа, они разработали числовые отношения и нашли их во всех областях человеческой деятельности. Числа и пропорции изучались с тем, чтобы познать и описать душу человека, а познав, управлять процессом переселения душ с конечной целью отправить душу в некое высшее божественное состояние.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56263" cy="1054250"/>
          </a:xfrm>
        </p:spPr>
        <p:txBody>
          <a:bodyPr/>
          <a:lstStyle/>
          <a:p>
            <a:r>
              <a:rPr lang="ru-RU" dirty="0"/>
              <a:t>Пифагор</a:t>
            </a:r>
          </a:p>
        </p:txBody>
      </p:sp>
    </p:spTree>
    <p:extLst>
      <p:ext uri="{BB962C8B-B14F-4D97-AF65-F5344CB8AC3E}">
        <p14:creationId xmlns:p14="http://schemas.microsoft.com/office/powerpoint/2010/main" val="46186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5"/>
            <a:ext cx="8424936" cy="5001420"/>
          </a:xfrm>
        </p:spPr>
        <p:txBody>
          <a:bodyPr/>
          <a:lstStyle/>
          <a:p>
            <a:r>
              <a:rPr lang="ru-RU" dirty="0"/>
              <a:t>Древнегреческий учёный. Родился в </a:t>
            </a:r>
            <a:r>
              <a:rPr lang="ru-RU" dirty="0" err="1"/>
              <a:t>Кирене</a:t>
            </a:r>
            <a:r>
              <a:rPr lang="ru-RU" dirty="0" smtClean="0"/>
              <a:t>.</a:t>
            </a:r>
          </a:p>
          <a:p>
            <a:r>
              <a:rPr lang="ru-RU" dirty="0"/>
              <a:t>Самым знаменитым математическим открытием Эратосфена </a:t>
            </a:r>
            <a:r>
              <a:rPr lang="ru-RU" dirty="0" smtClean="0"/>
              <a:t>стало </a:t>
            </a:r>
            <a:r>
              <a:rPr lang="ru-RU" dirty="0"/>
              <a:t>"решето Эратосфена", с помощью которого находятся простые числа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амым </a:t>
            </a:r>
            <a:r>
              <a:rPr lang="ru-RU" dirty="0"/>
              <a:t>известным достижением Эратосфена в области географии был изобретенный им способ измерения размеров </a:t>
            </a:r>
            <a:r>
              <a:rPr lang="ru-RU" dirty="0" smtClean="0"/>
              <a:t>Земли.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56263" cy="1054250"/>
          </a:xfrm>
        </p:spPr>
        <p:txBody>
          <a:bodyPr/>
          <a:lstStyle/>
          <a:p>
            <a:pPr lvl="0"/>
            <a:r>
              <a:rPr lang="ru-RU" sz="4000" dirty="0" smtClean="0"/>
              <a:t>Эратосфен</a:t>
            </a:r>
            <a:r>
              <a:rPr lang="ru-RU" sz="4000" b="1" dirty="0"/>
              <a:t> (</a:t>
            </a:r>
            <a:r>
              <a:rPr lang="ru-RU" sz="4000" b="1" dirty="0" err="1"/>
              <a:t>ок</a:t>
            </a:r>
            <a:r>
              <a:rPr lang="ru-RU" sz="4000" b="1" dirty="0"/>
              <a:t>. 275-194 до н.э.)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3440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68761"/>
            <a:ext cx="8352928" cy="48574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ФАЛЕС</a:t>
            </a:r>
            <a:r>
              <a:rPr lang="ru-RU" dirty="0"/>
              <a:t> </a:t>
            </a:r>
            <a:r>
              <a:rPr lang="ru-RU" dirty="0" smtClean="0"/>
              <a:t>(</a:t>
            </a:r>
            <a:r>
              <a:rPr lang="ru-RU" dirty="0" err="1" smtClean="0"/>
              <a:t>ок</a:t>
            </a:r>
            <a:r>
              <a:rPr lang="ru-RU" dirty="0"/>
              <a:t>. 640 - </a:t>
            </a:r>
            <a:r>
              <a:rPr lang="ru-RU" dirty="0" err="1"/>
              <a:t>ок</a:t>
            </a:r>
            <a:r>
              <a:rPr lang="ru-RU" dirty="0"/>
              <a:t>. 546), древнегреческий философ и ученый, основатель так называемой ионийской (милетской) школы, родоначальник античной философии и науки; в древности почитался как один из "Семи мудрецов". </a:t>
            </a:r>
            <a:endParaRPr lang="ru-RU" dirty="0" smtClean="0"/>
          </a:p>
          <a:p>
            <a:r>
              <a:rPr lang="ru-RU" dirty="0"/>
              <a:t>Фалес установил продолжительность года и разделил его на 365 дней. По словам Геродота, в 585 до н. э. мудрец предсказал полное солнечное затмение</a:t>
            </a:r>
            <a:r>
              <a:rPr lang="ru-RU" dirty="0" smtClean="0"/>
              <a:t>.</a:t>
            </a:r>
          </a:p>
          <a:p>
            <a:r>
              <a:rPr lang="ru-RU" dirty="0"/>
              <a:t>Фалес первый стал доказывать геометрические теоремы; ему принадлежат доказательства следующих положений: 1) круг делится диаметром пополам; 2) в равнобедренном треугольнике углы при основании равны; 3) при пересечении двух прямых образуемые ими вертикальные углы равны; 4) два треугольника равны, если два угла и сторона одного из них равны двум углам и соответствующей стороне другого.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56263" cy="1054250"/>
          </a:xfrm>
        </p:spPr>
        <p:txBody>
          <a:bodyPr/>
          <a:lstStyle/>
          <a:p>
            <a:pPr lvl="0"/>
            <a:r>
              <a:rPr lang="ru-RU" dirty="0"/>
              <a:t>Фалес</a:t>
            </a:r>
          </a:p>
        </p:txBody>
      </p:sp>
    </p:spTree>
    <p:extLst>
      <p:ext uri="{BB962C8B-B14F-4D97-AF65-F5344CB8AC3E}">
        <p14:creationId xmlns:p14="http://schemas.microsoft.com/office/powerpoint/2010/main" val="112082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3"/>
            <a:ext cx="8424936" cy="49294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Ковалевская Софья Васильевна, </a:t>
            </a:r>
            <a:r>
              <a:rPr lang="ru-RU" b="1" dirty="0" err="1"/>
              <a:t>рожд</a:t>
            </a:r>
            <a:r>
              <a:rPr lang="ru-RU" b="1" dirty="0"/>
              <a:t>. Корвин-Круковская </a:t>
            </a:r>
            <a:r>
              <a:rPr lang="ru-RU" b="1" dirty="0" smtClean="0"/>
              <a:t> </a:t>
            </a:r>
            <a:r>
              <a:rPr lang="ru-RU" b="1" dirty="0"/>
              <a:t>(1850 - 1891</a:t>
            </a:r>
            <a:r>
              <a:rPr lang="ru-RU" b="1" dirty="0" smtClean="0"/>
              <a:t>).</a:t>
            </a:r>
          </a:p>
          <a:p>
            <a:r>
              <a:rPr lang="ru-RU" b="1" dirty="0"/>
              <a:t>Ч</a:t>
            </a:r>
            <a:r>
              <a:rPr lang="ru-RU" b="1" dirty="0" smtClean="0"/>
              <a:t>лен </a:t>
            </a:r>
            <a:r>
              <a:rPr lang="ru-RU" b="1" dirty="0"/>
              <a:t>московского математического </a:t>
            </a:r>
            <a:r>
              <a:rPr lang="ru-RU" b="1" dirty="0" smtClean="0"/>
              <a:t>общества.</a:t>
            </a:r>
          </a:p>
          <a:p>
            <a:r>
              <a:rPr lang="ru-RU" b="1" dirty="0" smtClean="0"/>
              <a:t>Исследования </a:t>
            </a:r>
            <a:r>
              <a:rPr lang="ru-RU" b="1" dirty="0"/>
              <a:t>вращения твердого тела около неподвижной точки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Произведения </a:t>
            </a:r>
            <a:r>
              <a:rPr lang="ru-RU" b="1" dirty="0"/>
              <a:t>Ковалевской появились: "Воспоминания о Джордже </a:t>
            </a:r>
            <a:r>
              <a:rPr lang="ru-RU" b="1" dirty="0" err="1"/>
              <a:t>Эллиоте</a:t>
            </a:r>
            <a:r>
              <a:rPr lang="ru-RU" b="1" dirty="0"/>
              <a:t>" ("Русская Мысль", 1886, № 6); прелестные "Воспоминания детства" ("Вестник Европы", 1890, № 7 и 8); "Три дня в крестьянском университете в Швеции" ("Сев. Вестник", 1890, № 12); посмертное стихотворение ("Вестник Европы", 1892, № 2); вместе с другими эти произведения вышли отдельно под заглавием "Литературные сочинения Ковалевской" (СПб., 1893). Долго оставались неизвестными в России написанные ею по-шведски воспоминания о польском восстании и роман "</a:t>
            </a:r>
            <a:r>
              <a:rPr lang="ru-RU" b="1" dirty="0" smtClean="0"/>
              <a:t>Нигилистка«.</a:t>
            </a:r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910234"/>
          </a:xfrm>
        </p:spPr>
        <p:txBody>
          <a:bodyPr/>
          <a:lstStyle/>
          <a:p>
            <a:r>
              <a:rPr lang="ru-RU" sz="4000" dirty="0"/>
              <a:t>Софья Васильевна Ковалевская</a:t>
            </a:r>
          </a:p>
        </p:txBody>
      </p:sp>
    </p:spTree>
    <p:extLst>
      <p:ext uri="{BB962C8B-B14F-4D97-AF65-F5344CB8AC3E}">
        <p14:creationId xmlns:p14="http://schemas.microsoft.com/office/powerpoint/2010/main" val="375785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5"/>
            <a:ext cx="8568952" cy="46413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Архимед</a:t>
            </a:r>
            <a:r>
              <a:rPr lang="ru-RU" dirty="0"/>
              <a:t> родился в 287 году до нашей эры в греческом городе Сиракузы, где и прожил почти всю свою жизнь. </a:t>
            </a:r>
            <a:endParaRPr lang="ru-RU" dirty="0" smtClean="0"/>
          </a:p>
          <a:p>
            <a:r>
              <a:rPr lang="ru-RU" dirty="0"/>
              <a:t>Машина для поливки полей «Улитка», водоподъемный винт (винт Архимеда), разнообразные военные машины для метания копий и дротиков, для поднятия и потопления </a:t>
            </a:r>
            <a:r>
              <a:rPr lang="ru-RU" dirty="0" smtClean="0"/>
              <a:t>кораблей.</a:t>
            </a:r>
          </a:p>
          <a:p>
            <a:r>
              <a:rPr lang="ru-RU" dirty="0" smtClean="0"/>
              <a:t> </a:t>
            </a:r>
            <a:r>
              <a:rPr lang="ru-RU" dirty="0"/>
              <a:t>Общеизвестным в настоящее время является закон Архимеда</a:t>
            </a:r>
            <a:r>
              <a:rPr lang="ru-RU" dirty="0" smtClean="0"/>
              <a:t>.</a:t>
            </a:r>
          </a:p>
          <a:p>
            <a:r>
              <a:rPr lang="ru-RU" dirty="0"/>
              <a:t>В своем сочинении «О равновесии плоских фигур» Архимед </a:t>
            </a:r>
            <a:r>
              <a:rPr lang="ru-RU" dirty="0" smtClean="0"/>
              <a:t> </a:t>
            </a:r>
            <a:r>
              <a:rPr lang="ru-RU" dirty="0"/>
              <a:t>дает метод определения центров тяжести треугольника, параллелограмма, трапеции, параболического сегмента</a:t>
            </a:r>
            <a:r>
              <a:rPr lang="ru-RU" dirty="0" smtClean="0"/>
              <a:t>.</a:t>
            </a:r>
          </a:p>
          <a:p>
            <a:r>
              <a:rPr lang="ru-RU" dirty="0"/>
              <a:t>Архимед занимался оптикой, он хорошо знал фокусирующие свойства вогнутых зеркал, свойства изображений в плоских и вогнутых зеркалах, проводил опыты по преломлению </a:t>
            </a:r>
            <a:r>
              <a:rPr lang="ru-RU" dirty="0" smtClean="0"/>
              <a:t>света.</a:t>
            </a:r>
          </a:p>
          <a:p>
            <a:r>
              <a:rPr lang="ru-RU" dirty="0"/>
              <a:t>Архимед, как гласит предание, занятый какими-то вычислениями, погиб от меча римского легионера.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56263" cy="1054250"/>
          </a:xfrm>
        </p:spPr>
        <p:txBody>
          <a:bodyPr/>
          <a:lstStyle/>
          <a:p>
            <a:pPr lvl="0"/>
            <a:r>
              <a:rPr lang="ru-RU" dirty="0" smtClean="0"/>
              <a:t>Архимед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045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ЕВКЛИД</a:t>
            </a:r>
            <a:r>
              <a:rPr lang="ru-RU" dirty="0"/>
              <a:t>, древнегреческий математик. Работал в Александрии в 3 в. до н. э. Главный труд "Начала" (15 книг), содержащий основы античной математики, элементарной геометрии, теории чисел, общей теории отношений и метода определения площадей и объемов, включавшего элементы теории пределов, оказал огромное влияние на развитие математики. Работы по астрономии, оптике, теории музыки.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Евклид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618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12776"/>
            <a:ext cx="7745505" cy="489654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Декарт</a:t>
            </a:r>
            <a:r>
              <a:rPr lang="en-US" b="1" dirty="0" smtClean="0"/>
              <a:t> </a:t>
            </a:r>
            <a:r>
              <a:rPr lang="ru-RU" b="1" dirty="0"/>
              <a:t>Рене</a:t>
            </a:r>
            <a:r>
              <a:rPr lang="ru-RU" dirty="0"/>
              <a:t> (31 марта 1596, </a:t>
            </a:r>
            <a:r>
              <a:rPr lang="ru-RU" dirty="0" err="1"/>
              <a:t>Лаэ</a:t>
            </a:r>
            <a:r>
              <a:rPr lang="ru-RU" dirty="0"/>
              <a:t> (провинция </a:t>
            </a:r>
            <a:r>
              <a:rPr lang="ru-RU" dirty="0" err="1"/>
              <a:t>Турень</a:t>
            </a:r>
            <a:r>
              <a:rPr lang="ru-RU" dirty="0"/>
              <a:t>), ныне Декарт (департамент </a:t>
            </a:r>
            <a:r>
              <a:rPr lang="ru-RU" dirty="0" err="1"/>
              <a:t>Эндр</a:t>
            </a:r>
            <a:r>
              <a:rPr lang="ru-RU" dirty="0"/>
              <a:t> и Луара) — 11 февраля 1650, Стокгольм</a:t>
            </a:r>
            <a:r>
              <a:rPr lang="ru-RU" dirty="0" smtClean="0"/>
              <a:t>) - </a:t>
            </a:r>
            <a:r>
              <a:rPr lang="ru-RU" dirty="0"/>
              <a:t>французский философ и математик. </a:t>
            </a:r>
            <a:endParaRPr lang="ru-RU" dirty="0" smtClean="0"/>
          </a:p>
          <a:p>
            <a:r>
              <a:rPr lang="ru-RU" dirty="0"/>
              <a:t>В 1637 году вышел в свет главный математический труд Декарта, «Рассуждение о методе» (полное название: «Рассуждение о методе, позволяющем направлять свой разум и отыскивать истину в науках</a:t>
            </a:r>
            <a:r>
              <a:rPr lang="ru-RU" dirty="0" smtClean="0"/>
              <a:t>»).</a:t>
            </a:r>
            <a:r>
              <a:rPr lang="ru-RU" dirty="0"/>
              <a:t> В этой книге излагалась аналитическая геометрия, а в приложениях — многочисленные результаты в алгебре, геометрии, оптике (в том числе — правильная формулировка закона преломления света) и многое другое.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pPr lvl="0"/>
            <a:r>
              <a:rPr lang="ru-RU" dirty="0"/>
              <a:t>Рене </a:t>
            </a:r>
            <a:r>
              <a:rPr lang="ru-RU" dirty="0" smtClean="0"/>
              <a:t>Декарт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713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Франсуа </a:t>
            </a:r>
            <a:r>
              <a:rPr lang="ru-RU" dirty="0" smtClean="0"/>
              <a:t>Виет </a:t>
            </a:r>
            <a:r>
              <a:rPr lang="ru-RU" b="1" dirty="0" smtClean="0"/>
              <a:t>(</a:t>
            </a:r>
            <a:r>
              <a:rPr lang="ru-RU" b="1" dirty="0"/>
              <a:t>1540—1603</a:t>
            </a:r>
            <a:r>
              <a:rPr lang="ru-RU" b="1" dirty="0" smtClean="0"/>
              <a:t>)</a:t>
            </a:r>
            <a:r>
              <a:rPr lang="ru-RU" dirty="0" smtClean="0"/>
              <a:t> - </a:t>
            </a:r>
            <a:r>
              <a:rPr lang="ru-RU" dirty="0"/>
              <a:t>французский математик, положивший начало алгебре как науке о преобразовании выражений, о решении уравнений в общем виде, создатель буквенного исчисления</a:t>
            </a:r>
            <a:r>
              <a:rPr lang="ru-RU" dirty="0" smtClean="0"/>
              <a:t>.</a:t>
            </a:r>
          </a:p>
          <a:p>
            <a:r>
              <a:rPr lang="ru-RU" dirty="0"/>
              <a:t>С</a:t>
            </a:r>
            <a:r>
              <a:rPr lang="ru-RU" dirty="0" smtClean="0"/>
              <a:t>оветник </a:t>
            </a:r>
            <a:r>
              <a:rPr lang="ru-RU" dirty="0"/>
              <a:t>короля Франции Генриха III</a:t>
            </a:r>
            <a:r>
              <a:rPr lang="ru-RU" dirty="0" smtClean="0"/>
              <a:t>.</a:t>
            </a:r>
          </a:p>
          <a:p>
            <a:r>
              <a:rPr lang="ru-RU" dirty="0"/>
              <a:t>Р</a:t>
            </a:r>
            <a:r>
              <a:rPr lang="ru-RU" dirty="0" smtClean="0"/>
              <a:t>асшифровал </a:t>
            </a:r>
            <a:r>
              <a:rPr lang="ru-RU" dirty="0"/>
              <a:t>код перехваченной переписки короля Испании с его представителями в Нидерландах, благодаря чему король Франции был полностью в курсе действий своих противников. Код был сложным, содержал до 600 различных знаков, которые периодически менялись. </a:t>
            </a:r>
            <a:endParaRPr lang="ru-RU" dirty="0" smtClean="0"/>
          </a:p>
          <a:p>
            <a:r>
              <a:rPr lang="ru-RU" dirty="0"/>
              <a:t>Виет </a:t>
            </a:r>
            <a:r>
              <a:rPr lang="ru-RU" dirty="0" smtClean="0"/>
              <a:t>ввел </a:t>
            </a:r>
            <a:r>
              <a:rPr lang="ru-RU" dirty="0"/>
              <a:t>специальную </a:t>
            </a:r>
            <a:r>
              <a:rPr lang="ru-RU" dirty="0" smtClean="0"/>
              <a:t>математическую символику</a:t>
            </a:r>
            <a:r>
              <a:rPr lang="ru-RU" dirty="0"/>
              <a:t>, обозначив </a:t>
            </a:r>
            <a:r>
              <a:rPr lang="ru-RU" dirty="0" smtClean="0"/>
              <a:t>величины </a:t>
            </a:r>
            <a:r>
              <a:rPr lang="ru-RU" dirty="0"/>
              <a:t>прописными буквами латинского алфавита. Для неизвестных величин применялись гласные буквы, для переменных — согласные</a:t>
            </a:r>
            <a:r>
              <a:rPr lang="ru-RU" dirty="0" smtClean="0"/>
              <a:t>.</a:t>
            </a:r>
          </a:p>
          <a:p>
            <a:r>
              <a:rPr lang="ru-RU" dirty="0"/>
              <a:t>П</a:t>
            </a:r>
            <a:r>
              <a:rPr lang="ru-RU" dirty="0" smtClean="0"/>
              <a:t>ривел </a:t>
            </a:r>
            <a:r>
              <a:rPr lang="ru-RU" dirty="0"/>
              <a:t>в своих работах запас формул, которые могли быть использованы для решения конкретных задач. Из знаков действий он использовал «+» и «-», знак радикала и горизонтальную черту для деления.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ФРАНСУА </a:t>
            </a:r>
            <a:r>
              <a:rPr lang="ru-RU" sz="4400" b="1" dirty="0" smtClean="0"/>
              <a:t>ВИЕТ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8751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Суворовец     заработал    баллов и оценку  « 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17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3" y="570157"/>
            <a:ext cx="7756263" cy="698603"/>
          </a:xfrm>
        </p:spPr>
        <p:txBody>
          <a:bodyPr/>
          <a:lstStyle/>
          <a:p>
            <a:r>
              <a:rPr lang="ru-RU" sz="4000" dirty="0" smtClean="0"/>
              <a:t>Задание для зрителей</a:t>
            </a:r>
            <a:endParaRPr lang="ru-RU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1810669" cy="113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11" y="3202396"/>
            <a:ext cx="2315393" cy="116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73525"/>
            <a:ext cx="2232248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02396"/>
            <a:ext cx="25922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7" y="1728293"/>
            <a:ext cx="2088232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509120"/>
            <a:ext cx="3888432" cy="191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9120"/>
            <a:ext cx="432048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5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50" y="1106742"/>
            <a:ext cx="7745505" cy="550861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Перед вами 12 «незнакомцев», и 12 выдержек из их биографии. Ваша задача найти соответствие, между термином и «незнакомцем». За каждый правильный ответ вы будете зарабатывать </a:t>
            </a:r>
            <a:r>
              <a:rPr lang="ru-RU" dirty="0" smtClean="0"/>
              <a:t>определенное количество баллов.</a:t>
            </a:r>
            <a:endParaRPr lang="ru-RU" dirty="0"/>
          </a:p>
          <a:p>
            <a:r>
              <a:rPr lang="ru-RU" dirty="0"/>
              <a:t>1.	</a:t>
            </a:r>
            <a:r>
              <a:rPr lang="ru-RU" dirty="0" smtClean="0"/>
              <a:t>50</a:t>
            </a:r>
            <a:endParaRPr lang="ru-RU" dirty="0"/>
          </a:p>
          <a:p>
            <a:r>
              <a:rPr lang="ru-RU" dirty="0"/>
              <a:t>2.	</a:t>
            </a:r>
            <a:r>
              <a:rPr lang="ru-RU" dirty="0" smtClean="0"/>
              <a:t>100</a:t>
            </a:r>
            <a:endParaRPr lang="ru-RU" dirty="0"/>
          </a:p>
          <a:p>
            <a:r>
              <a:rPr lang="ru-RU" dirty="0"/>
              <a:t>3.	</a:t>
            </a:r>
            <a:r>
              <a:rPr lang="ru-RU" dirty="0" smtClean="0"/>
              <a:t>2</a:t>
            </a:r>
            <a:r>
              <a:rPr lang="ru-RU" dirty="0"/>
              <a:t>0</a:t>
            </a:r>
            <a:r>
              <a:rPr lang="ru-RU" dirty="0" smtClean="0"/>
              <a:t>0</a:t>
            </a:r>
            <a:endParaRPr lang="ru-RU" dirty="0"/>
          </a:p>
          <a:p>
            <a:r>
              <a:rPr lang="ru-RU" dirty="0"/>
              <a:t>4.	</a:t>
            </a:r>
            <a:r>
              <a:rPr lang="ru-RU" dirty="0" smtClean="0"/>
              <a:t>300</a:t>
            </a:r>
            <a:endParaRPr lang="ru-RU" dirty="0"/>
          </a:p>
          <a:p>
            <a:r>
              <a:rPr lang="ru-RU" dirty="0"/>
              <a:t>5.	</a:t>
            </a:r>
            <a:r>
              <a:rPr lang="ru-RU" dirty="0" smtClean="0"/>
              <a:t>400</a:t>
            </a:r>
            <a:endParaRPr lang="ru-RU" dirty="0"/>
          </a:p>
          <a:p>
            <a:r>
              <a:rPr lang="ru-RU" dirty="0"/>
              <a:t>6.	</a:t>
            </a:r>
            <a:r>
              <a:rPr lang="ru-RU" dirty="0" smtClean="0"/>
              <a:t>500</a:t>
            </a:r>
            <a:endParaRPr lang="ru-RU" dirty="0"/>
          </a:p>
          <a:p>
            <a:r>
              <a:rPr lang="ru-RU" dirty="0"/>
              <a:t>7.	6</a:t>
            </a:r>
            <a:r>
              <a:rPr lang="ru-RU" dirty="0" smtClean="0"/>
              <a:t>00</a:t>
            </a:r>
            <a:endParaRPr lang="ru-RU" dirty="0"/>
          </a:p>
          <a:p>
            <a:r>
              <a:rPr lang="ru-RU" dirty="0"/>
              <a:t>8.	</a:t>
            </a:r>
            <a:r>
              <a:rPr lang="ru-RU" dirty="0" smtClean="0"/>
              <a:t>700</a:t>
            </a:r>
            <a:endParaRPr lang="ru-RU" dirty="0"/>
          </a:p>
          <a:p>
            <a:r>
              <a:rPr lang="ru-RU" dirty="0"/>
              <a:t>9.	</a:t>
            </a:r>
            <a:r>
              <a:rPr lang="ru-RU" dirty="0" smtClean="0"/>
              <a:t>800</a:t>
            </a:r>
            <a:endParaRPr lang="ru-RU" dirty="0"/>
          </a:p>
          <a:p>
            <a:r>
              <a:rPr lang="ru-RU" dirty="0"/>
              <a:t>10.	9</a:t>
            </a:r>
            <a:r>
              <a:rPr lang="ru-RU" dirty="0" smtClean="0"/>
              <a:t>00</a:t>
            </a:r>
            <a:endParaRPr lang="ru-RU" dirty="0"/>
          </a:p>
          <a:p>
            <a:r>
              <a:rPr lang="ru-RU" dirty="0"/>
              <a:t>11.	</a:t>
            </a:r>
            <a:r>
              <a:rPr lang="ru-RU" dirty="0" smtClean="0"/>
              <a:t>1000</a:t>
            </a:r>
            <a:endParaRPr lang="ru-RU" dirty="0"/>
          </a:p>
          <a:p>
            <a:r>
              <a:rPr lang="ru-RU" dirty="0"/>
              <a:t>В случаи неправильного ответа вся набранная сумма сгорает. Но вы в любой момент можете забрать заработанную вами  сумму (если ответы даны на вопросы 1-4 -</a:t>
            </a:r>
            <a:r>
              <a:rPr lang="ru-RU" dirty="0" smtClean="0"/>
              <a:t> оценка «3»,  5-8 - </a:t>
            </a:r>
            <a:r>
              <a:rPr lang="ru-RU" dirty="0"/>
              <a:t>оценка </a:t>
            </a:r>
            <a:r>
              <a:rPr lang="ru-RU" dirty="0" smtClean="0"/>
              <a:t>«4», 9-11 - </a:t>
            </a:r>
            <a:r>
              <a:rPr lang="ru-RU" dirty="0"/>
              <a:t>оценка </a:t>
            </a:r>
            <a:r>
              <a:rPr lang="ru-RU" dirty="0" smtClean="0"/>
              <a:t>«5»)</a:t>
            </a:r>
            <a:endParaRPr lang="ru-RU" dirty="0"/>
          </a:p>
          <a:p>
            <a:r>
              <a:rPr lang="ru-RU" dirty="0"/>
              <a:t>Также у вас будет </a:t>
            </a:r>
            <a:r>
              <a:rPr lang="ru-RU" dirty="0" smtClean="0"/>
              <a:t> </a:t>
            </a:r>
            <a:r>
              <a:rPr lang="ru-RU" dirty="0"/>
              <a:t>подсказки:</a:t>
            </a:r>
          </a:p>
          <a:p>
            <a:r>
              <a:rPr lang="ru-RU" dirty="0"/>
              <a:t>•	Право на ошибку.</a:t>
            </a:r>
          </a:p>
          <a:p>
            <a:r>
              <a:rPr lang="ru-RU" dirty="0" smtClean="0"/>
              <a:t>•</a:t>
            </a:r>
            <a:r>
              <a:rPr lang="ru-RU" dirty="0"/>
              <a:t>	Помощь экспертов.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3" y="296653"/>
            <a:ext cx="7756263" cy="810089"/>
          </a:xfrm>
        </p:spPr>
        <p:txBody>
          <a:bodyPr/>
          <a:lstStyle/>
          <a:p>
            <a:r>
              <a:rPr lang="ru-RU" dirty="0"/>
              <a:t>Правила игры</a:t>
            </a:r>
          </a:p>
        </p:txBody>
      </p:sp>
    </p:spTree>
    <p:extLst>
      <p:ext uri="{BB962C8B-B14F-4D97-AF65-F5344CB8AC3E}">
        <p14:creationId xmlns:p14="http://schemas.microsoft.com/office/powerpoint/2010/main" val="2054271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50" y="1916833"/>
            <a:ext cx="7745505" cy="4209332"/>
          </a:xfrm>
        </p:spPr>
        <p:txBody>
          <a:bodyPr>
            <a:normAutofit lnSpcReduction="1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Georgia"/>
                <a:ea typeface="Calibri"/>
                <a:cs typeface="Times New Roman"/>
              </a:rPr>
              <a:t>апофема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Georgia"/>
                <a:ea typeface="Calibri"/>
                <a:cs typeface="Times New Roman"/>
              </a:rPr>
              <a:t>производная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Georgia"/>
                <a:ea typeface="Calibri"/>
                <a:cs typeface="Times New Roman"/>
              </a:rPr>
              <a:t>вершина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Georgia"/>
                <a:ea typeface="Calibri"/>
                <a:cs typeface="Times New Roman"/>
              </a:rPr>
              <a:t>поверхность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Georgia"/>
                <a:ea typeface="Calibri"/>
                <a:cs typeface="Times New Roman"/>
              </a:rPr>
              <a:t>д</a:t>
            </a:r>
            <a:r>
              <a:rPr lang="ru-RU" dirty="0" smtClean="0">
                <a:latin typeface="Georgia"/>
                <a:ea typeface="Calibri"/>
                <a:cs typeface="Times New Roman"/>
              </a:rPr>
              <a:t>иагональ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Georgia"/>
                <a:ea typeface="Calibri"/>
                <a:cs typeface="Times New Roman"/>
              </a:rPr>
              <a:t>конус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Georgia"/>
                <a:ea typeface="Calibri"/>
                <a:cs typeface="Times New Roman"/>
              </a:rPr>
              <a:t>аксиома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9144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к ребусам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6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50" y="1844824"/>
            <a:ext cx="7745505" cy="4608511"/>
          </a:xfrm>
        </p:spPr>
        <p:txBody>
          <a:bodyPr/>
          <a:lstStyle/>
          <a:p>
            <a:r>
              <a:rPr lang="ru-RU" sz="2000" dirty="0"/>
              <a:t>Открывший бином - «двучлен» названый его именем.</a:t>
            </a:r>
          </a:p>
          <a:p>
            <a:r>
              <a:rPr lang="ru-RU" sz="2000" dirty="0"/>
              <a:t>2. Всем известны три его физических  закона, названые его именем.</a:t>
            </a:r>
          </a:p>
          <a:p>
            <a:r>
              <a:rPr lang="ru-RU" sz="2000" dirty="0"/>
              <a:t>3. Существует легенда, что ему на голову упало яблоко, после чего   он открыл свой первый закон.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Отборочный </a:t>
            </a:r>
            <a:r>
              <a:rPr lang="ru-RU" dirty="0" smtClean="0"/>
              <a:t>тур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46949"/>
            <a:ext cx="2664296" cy="26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12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8808" y="1412776"/>
            <a:ext cx="7992888" cy="51640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1                       2                       3                         4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5                       6                           7                        8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9                    10                    11                          12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3" y="570157"/>
            <a:ext cx="7756263" cy="626595"/>
          </a:xfrm>
        </p:spPr>
        <p:txBody>
          <a:bodyPr/>
          <a:lstStyle/>
          <a:p>
            <a:r>
              <a:rPr lang="ru-RU" dirty="0" smtClean="0"/>
              <a:t>Ученые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28" y="1458424"/>
            <a:ext cx="1114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08" y="1464817"/>
            <a:ext cx="1019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99" y="1440486"/>
            <a:ext cx="1295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46" y="1464817"/>
            <a:ext cx="12192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80" y="3145990"/>
            <a:ext cx="11811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91" y="3145990"/>
            <a:ext cx="10287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03" y="3088258"/>
            <a:ext cx="14287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71" y="3078733"/>
            <a:ext cx="990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62" y="4845356"/>
            <a:ext cx="1047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453" y="4809590"/>
            <a:ext cx="904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64406"/>
            <a:ext cx="14287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71" y="4882879"/>
            <a:ext cx="904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10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25807"/>
              </p:ext>
            </p:extLst>
          </p:nvPr>
        </p:nvGraphicFramePr>
        <p:xfrm>
          <a:off x="107504" y="980728"/>
          <a:ext cx="8928992" cy="53653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16331"/>
                <a:gridCol w="3088325"/>
                <a:gridCol w="3024336"/>
              </a:tblGrid>
              <a:tr h="936616"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Автор первой геометрии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7362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Ученный привлеченный для работы в столицу арабского халифата Багдад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олимпийский чемпион по кулачному бою</a:t>
                      </a:r>
                    </a:p>
                  </a:txBody>
                  <a:tcPr/>
                </a:tc>
              </a:tr>
              <a:tr h="2015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Будучи слепым, продолжал доказывать, что евклидовая геометрия есть частный случай неевклидовой геометрии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Создатель счетной машины,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которая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могла складывать, вычитать, умножать, делить, возводить в степень и извлекать квадратный корень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7362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Ученый в семилетнем возрасте вычислил сумму всех целых чисел от 1 до 100 за 2 минуты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72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Ученый, первым вычислившим длину земного экватора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Писательница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Ученый убитый римским солдатом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98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Ученый, предсказавший полное солнечное затмение, которое произошло 28 мая 585 году до н.э.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Ученый, умерший по прихоти шведской королевы Христины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Ученый расшифровавший код для французского короля - Генриха III</a:t>
                      </a:r>
                    </a:p>
                    <a:p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3" y="188641"/>
            <a:ext cx="7756263" cy="648072"/>
          </a:xfrm>
        </p:spPr>
        <p:txBody>
          <a:bodyPr/>
          <a:lstStyle/>
          <a:p>
            <a:r>
              <a:rPr lang="ru-RU" sz="4400" dirty="0" smtClean="0"/>
              <a:t>Незнакомцы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6284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256584"/>
          </a:xfrm>
        </p:spPr>
        <p:txBody>
          <a:bodyPr>
            <a:normAutofit/>
          </a:bodyPr>
          <a:lstStyle/>
          <a:p>
            <a:r>
              <a:rPr lang="ru-RU" sz="2000" dirty="0"/>
              <a:t>Карл Гаусс родился </a:t>
            </a:r>
            <a:r>
              <a:rPr lang="ru-RU" sz="2000" dirty="0">
                <a:hlinkClick r:id="rId2" tooltip="30 апреля народные традиции"/>
              </a:rPr>
              <a:t>30 апреля</a:t>
            </a:r>
            <a:r>
              <a:rPr lang="ru-RU" sz="2000" dirty="0"/>
              <a:t> 1777, </a:t>
            </a:r>
            <a:r>
              <a:rPr lang="ru-RU" sz="2000" dirty="0" err="1"/>
              <a:t>Брауншвейг</a:t>
            </a:r>
            <a:r>
              <a:rPr lang="ru-RU" sz="2000" dirty="0"/>
              <a:t>, ныне Германия. Скончался 23 февраля 1855, Геттинген, Ганноверское королевство, ныне Германия),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немецкий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математик, астроном и физик, участвовал в создании первого в Германии электромагнитного телеграфа. </a:t>
            </a:r>
            <a:endParaRPr lang="ru-RU" sz="2000" dirty="0" smtClean="0"/>
          </a:p>
          <a:p>
            <a:r>
              <a:rPr lang="ru-RU" sz="2000" dirty="0" smtClean="0"/>
              <a:t>До </a:t>
            </a:r>
            <a:r>
              <a:rPr lang="ru-RU" sz="2000" dirty="0"/>
              <a:t>самой старости он привык большую часть вычислений производить в уме</a:t>
            </a:r>
            <a:r>
              <a:rPr lang="ru-RU" sz="2000" dirty="0" smtClean="0"/>
              <a:t>…</a:t>
            </a:r>
          </a:p>
          <a:p>
            <a:r>
              <a:rPr lang="ru-RU" sz="2000" dirty="0"/>
              <a:t>Свободно владея множеством языков, Гаусс некоторое время колебался в выборе между филологией и математикой, но предпочёл последнюю. Он очень любил латинский язык и значительную часть своих трудов написал на латыни; любил английскую, французскую и русскую литературу. В возрасте 62 года Гаусс начал изучать русский язык, чтобы ознакомиться с трудами Лобачевского, и вполне преуспел в этом деле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Гаусс дал первые строгие, даже по современным критериям, доказательства основной теоремы алгебры.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56263" cy="914627"/>
          </a:xfrm>
        </p:spPr>
        <p:txBody>
          <a:bodyPr/>
          <a:lstStyle/>
          <a:p>
            <a:pPr lvl="0"/>
            <a:r>
              <a:rPr lang="ru-RU" sz="4400" dirty="0"/>
              <a:t>Карл Фридрих </a:t>
            </a:r>
            <a:r>
              <a:rPr lang="ru-RU" sz="4400" dirty="0" smtClean="0"/>
              <a:t>Гаусс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4013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50" y="1916833"/>
            <a:ext cx="7745505" cy="4209332"/>
          </a:xfrm>
        </p:spPr>
        <p:txBody>
          <a:bodyPr>
            <a:normAutofit fontScale="92500"/>
          </a:bodyPr>
          <a:lstStyle/>
          <a:p>
            <a:r>
              <a:rPr lang="ru-RU" dirty="0"/>
              <a:t>Николай Лобачевский родился 2 ноября (11 декабря) 1792 года, в Нижнем Новгороде. Скончался 12 (24) февраля 1856, в Казани</a:t>
            </a:r>
            <a:r>
              <a:rPr lang="ru-RU" dirty="0" smtClean="0"/>
              <a:t>.</a:t>
            </a:r>
          </a:p>
          <a:p>
            <a:r>
              <a:rPr lang="ru-RU" dirty="0"/>
              <a:t>С</a:t>
            </a:r>
            <a:r>
              <a:rPr lang="ru-RU" dirty="0" smtClean="0"/>
              <a:t>оздатель </a:t>
            </a:r>
            <a:r>
              <a:rPr lang="ru-RU" dirty="0"/>
              <a:t>неевклидовой геометрии (геометрии Лобачевского). Ректор Казанского университета (1827-46). Открытие Лобачевского (1826, опубликованное 1829-30), не получившее признания современников, совершило переворот в представлении о природе пространства, в основе которого более 2 тыс. лет лежало учение </a:t>
            </a:r>
            <a:r>
              <a:rPr lang="ru-RU" dirty="0">
                <a:hlinkClick r:id="rId2" tooltip="биография древнегреческого математика Евклида"/>
              </a:rPr>
              <a:t>Евклида</a:t>
            </a:r>
            <a:r>
              <a:rPr lang="ru-RU" dirty="0"/>
              <a:t>, и оказало огромное влияние на развитие математического мышления. Труды по алгебре, математическому анализу, теории вероятностей, механике, физике и астрономии.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56263" cy="1054250"/>
          </a:xfrm>
        </p:spPr>
        <p:txBody>
          <a:bodyPr/>
          <a:lstStyle/>
          <a:p>
            <a:r>
              <a:rPr lang="ru-RU" sz="4000" dirty="0" smtClean="0"/>
              <a:t>Николай Иванович Лобачевский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8915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49736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Им было написано первое руководство по </a:t>
            </a:r>
            <a:r>
              <a:rPr lang="ru-RU" dirty="0">
                <a:hlinkClick r:id="rId2" tooltip="Арифметика"/>
              </a:rPr>
              <a:t>арифметике</a:t>
            </a:r>
            <a:r>
              <a:rPr lang="ru-RU" dirty="0"/>
              <a:t>, основанное на позиционном принципе. Кроме того, сохранились его трактаты об </a:t>
            </a:r>
            <a:r>
              <a:rPr lang="ru-RU" dirty="0">
                <a:hlinkClick r:id="rId3" tooltip="Алгебра"/>
              </a:rPr>
              <a:t>алгебре</a:t>
            </a:r>
            <a:r>
              <a:rPr lang="ru-RU" dirty="0"/>
              <a:t> и о </a:t>
            </a:r>
            <a:r>
              <a:rPr lang="ru-RU" dirty="0">
                <a:hlinkClick r:id="rId4" tooltip="Календарь"/>
              </a:rPr>
              <a:t>календаре</a:t>
            </a:r>
            <a:r>
              <a:rPr lang="ru-RU" dirty="0"/>
              <a:t>. Мухаммед написал знаменитую книгу «</a:t>
            </a:r>
            <a:r>
              <a:rPr lang="ru-RU" dirty="0" err="1"/>
              <a:t>Китаб</a:t>
            </a:r>
            <a:r>
              <a:rPr lang="ru-RU" dirty="0"/>
              <a:t> аль-</a:t>
            </a:r>
            <a:r>
              <a:rPr lang="ru-RU" dirty="0" err="1"/>
              <a:t>джебр</a:t>
            </a:r>
            <a:r>
              <a:rPr lang="ru-RU" dirty="0"/>
              <a:t> </a:t>
            </a:r>
            <a:r>
              <a:rPr lang="ru-RU" dirty="0" err="1"/>
              <a:t>валь-мукабала</a:t>
            </a:r>
            <a:r>
              <a:rPr lang="ru-RU" dirty="0"/>
              <a:t>» — «Книга о восстановлении и противопоставлении» (посвящена решению линейных и квадратных уравнений), от названия которой произошло слово </a:t>
            </a:r>
            <a:r>
              <a:rPr lang="ru-RU" dirty="0">
                <a:hlinkClick r:id="rId3" tooltip="Алгебра"/>
              </a:rPr>
              <a:t>«алгебра»</a:t>
            </a:r>
            <a:r>
              <a:rPr lang="ru-RU" dirty="0"/>
              <a:t>. Трактат по алгебре также включает главу по геометрии, тригонометрические таблицы и таблицы широт и долгот городов.</a:t>
            </a:r>
          </a:p>
          <a:p>
            <a:r>
              <a:rPr lang="ru-RU" dirty="0"/>
              <a:t>Руководство ал-Хорезми сыграло очень большую роль в развитии арифметики. Имя автора в латинизированной форме </a:t>
            </a:r>
            <a:r>
              <a:rPr lang="ru-RU" dirty="0" err="1"/>
              <a:t>Algorismus</a:t>
            </a:r>
            <a:r>
              <a:rPr lang="ru-RU" dirty="0"/>
              <a:t> и </a:t>
            </a:r>
            <a:r>
              <a:rPr lang="ru-RU" dirty="0" err="1"/>
              <a:t>Algorithmus</a:t>
            </a:r>
            <a:r>
              <a:rPr lang="ru-RU" dirty="0"/>
              <a:t> стало обозначать в средневековой Европе всю систему десятичной арифметики.</a:t>
            </a:r>
          </a:p>
          <a:p>
            <a:r>
              <a:rPr lang="ru-RU" dirty="0"/>
              <a:t>Впоследствии слово </a:t>
            </a:r>
            <a:r>
              <a:rPr lang="ru-RU" dirty="0">
                <a:hlinkClick r:id="rId5" tooltip="Алгоритм"/>
              </a:rPr>
              <a:t>«алгоритм»</a:t>
            </a:r>
            <a:r>
              <a:rPr lang="ru-RU" dirty="0"/>
              <a:t> стало обозначать всякий регулярный процесс, за конечное число шагов дающий решение определённого класса задач.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56263" cy="1054250"/>
          </a:xfrm>
        </p:spPr>
        <p:txBody>
          <a:bodyPr/>
          <a:lstStyle/>
          <a:p>
            <a:r>
              <a:rPr lang="ru-RU" sz="4000" dirty="0" smtClean="0"/>
              <a:t>Абу </a:t>
            </a:r>
            <a:r>
              <a:rPr lang="ru-RU" sz="4000" dirty="0" err="1"/>
              <a:t>Абдаллах</a:t>
            </a:r>
            <a:r>
              <a:rPr lang="ru-RU" sz="4000" dirty="0"/>
              <a:t> Мухаммад ибн Мусса </a:t>
            </a:r>
            <a:r>
              <a:rPr lang="ru-RU" sz="4000" dirty="0" smtClean="0"/>
              <a:t>ал-Хорезми</a:t>
            </a:r>
            <a:r>
              <a:rPr lang="ru-RU" sz="4000" b="1" dirty="0"/>
              <a:t> (783 - 850)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2989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0405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Готфрид Вильгельм фон </a:t>
            </a:r>
            <a:r>
              <a:rPr lang="ru-RU" dirty="0" smtClean="0"/>
              <a:t>Лейбниц,</a:t>
            </a:r>
            <a:r>
              <a:rPr lang="en-US" dirty="0" smtClean="0"/>
              <a:t> </a:t>
            </a:r>
            <a:r>
              <a:rPr lang="en-US" dirty="0"/>
              <a:t>21 </a:t>
            </a:r>
            <a:r>
              <a:rPr lang="ru-RU" dirty="0"/>
              <a:t>июня (1 июля) 1646, Лейпциг, Германия — 14 ноября 1716, Ганновер, </a:t>
            </a:r>
            <a:r>
              <a:rPr lang="ru-RU" dirty="0" smtClean="0"/>
              <a:t>Германия </a:t>
            </a:r>
            <a:r>
              <a:rPr lang="ru-RU" dirty="0"/>
              <a:t>— немецкий философ, математик, юрист, дипломат</a:t>
            </a:r>
            <a:r>
              <a:rPr lang="ru-RU" dirty="0" smtClean="0"/>
              <a:t>.</a:t>
            </a:r>
          </a:p>
          <a:p>
            <a:pPr marL="425196" indent="-342900">
              <a:defRPr/>
            </a:pPr>
            <a:r>
              <a:rPr lang="ru-RU" dirty="0" smtClean="0"/>
              <a:t>В </a:t>
            </a:r>
            <a:r>
              <a:rPr lang="ru-RU" dirty="0">
                <a:hlinkClick r:id="rId2" tooltip="1673 год"/>
              </a:rPr>
              <a:t>1673 году</a:t>
            </a:r>
            <a:r>
              <a:rPr lang="ru-RU" dirty="0"/>
              <a:t>, после знакомства с </a:t>
            </a:r>
            <a:r>
              <a:rPr lang="ru-RU" dirty="0" err="1">
                <a:hlinkClick r:id="rId3" tooltip="Гюйгенс, Христиан"/>
              </a:rPr>
              <a:t>Христианом</a:t>
            </a:r>
            <a:r>
              <a:rPr lang="ru-RU" dirty="0">
                <a:hlinkClick r:id="rId3" tooltip="Гюйгенс, Христиан"/>
              </a:rPr>
              <a:t> Гюйгенсом</a:t>
            </a:r>
            <a:r>
              <a:rPr lang="ru-RU" dirty="0"/>
              <a:t>, Лейбниц создал </a:t>
            </a:r>
            <a:r>
              <a:rPr lang="ru-RU" dirty="0">
                <a:hlinkClick r:id="rId4" tooltip="Калькулятор Лейбница"/>
              </a:rPr>
              <a:t>механический калькулятор</a:t>
            </a:r>
            <a:r>
              <a:rPr lang="ru-RU" dirty="0"/>
              <a:t> (арифмометр), выполняющий </a:t>
            </a:r>
            <a:r>
              <a:rPr lang="ru-RU" dirty="0">
                <a:hlinkClick r:id="rId5" tooltip="Сложение"/>
              </a:rPr>
              <a:t>сложение</a:t>
            </a:r>
            <a:r>
              <a:rPr lang="ru-RU" dirty="0"/>
              <a:t>, </a:t>
            </a:r>
            <a:r>
              <a:rPr lang="ru-RU" dirty="0">
                <a:hlinkClick r:id="rId6" tooltip="Вычитание"/>
              </a:rPr>
              <a:t>вычитание</a:t>
            </a:r>
            <a:r>
              <a:rPr lang="ru-RU" dirty="0"/>
              <a:t>, </a:t>
            </a:r>
            <a:r>
              <a:rPr lang="ru-RU" dirty="0">
                <a:hlinkClick r:id="rId7" tooltip="Умножение"/>
              </a:rPr>
              <a:t>умножение</a:t>
            </a:r>
            <a:r>
              <a:rPr lang="ru-RU" dirty="0"/>
              <a:t> и </a:t>
            </a:r>
            <a:r>
              <a:rPr lang="ru-RU" dirty="0">
                <a:hlinkClick r:id="rId8" tooltip="Деление"/>
              </a:rPr>
              <a:t>деление</a:t>
            </a:r>
            <a:r>
              <a:rPr lang="ru-RU" dirty="0"/>
              <a:t> чисел. Машина была продемонстрирована во </a:t>
            </a:r>
            <a:r>
              <a:rPr lang="ru-RU" dirty="0">
                <a:hlinkClick r:id="rId9" tooltip="Французская Академия наук"/>
              </a:rPr>
              <a:t>Французской академии наук</a:t>
            </a:r>
            <a:r>
              <a:rPr lang="ru-RU" dirty="0"/>
              <a:t> и лондонском </a:t>
            </a:r>
            <a:r>
              <a:rPr lang="ru-RU" dirty="0">
                <a:hlinkClick r:id="rId10" tooltip="Королевское общество"/>
              </a:rPr>
              <a:t>Королевском обществе</a:t>
            </a:r>
            <a:r>
              <a:rPr lang="ru-RU" dirty="0" smtClean="0"/>
              <a:t>.</a:t>
            </a:r>
          </a:p>
          <a:p>
            <a:pPr marL="425196" indent="-342900">
              <a:defRPr/>
            </a:pPr>
            <a:r>
              <a:rPr lang="ru-RU" dirty="0"/>
              <a:t>Лейбниц, независимо от </a:t>
            </a:r>
            <a:r>
              <a:rPr lang="ru-RU" dirty="0">
                <a:hlinkClick r:id="rId11" tooltip="Ньютон, Исаак"/>
              </a:rPr>
              <a:t>Ньютона</a:t>
            </a:r>
            <a:r>
              <a:rPr lang="ru-RU" dirty="0"/>
              <a:t>, создал </a:t>
            </a:r>
            <a:r>
              <a:rPr lang="ru-RU" dirty="0">
                <a:hlinkClick r:id="rId12" tooltip="Математический анализ"/>
              </a:rPr>
              <a:t>математический анализ</a:t>
            </a:r>
            <a:r>
              <a:rPr lang="ru-RU" dirty="0"/>
              <a:t> — дифференциальное и интегральное исчисление.</a:t>
            </a:r>
          </a:p>
          <a:p>
            <a:pPr marL="425196" indent="-342900">
              <a:defRPr/>
            </a:pPr>
            <a:r>
              <a:rPr lang="ru-RU" dirty="0"/>
              <a:t>Лейбниц создал </a:t>
            </a:r>
            <a:r>
              <a:rPr lang="ru-RU" dirty="0">
                <a:hlinkClick r:id="rId13" tooltip="Комбинаторика"/>
              </a:rPr>
              <a:t>комбинаторику</a:t>
            </a:r>
            <a:r>
              <a:rPr lang="ru-RU" dirty="0"/>
              <a:t> как науку; только он во всей истории математики одинаково свободно работал как с непрерывным, так и с дискретным.</a:t>
            </a:r>
          </a:p>
          <a:p>
            <a:pPr marL="425196" indent="-342900">
              <a:defRPr/>
            </a:pPr>
            <a:r>
              <a:rPr lang="ru-RU" dirty="0"/>
              <a:t>Лейбниц также описал </a:t>
            </a:r>
            <a:r>
              <a:rPr lang="ru-RU" dirty="0">
                <a:hlinkClick r:id="rId14" tooltip="Двоичная система счисления"/>
              </a:rPr>
              <a:t>двоичную систему счисления</a:t>
            </a:r>
            <a:r>
              <a:rPr lang="ru-RU" dirty="0"/>
              <a:t> с цифрами 0 и 1, на которой основана современная </a:t>
            </a:r>
            <a:r>
              <a:rPr lang="ru-RU" dirty="0">
                <a:hlinkClick r:id="rId15" tooltip="Компьютерная техника"/>
              </a:rPr>
              <a:t>компьютерная техника</a:t>
            </a:r>
            <a:endParaRPr lang="ru-RU" dirty="0"/>
          </a:p>
          <a:p>
            <a:pPr marL="425196" indent="-342900">
              <a:defRPr/>
            </a:pPr>
            <a:endParaRPr lang="ru-RU" dirty="0" smtClean="0"/>
          </a:p>
          <a:p>
            <a:pPr indent="-283464">
              <a:buFont typeface="Wingdings 2"/>
              <a:buChar char=""/>
              <a:defRPr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08112"/>
          </a:xfrm>
        </p:spPr>
        <p:txBody>
          <a:bodyPr/>
          <a:lstStyle/>
          <a:p>
            <a:r>
              <a:rPr lang="ru-RU" sz="4400" dirty="0" smtClean="0"/>
              <a:t>Готфрид </a:t>
            </a:r>
            <a:r>
              <a:rPr lang="ru-RU" sz="4400" dirty="0"/>
              <a:t>Вильгельм Лейбниц</a:t>
            </a:r>
          </a:p>
        </p:txBody>
      </p:sp>
    </p:spTree>
    <p:extLst>
      <p:ext uri="{BB962C8B-B14F-4D97-AF65-F5344CB8AC3E}">
        <p14:creationId xmlns:p14="http://schemas.microsoft.com/office/powerpoint/2010/main" val="1186356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359</TotalTime>
  <Words>886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Интуиция</vt:lpstr>
      <vt:lpstr>Правила игры</vt:lpstr>
      <vt:lpstr>Отборочный тур</vt:lpstr>
      <vt:lpstr>Ученые  </vt:lpstr>
      <vt:lpstr>Незнакомцы </vt:lpstr>
      <vt:lpstr>Карл Фридрих Гаусс</vt:lpstr>
      <vt:lpstr>Николай Иванович Лобачевский</vt:lpstr>
      <vt:lpstr>Абу Абдаллах Мухаммад ибн Мусса ал-Хорезми (783 - 850)</vt:lpstr>
      <vt:lpstr>Готфрид Вильгельм Лейбниц</vt:lpstr>
      <vt:lpstr>Пифагор</vt:lpstr>
      <vt:lpstr>Эратосфен (ок. 275-194 до н.э.)</vt:lpstr>
      <vt:lpstr>Фалес</vt:lpstr>
      <vt:lpstr>Софья Васильевна Ковалевская</vt:lpstr>
      <vt:lpstr>Архимед</vt:lpstr>
      <vt:lpstr>Евклид</vt:lpstr>
      <vt:lpstr>Рене Декарт</vt:lpstr>
      <vt:lpstr>ФРАНСУА ВИЕТ</vt:lpstr>
      <vt:lpstr>Подведение итогов</vt:lpstr>
      <vt:lpstr>Задание для зрителей</vt:lpstr>
      <vt:lpstr>Ответы к ребусам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Интуиция</dc:title>
  <dc:creator>Марина</dc:creator>
  <cp:lastModifiedBy>cn=Кокоева Марина Владимировна</cp:lastModifiedBy>
  <cp:revision>24</cp:revision>
  <dcterms:created xsi:type="dcterms:W3CDTF">2012-01-22T08:33:58Z</dcterms:created>
  <dcterms:modified xsi:type="dcterms:W3CDTF">2012-01-24T11:24:02Z</dcterms:modified>
</cp:coreProperties>
</file>