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0" r:id="rId18"/>
    <p:sldId id="271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DC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1.static.slando.com/photos/live/36/telefon-doveriya-pomosch-psihologa-po-telefonu_41915636_1_F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hyperlink" Target="http://www.ufmsko.ru/foto/00250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608138" indent="-1608138"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Психолог — это специалист, который помогает людям решать их личные проблемы и трудности, он может выслушать, понять, поддержать, помочь найти выход из трудной ситуации </a:t>
            </a:r>
          </a:p>
          <a:p>
            <a:pPr marL="1608138" indent="-1608138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Наука психиатрия занимается изучением различных душевных заболеваний – депрессия, тревога, неврозы и др. 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Нет четкого представления о профессии и работе психологов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Не знаешь, по каким проблемам консультируют психологи Детского телефона доверия.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3300" dirty="0" smtClean="0">
                <a:latin typeface="Monotype Corsiva" pitchFamily="66" charset="0"/>
              </a:rPr>
              <a:t>взаимоотношения</a:t>
            </a:r>
            <a:r>
              <a:rPr lang="ru-RU" dirty="0" smtClean="0"/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 сверстниками;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проблемы в отношениях детей и родителей;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детские страхи;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трудности в учебе;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процесс переживания травмы или потери;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проблемы зависимости от компьютерных игр, табака, алкоголя, наркотиков и др.;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нарушения прав ребенка (в том числе в случаях насилия);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конфликты с администрацией образовательных учреждений.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Считаешь, что своими проблемами лучше делиться с друзьями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5"/>
            <a:ext cx="4114800" cy="396044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Есть такие личные переживания, которыми не хотелось бы делиться с родными или друзьями по той или иной причине.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146" name="Picture 2" descr="C:\Documents and Settings\Учитель\Рабочий стол\телефон доверия\s90333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556792"/>
            <a:ext cx="26670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Ты считаешь, что справишься и со своей проблемой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68144" y="1700808"/>
            <a:ext cx="3034680" cy="4781127"/>
          </a:xfrm>
        </p:spPr>
        <p:txBody>
          <a:bodyPr>
            <a:normAutofit/>
          </a:bodyPr>
          <a:lstStyle/>
          <a:p>
            <a:pPr marL="88900" indent="-88900" algn="ctr">
              <a:buNone/>
            </a:pPr>
            <a:r>
              <a:rPr lang="ru-RU" dirty="0" smtClean="0">
                <a:latin typeface="Monotype Corsiva" pitchFamily="66" charset="0"/>
              </a:rPr>
              <a:t>Звонок на Телефон доверия поможет тебе   справиться  с этой ситуацией с наименьшими потерями.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122" name="Picture 2" descr="C:\Documents and Settings\Учитель\Рабочий стол\телефон доверия\p30_prilojenie1reklamatd30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5314950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Опасаешься, что Тебя не поймут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3970784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i="1" dirty="0" smtClean="0"/>
              <a:t>Психолог-консультант на Телефоне доверия готов принять тебя таким, какой ты есть. Он никогда  не осудит, выслушает, и вместе вы подумаете, как быть дальше.</a:t>
            </a:r>
            <a:endParaRPr lang="ru-RU" i="1" dirty="0"/>
          </a:p>
        </p:txBody>
      </p:sp>
      <p:pic>
        <p:nvPicPr>
          <p:cNvPr id="3074" name="Picture 2" descr="C:\Documents and Settings\Учитель\Рабочий стол\телефон доверия\53342032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211960" y="2060848"/>
            <a:ext cx="4532963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Учитель\Рабочий стол\телефон доверия\dlya_rodite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6667500" cy="47148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25922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Как решиться набрать телефонный номер и  рассказать о сокровенном совершенно постороннему человеку?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Почему стоит набрать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номер телефона доверия?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i="1" dirty="0" smtClean="0">
                <a:latin typeface="Monotype Corsiva" pitchFamily="66" charset="0"/>
              </a:rPr>
              <a:t>Потому что это не только общение, но общение с профессионалами!</a:t>
            </a:r>
          </a:p>
          <a:p>
            <a:pPr algn="just">
              <a:buFont typeface="Wingdings" pitchFamily="2" charset="2"/>
              <a:buChar char="v"/>
            </a:pPr>
            <a:r>
              <a:rPr lang="ru-RU" i="1" dirty="0" smtClean="0">
                <a:latin typeface="Monotype Corsiva" pitchFamily="66" charset="0"/>
              </a:rPr>
              <a:t>У вас полный контроль над ситуацией: обратившийся за помощью человек, всегда вправе первым положить трубку!</a:t>
            </a:r>
          </a:p>
          <a:p>
            <a:pPr algn="just">
              <a:buFont typeface="Wingdings" pitchFamily="2" charset="2"/>
              <a:buChar char="v"/>
            </a:pPr>
            <a:r>
              <a:rPr lang="ru-RU" i="1" dirty="0" smtClean="0">
                <a:latin typeface="Monotype Corsiva" pitchFamily="66" charset="0"/>
              </a:rPr>
              <a:t>Звонок - анонимный!</a:t>
            </a:r>
          </a:p>
          <a:p>
            <a:pPr algn="just">
              <a:buFont typeface="Wingdings" pitchFamily="2" charset="2"/>
              <a:buChar char="v"/>
            </a:pPr>
            <a:r>
              <a:rPr lang="ru-RU" i="1" dirty="0" smtClean="0">
                <a:latin typeface="Monotype Corsiva" pitchFamily="66" charset="0"/>
              </a:rPr>
              <a:t>Разговор носит строго конфиденциальный характер и не записывается.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722313" algn="just">
              <a:buNone/>
            </a:pPr>
            <a:r>
              <a:rPr lang="ru-RU" dirty="0" smtClean="0">
                <a:latin typeface="Monotype Corsiva" pitchFamily="66" charset="0"/>
              </a:rPr>
              <a:t>В таких случаях самое главное решиться позвонить и, услышав голос оператора, поздороваться…  Дальше есть несколько вариантов. Ты можешь прямо рассказать о том, что беспокоит. Либо от лица своего друга (подруги) можешь пересказать ситуацию, как будто это произошло с кем-то другим, а ты просто  поддерживаешь друга и помогаешь ему. Ведь говорить о ситуации, случившейся не с тобой, часто бывает легче, чем делиться личными переживаниями.</a:t>
            </a:r>
          </a:p>
          <a:p>
            <a:endParaRPr lang="ru-RU" dirty="0"/>
          </a:p>
        </p:txBody>
      </p:sp>
      <p:pic>
        <p:nvPicPr>
          <p:cNvPr id="1026" name="Picture 2" descr="C:\Documents and Settings\Учитель\Рабочий стол\телефон доверия\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221088"/>
            <a:ext cx="3324225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Учитель\Рабочий стол\телефон доверия\tel%20dover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2666"/>
            <a:ext cx="7992888" cy="59946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32040" cy="684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67454"/>
          <a:stretch>
            <a:fillRect/>
          </a:stretch>
        </p:blipFill>
        <p:spPr bwMode="auto">
          <a:xfrm>
            <a:off x="0" y="1772816"/>
            <a:ext cx="811124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Documents and Settings\Учитель\Рабочий стол\телефон доверия\teldover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0"/>
            <a:ext cx="2987824" cy="2077474"/>
          </a:xfrm>
          <a:prstGeom prst="rect">
            <a:avLst/>
          </a:prstGeom>
          <a:noFill/>
        </p:spPr>
      </p:pic>
      <p:pic>
        <p:nvPicPr>
          <p:cNvPr id="1028" name="Picture 4" descr="C:\Documents and Settings\Учитель\Рабочий стол\телефон доверия\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981028"/>
            <a:ext cx="1835696" cy="1876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 мая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международное сообщество отмечает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День детского Телефона Доверия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. Во всем мире есть специализированные службы экстренной психологической помощи подрастающему поколению (Телефоны доверия, </a:t>
            </a:r>
            <a:r>
              <a:rPr lang="ru-RU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helplines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), нацеленные на выявление нарушений прав детей.  В России эта практика была введена относительно недавно. В 2007-м году Национальный фонд защиты детей от жестокого обращения создал всероссийское профессиональное объединение</a:t>
            </a:r>
          </a:p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"Ассоциация детских телефонов доверия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". 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ya-roditel.ru/upload/files/telefon_doveriya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0"/>
            <a:ext cx="2483768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pPr marL="0" indent="811213" algn="just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В сентябре 2010 года </a:t>
            </a:r>
          </a:p>
          <a:p>
            <a:pPr marL="0" indent="0" algn="just">
              <a:buNone/>
            </a:pPr>
            <a:r>
              <a:rPr lang="ru-RU" b="1" dirty="0" smtClean="0">
                <a:latin typeface="Monotype Corsiva" pitchFamily="66" charset="0"/>
              </a:rPr>
              <a:t>в Российской Федерации Фондом поддержки </a:t>
            </a:r>
          </a:p>
          <a:p>
            <a:pPr marL="0" indent="0" algn="just">
              <a:buNone/>
            </a:pPr>
            <a:r>
              <a:rPr lang="ru-RU" b="1" dirty="0" smtClean="0">
                <a:latin typeface="Monotype Corsiva" pitchFamily="66" charset="0"/>
              </a:rPr>
              <a:t>детей, находящихся в трудной жизненной </a:t>
            </a:r>
          </a:p>
          <a:p>
            <a:pPr marL="0" indent="0" algn="just">
              <a:buNone/>
            </a:pPr>
            <a:r>
              <a:rPr lang="ru-RU" b="1" dirty="0" smtClean="0">
                <a:latin typeface="Monotype Corsiva" pitchFamily="66" charset="0"/>
              </a:rPr>
              <a:t>ситуации, совместно с субъектами Российской Федерации введен единый общероссийский номер детского телефона доверия </a:t>
            </a:r>
          </a:p>
          <a:p>
            <a:pPr marL="0" indent="811213" algn="ctr"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  <a:t>8 - 800 -2000 - 122. </a:t>
            </a:r>
          </a:p>
          <a:p>
            <a:pPr marL="0" indent="811213" algn="just">
              <a:buNone/>
            </a:pPr>
            <a:r>
              <a:rPr lang="ru-RU" b="1" dirty="0" smtClean="0">
                <a:latin typeface="Monotype Corsiva" pitchFamily="66" charset="0"/>
              </a:rPr>
              <a:t>По состоянию на июнь 2011 года к единому номеру подключено более 200 организаций во всех субъектах Российской Федерации. 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312494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Если Вам плохо, если Вам нужна поддержка - звоните </a:t>
            </a:r>
            <a:endParaRPr lang="ru-RU" sz="4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по Телефону доверия </a:t>
            </a:r>
            <a:b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  <a:t>8-800-2000-122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круглосуточно, бесплатно, анонимно</a:t>
            </a:r>
            <a:endParaRPr lang="ru-RU" sz="4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4338" name="Picture 2" descr="Картинка 34 из 38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3861048"/>
            <a:ext cx="3572264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Принципы работы Детского телефона доверия: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ни   абонент, ни консультант не обязаны называть себя, сообщать свои личные данные; 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 консультанта часто бывает псевдоним, абонент может назваться любым именем или вообще не сообщать его, телефонный номер абонента не фиксируется; 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содержание беседы не записывается и не передается другим людям; 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уважение к каждому позвонившему как к личности; 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консультантом является человек, который может помочь детям и взрослым решить их проблемы.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604448" cy="254888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sz="4400" dirty="0" smtClean="0">
                <a:latin typeface="Monotype Corsiva" pitchFamily="66" charset="0"/>
              </a:rPr>
              <a:t>Специалист-психолог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sz="4400" dirty="0" smtClean="0">
                <a:latin typeface="Monotype Corsiva" pitchFamily="66" charset="0"/>
              </a:rPr>
              <a:t>Студент </a:t>
            </a:r>
            <a:r>
              <a:rPr lang="ru-RU" sz="3600" dirty="0" smtClean="0">
                <a:latin typeface="Monotype Corsiva" pitchFamily="66" charset="0"/>
              </a:rPr>
              <a:t>психологического факультета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sz="4400" dirty="0" smtClean="0">
                <a:latin typeface="Monotype Corsiva" pitchFamily="66" charset="0"/>
              </a:rPr>
              <a:t>Добровольцы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04664"/>
            <a:ext cx="8587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ответит на твой звонок?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Documents and Settings\Учитель\Рабочий стол\телефон доверия\23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4259627" cy="2555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Учитель\Рабочий стол\телефон доверия\telefon_dover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7997" y="3212976"/>
            <a:ext cx="4596003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Monotype Corsiva" pitchFamily="66" charset="0"/>
              </a:rPr>
              <a:t>Детский телефон доверия нужен </a:t>
            </a:r>
            <a:br>
              <a:rPr lang="ru-RU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i="1" dirty="0" smtClean="0">
                <a:solidFill>
                  <a:srgbClr val="0070C0"/>
                </a:solidFill>
                <a:latin typeface="Monotype Corsiva" pitchFamily="66" charset="0"/>
              </a:rPr>
              <a:t>для того, чтобы: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i="1" dirty="0" smtClean="0"/>
              <a:t>оказывать помощь в разрешении следующих трудностей: конфликты в семье и школе,  учебные и личные проблемы, и т.д.; </a:t>
            </a:r>
          </a:p>
          <a:p>
            <a:pPr algn="just">
              <a:buFont typeface="Wingdings" pitchFamily="2" charset="2"/>
              <a:buChar char="Ø"/>
            </a:pPr>
            <a:r>
              <a:rPr lang="ru-RU" i="1" dirty="0" smtClean="0"/>
              <a:t>поддерживать детей и родителей в разрешении внутрисемейных проблем; </a:t>
            </a:r>
          </a:p>
          <a:p>
            <a:pPr algn="just">
              <a:buFont typeface="Wingdings" pitchFamily="2" charset="2"/>
              <a:buChar char="Ø"/>
            </a:pPr>
            <a:r>
              <a:rPr lang="ru-RU" i="1" dirty="0" smtClean="0"/>
              <a:t>информировать людей о способах и средствах преодоления жизненных трудностей; </a:t>
            </a:r>
          </a:p>
          <a:p>
            <a:pPr algn="just">
              <a:buFont typeface="Wingdings" pitchFamily="2" charset="2"/>
              <a:buChar char="Ø"/>
            </a:pPr>
            <a:r>
              <a:rPr lang="en-US" i="1" dirty="0" smtClean="0"/>
              <a:t> </a:t>
            </a:r>
            <a:r>
              <a:rPr lang="ru-RU" i="1" dirty="0" smtClean="0"/>
              <a:t>помогать снижать внутреннее напряжение людей, развивать их способность понимать свое состояние и управлять им; 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>
                <a:solidFill>
                  <a:srgbClr val="00B050"/>
                </a:solidFill>
              </a:rPr>
              <a:t>Детский телефон доверия  дает возможность получить своевременную помощь в трудной ситуации.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113813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По каким вопросам можно  обратиться к специалисту Детского телефона доверия?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390059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6000" dirty="0" smtClean="0">
                <a:solidFill>
                  <a:srgbClr val="0070C0"/>
                </a:solidFill>
                <a:latin typeface="Monotype Corsiva" pitchFamily="66" charset="0"/>
              </a:rPr>
              <a:t>Когда больше не хочется никого видеть и ни с кем общаться. </a:t>
            </a:r>
          </a:p>
          <a:p>
            <a:pPr algn="just"/>
            <a:r>
              <a:rPr lang="ru-RU" sz="6000" dirty="0" smtClean="0">
                <a:latin typeface="Monotype Corsiva" pitchFamily="66" charset="0"/>
              </a:rPr>
              <a:t>Попал в безвыходную ситуацию.</a:t>
            </a:r>
          </a:p>
          <a:p>
            <a:pPr algn="just"/>
            <a:r>
              <a:rPr lang="ru-RU" sz="6000" dirty="0" smtClean="0">
                <a:solidFill>
                  <a:srgbClr val="0070C0"/>
                </a:solidFill>
                <a:latin typeface="Monotype Corsiva" pitchFamily="66" charset="0"/>
              </a:rPr>
              <a:t> Обидели в школе (на улице, дома).</a:t>
            </a:r>
          </a:p>
          <a:p>
            <a:pPr algn="just"/>
            <a:r>
              <a:rPr lang="ru-RU" sz="6000" dirty="0" smtClean="0">
                <a:latin typeface="Monotype Corsiva" pitchFamily="66" charset="0"/>
              </a:rPr>
              <a:t>Когда не знаешь, как вести себя  в тех или иных ситуациях.</a:t>
            </a:r>
          </a:p>
          <a:p>
            <a:pPr algn="just"/>
            <a:r>
              <a:rPr lang="ru-RU" sz="6000" dirty="0" smtClean="0">
                <a:solidFill>
                  <a:srgbClr val="0070C0"/>
                </a:solidFill>
                <a:latin typeface="Monotype Corsiva" pitchFamily="66" charset="0"/>
              </a:rPr>
              <a:t>Ссора с другом (подругой); как  быть дальше?</a:t>
            </a:r>
          </a:p>
          <a:p>
            <a:pPr algn="just"/>
            <a:r>
              <a:rPr lang="ru-RU" sz="6000" dirty="0" smtClean="0">
                <a:latin typeface="Monotype Corsiva" pitchFamily="66" charset="0"/>
              </a:rPr>
              <a:t>Произошел конфликт с кем-то из старших, и в связи с этим тревога не покидает тебя.</a:t>
            </a:r>
          </a:p>
          <a:p>
            <a:pPr algn="just"/>
            <a:r>
              <a:rPr lang="ru-RU" sz="6000" dirty="0" smtClean="0">
                <a:solidFill>
                  <a:srgbClr val="0070C0"/>
                </a:solidFill>
                <a:latin typeface="Monotype Corsiva" pitchFamily="66" charset="0"/>
              </a:rPr>
              <a:t>Родители не понимают, и ты не знаешь, как себя с ними вести и заслужить их уважение и понимание.</a:t>
            </a:r>
          </a:p>
          <a:p>
            <a:pPr algn="just"/>
            <a:r>
              <a:rPr lang="ru-RU" sz="6000" dirty="0" smtClean="0">
                <a:latin typeface="Monotype Corsiva" pitchFamily="66" charset="0"/>
              </a:rPr>
              <a:t>В школе проблема с учителями.</a:t>
            </a:r>
          </a:p>
          <a:p>
            <a:pPr algn="just"/>
            <a:r>
              <a:rPr lang="ru-RU" sz="6000" dirty="0" smtClean="0">
                <a:solidFill>
                  <a:srgbClr val="0070C0"/>
                </a:solidFill>
                <a:latin typeface="Monotype Corsiva" pitchFamily="66" charset="0"/>
              </a:rPr>
              <a:t>Очень нравится девочка или мальчик и ты не знаешь, как привлечь ее (его) внимание.</a:t>
            </a:r>
          </a:p>
          <a:p>
            <a:pPr algn="just"/>
            <a:r>
              <a:rPr lang="ru-RU" sz="6000" dirty="0" smtClean="0">
                <a:latin typeface="Monotype Corsiva" pitchFamily="66" charset="0"/>
              </a:rPr>
              <a:t>Друг курит (употребляет алкоголь или наркотики); как помочь ему избавиться от этой зависимости? К кому обратиться за помощью?</a:t>
            </a:r>
          </a:p>
          <a:p>
            <a:pPr algn="just"/>
            <a:r>
              <a:rPr lang="ru-RU" sz="6000" dirty="0" smtClean="0">
                <a:solidFill>
                  <a:srgbClr val="0070C0"/>
                </a:solidFill>
                <a:latin typeface="Monotype Corsiva" pitchFamily="66" charset="0"/>
              </a:rPr>
              <a:t>Какую профессию выбрать и кем стать в будущем</a:t>
            </a:r>
            <a:r>
              <a:rPr lang="ru-RU" sz="5100" dirty="0" smtClean="0">
                <a:solidFill>
                  <a:srgbClr val="0070C0"/>
                </a:solidFill>
                <a:latin typeface="Monotype Corsiva" pitchFamily="66" charset="0"/>
              </a:rPr>
              <a:t>?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Учитель\Рабочий стол\телефон доверия\0_63fe9_2f6b5a1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72" y="0"/>
            <a:ext cx="2224428" cy="28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3" descr="C:\Documents and Settings\Учитель\Рабочий стол\телефон доверия\681140_f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17927" cy="2924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2" name="Picture 4" descr="C:\Documents and Settings\Учитель\Рабочий стол\телефон доверия\telefond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815109"/>
            <a:ext cx="1979712" cy="3042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3" name="Picture 5" descr="C:\Documents and Settings\Учитель\Рабочий стол\телефон доверия\telef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5064"/>
            <a:ext cx="3707904" cy="2852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5" name="Picture 7" descr="http://im7-tub-ru.yandex.net/i?id=335491609-49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4365104"/>
            <a:ext cx="2410980" cy="1800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7" name="Picture 9" descr="Картинка 22 из 3897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476672"/>
            <a:ext cx="3024336" cy="22639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98179" y="2967335"/>
            <a:ext cx="8947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Что мешает тебе позвонить?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440</Words>
  <Application>Microsoft Office PowerPoint</Application>
  <PresentationFormat>Экран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Принципы работы Детского телефона доверия:</vt:lpstr>
      <vt:lpstr>Слайд 6</vt:lpstr>
      <vt:lpstr>Детский телефон доверия нужен  для того, чтобы:</vt:lpstr>
      <vt:lpstr>По каким вопросам можно  обратиться к специалисту Детского телефона доверия? </vt:lpstr>
      <vt:lpstr>Слайд 9</vt:lpstr>
      <vt:lpstr>Нет четкого представления о профессии и работе психологов </vt:lpstr>
      <vt:lpstr>Не знаешь, по каким проблемам консультируют психологи Детского телефона доверия.</vt:lpstr>
      <vt:lpstr>Считаешь, что своими проблемами лучше делиться с друзьями</vt:lpstr>
      <vt:lpstr>Ты считаешь, что справишься и со своей проблемой</vt:lpstr>
      <vt:lpstr>Опасаешься, что Тебя не поймут</vt:lpstr>
      <vt:lpstr>Как решиться набрать телефонный номер и  рассказать о сокровенном совершенно постороннему человеку? </vt:lpstr>
      <vt:lpstr>Почему стоит набрать  номер телефона доверия?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24</cp:revision>
  <dcterms:modified xsi:type="dcterms:W3CDTF">2013-02-23T15:56:40Z</dcterms:modified>
</cp:coreProperties>
</file>