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69" r:id="rId5"/>
    <p:sldId id="270" r:id="rId6"/>
    <p:sldId id="271" r:id="rId7"/>
    <p:sldId id="272" r:id="rId8"/>
    <p:sldId id="274" r:id="rId9"/>
    <p:sldId id="275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76037"/>
    <a:srgbClr val="00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0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3C2A-4279-4BA5-A744-D5BD035CE3A3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182C-7C18-42C1-AE2C-0C2B87026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152C-E55E-498C-80FC-C34596235CC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7DCE-07FE-48C6-AC5F-9C6C185F9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509F-128F-4B18-A9A0-2E43D7B4A74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B551-8F49-4101-99B0-2ADF93511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09E2-EF43-415C-AA72-25E1B3D0032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7224-D749-4585-95FE-3F916437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644F-BFAA-4AEF-909A-BC0CCF70F3A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51ED-CBFF-4CBA-9407-A5CF6790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EA5F-D64E-471B-9111-1C669887FC1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3485-D71D-4A28-84C9-32C959C8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1DD7-A186-4BC8-BA5C-31DC83438372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15E1-9A5C-4405-8E63-4AD69CB06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62E3-9431-4F33-80A2-A06C1E18E64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327C-41EB-44F8-BFE6-02C128143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900-B4C5-41ED-AD7C-7EE21F59A706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57F7-AF26-4905-ACCF-3B5080898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7528-20A8-43C7-92A9-8B314EE6264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4372-45AE-454A-AAD3-B6FE73EE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45B5-EE87-4082-98CF-FDD75BAE2AE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D8CD-EE81-4196-9A11-475AD2A35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D445-21C3-49E1-9574-658CCE6B01BB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236D-596B-482B-A65F-ABC851D56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14E1-D38B-4B2F-A751-41D36858293F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A9A7-DB06-4914-A5D2-7F3417EB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BCEA-C425-4AD8-B021-E717B844A387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323A-26EB-4751-A5E8-B316430A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1A20-7DB9-47C5-BDFB-8CADB8FF54AF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66A7-5D01-49D4-A128-E8E5CFAA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D159-614A-465D-96BB-2690A5D51E71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DAD6-E94A-4D24-A39A-9C2CC5042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DEEF-A8EC-445D-A7FB-274189FF195E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C6AA-15D3-4376-BB42-96592D87B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0A7C-D920-4D79-BAAF-32EC7D2982F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37A2-36EC-48D8-96EB-227E00F77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0C71-C754-4C12-B01A-96DE6447995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947F-0478-4E67-9E3B-471D3FB34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81D5-EB80-44A2-A3DC-9F899A2B2DBD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C075-6CF6-4EEC-BC7B-15CD3B70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5741-6A23-4DFD-B147-C59FE42946A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43C9-4592-471B-83E5-7848C29A1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A01D-509E-467D-8B60-DDC9C8B3BEF6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B116-2C98-4827-9B81-90A70C82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37035-FA35-45CF-8285-2EEE2FEBDB72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521FF-B5AE-44A8-A9A0-9C160BD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7DA47-476A-472B-9035-BB8FD37394F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8D94D-69A5-4244-9FC0-B7C76729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5;&#1072;%20&#1087;&#1088;&#1077;&#1076;&#1084;&#1077;&#1090;&#1085;%20&#1085;&#1077;&#1076;&#1077;&#1083;&#1102;\sto_k_odnomu_-_zastavk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ChangeArrowheads="1"/>
          </p:cNvSpPr>
          <p:nvPr/>
        </p:nvSpPr>
        <p:spPr bwMode="auto">
          <a:xfrm rot="2849041">
            <a:off x="4339431" y="2331244"/>
            <a:ext cx="2232025" cy="2160588"/>
          </a:xfrm>
          <a:prstGeom prst="rect">
            <a:avLst/>
          </a:prstGeom>
          <a:solidFill>
            <a:srgbClr val="C76037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Oval 8"/>
          <p:cNvSpPr>
            <a:spLocks noChangeArrowheads="1"/>
          </p:cNvSpPr>
          <p:nvPr/>
        </p:nvSpPr>
        <p:spPr bwMode="auto">
          <a:xfrm>
            <a:off x="5651500" y="2708275"/>
            <a:ext cx="1225550" cy="1225550"/>
          </a:xfrm>
          <a:prstGeom prst="ellipse">
            <a:avLst/>
          </a:prstGeom>
          <a:solidFill>
            <a:srgbClr val="FFFF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4572000" y="2708275"/>
            <a:ext cx="1225550" cy="1225550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4067175" y="2292350"/>
            <a:ext cx="576263" cy="1641475"/>
            <a:chOff x="2562" y="1444"/>
            <a:chExt cx="363" cy="1034"/>
          </a:xfrm>
        </p:grpSpPr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2562" y="1979"/>
              <a:ext cx="363" cy="499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4" name="AutoShape 11"/>
            <p:cNvSpPr>
              <a:spLocks noChangeArrowheads="1"/>
            </p:cNvSpPr>
            <p:nvPr/>
          </p:nvSpPr>
          <p:spPr bwMode="auto">
            <a:xfrm rot="-5400000">
              <a:off x="2471" y="1535"/>
              <a:ext cx="545" cy="363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6" name="Oval 12"/>
          <p:cNvSpPr>
            <a:spLocks noChangeArrowheads="1"/>
          </p:cNvSpPr>
          <p:nvPr/>
        </p:nvSpPr>
        <p:spPr bwMode="auto">
          <a:xfrm>
            <a:off x="6156325" y="3357563"/>
            <a:ext cx="360363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Oval 13"/>
          <p:cNvSpPr>
            <a:spLocks noChangeArrowheads="1"/>
          </p:cNvSpPr>
          <p:nvPr/>
        </p:nvSpPr>
        <p:spPr bwMode="auto">
          <a:xfrm rot="-330385">
            <a:off x="4932363" y="3429000"/>
            <a:ext cx="360362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4067175" y="4005263"/>
            <a:ext cx="2952750" cy="503237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СТО К ОДНОМУ</a:t>
            </a:r>
          </a:p>
        </p:txBody>
      </p:sp>
      <p:sp>
        <p:nvSpPr>
          <p:cNvPr id="25609" name="Oval 16"/>
          <p:cNvSpPr>
            <a:spLocks noChangeArrowheads="1"/>
          </p:cNvSpPr>
          <p:nvPr/>
        </p:nvSpPr>
        <p:spPr bwMode="auto">
          <a:xfrm rot="-1888610">
            <a:off x="4932363" y="3500438"/>
            <a:ext cx="21590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Oval 17"/>
          <p:cNvSpPr>
            <a:spLocks noChangeArrowheads="1"/>
          </p:cNvSpPr>
          <p:nvPr/>
        </p:nvSpPr>
        <p:spPr bwMode="auto">
          <a:xfrm rot="-1888610">
            <a:off x="6156325" y="3429000"/>
            <a:ext cx="21590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>
            <a:off x="4643438" y="2276475"/>
            <a:ext cx="0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20"/>
          <p:cNvSpPr>
            <a:spLocks noChangeShapeType="1"/>
          </p:cNvSpPr>
          <p:nvPr/>
        </p:nvSpPr>
        <p:spPr bwMode="auto">
          <a:xfrm flipH="1">
            <a:off x="4067175" y="2276475"/>
            <a:ext cx="576263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" name="sto_k_odnomu_-_zasta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ight_triangle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571480"/>
            <a:ext cx="5500725" cy="4572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857760"/>
            <a:ext cx="5829312" cy="1511288"/>
          </a:xfrm>
        </p:spPr>
        <p:txBody>
          <a:bodyPr/>
          <a:lstStyle/>
          <a:p>
            <a:r>
              <a:rPr lang="ru-RU" sz="5400" b="1" dirty="0" smtClean="0"/>
              <a:t>прямоугольный</a:t>
            </a:r>
            <a:endParaRPr lang="ru-RU" sz="54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4511684"/>
          </a:xfrm>
        </p:spPr>
        <p:txBody>
          <a:bodyPr/>
          <a:lstStyle/>
          <a:p>
            <a:r>
              <a:rPr lang="ru-RU" sz="5400" b="1" dirty="0" smtClean="0"/>
              <a:t>3. Сумма углов в треугольнике равна?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200" cy="274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829312" cy="4511684"/>
          </a:xfrm>
        </p:spPr>
        <p:txBody>
          <a:bodyPr/>
          <a:lstStyle/>
          <a:p>
            <a:r>
              <a:rPr lang="ru-RU" sz="5400" b="1" dirty="0" smtClean="0"/>
              <a:t>180°</a:t>
            </a:r>
            <a:endParaRPr lang="ru-RU" sz="54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69006"/>
          </a:xfrm>
        </p:spPr>
        <p:txBody>
          <a:bodyPr/>
          <a:lstStyle/>
          <a:p>
            <a:r>
              <a:rPr lang="ru-RU" sz="5400" b="1" dirty="0" smtClean="0"/>
              <a:t>4. Катет, лежащий напротив угла в 30 градусов равен…? 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829312" cy="4511684"/>
          </a:xfrm>
        </p:spPr>
        <p:txBody>
          <a:bodyPr/>
          <a:lstStyle/>
          <a:p>
            <a:pPr lvl="0"/>
            <a:r>
              <a:rPr lang="ru-RU" sz="5400" b="1" dirty="0" smtClean="0"/>
              <a:t>половине гипотенузы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69006"/>
          </a:xfrm>
        </p:spPr>
        <p:txBody>
          <a:bodyPr/>
          <a:lstStyle/>
          <a:p>
            <a:r>
              <a:rPr lang="ru-RU" sz="5400" b="1" dirty="0" smtClean="0"/>
              <a:t>5. Формула нахождения дискриминанта? 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829312" cy="4511684"/>
          </a:xfrm>
        </p:spPr>
        <p:txBody>
          <a:bodyPr/>
          <a:lstStyle/>
          <a:p>
            <a:r>
              <a:rPr lang="en-US" sz="4800" b="1" dirty="0" smtClean="0"/>
              <a:t>B</a:t>
            </a:r>
            <a:r>
              <a:rPr lang="en-US" sz="5400" b="1" dirty="0" smtClean="0"/>
              <a:t>²-4·a·c</a:t>
            </a:r>
            <a:endParaRPr lang="ru-RU" sz="66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69006"/>
          </a:xfrm>
        </p:spPr>
        <p:txBody>
          <a:bodyPr/>
          <a:lstStyle/>
          <a:p>
            <a:r>
              <a:rPr lang="en-US" sz="5400" b="1" dirty="0" smtClean="0"/>
              <a:t>6</a:t>
            </a:r>
            <a:r>
              <a:rPr lang="ru-RU" sz="5400" b="1" dirty="0" smtClean="0"/>
              <a:t>. Что означает дробная черта?  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829312" cy="4511684"/>
          </a:xfrm>
        </p:spPr>
        <p:txBody>
          <a:bodyPr/>
          <a:lstStyle/>
          <a:p>
            <a:r>
              <a:rPr lang="ru-RU" sz="5400" b="1" dirty="0" smtClean="0"/>
              <a:t>деление</a:t>
            </a:r>
            <a:endParaRPr lang="ru-RU" sz="66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69006"/>
          </a:xfrm>
        </p:spPr>
        <p:txBody>
          <a:bodyPr/>
          <a:lstStyle/>
          <a:p>
            <a:r>
              <a:rPr lang="ru-RU" sz="5400" b="1" dirty="0" smtClean="0"/>
              <a:t>7. Чтобы сложить две дроби с разными знаменателями нужно …?  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7"/>
          <p:cNvSpPr txBox="1">
            <a:spLocks noChangeArrowheads="1"/>
          </p:cNvSpPr>
          <p:nvPr/>
        </p:nvSpPr>
        <p:spPr bwMode="auto">
          <a:xfrm>
            <a:off x="3059113" y="4868863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Такого не </a:t>
            </a:r>
            <a:r>
              <a:rPr lang="ru-RU" b="1" dirty="0" smtClean="0"/>
              <a:t>бывает (6)</a:t>
            </a:r>
            <a:endParaRPr lang="ru-RU" b="1" dirty="0"/>
          </a:p>
        </p:txBody>
      </p:sp>
      <p:sp>
        <p:nvSpPr>
          <p:cNvPr id="26627" name="Text Box 56"/>
          <p:cNvSpPr txBox="1">
            <a:spLocks noChangeArrowheads="1"/>
          </p:cNvSpPr>
          <p:nvPr/>
        </p:nvSpPr>
        <p:spPr bwMode="auto">
          <a:xfrm>
            <a:off x="3059113" y="4221163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Пошутил  (17) </a:t>
            </a:r>
            <a:endParaRPr lang="ru-RU" b="1" dirty="0"/>
          </a:p>
        </p:txBody>
      </p:sp>
      <p:sp>
        <p:nvSpPr>
          <p:cNvPr id="26628" name="Text Box 54"/>
          <p:cNvSpPr txBox="1">
            <a:spLocks noChangeArrowheads="1"/>
          </p:cNvSpPr>
          <p:nvPr/>
        </p:nvSpPr>
        <p:spPr bwMode="auto">
          <a:xfrm>
            <a:off x="3059113" y="2708275"/>
            <a:ext cx="35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Ошибся , </a:t>
            </a:r>
            <a:r>
              <a:rPr lang="ru-RU" b="1" dirty="0" smtClean="0"/>
              <a:t>описка (25)</a:t>
            </a:r>
            <a:endParaRPr lang="ru-RU" b="1" dirty="0"/>
          </a:p>
        </p:txBody>
      </p:sp>
      <p:sp>
        <p:nvSpPr>
          <p:cNvPr id="26629" name="Text Box 53"/>
          <p:cNvSpPr txBox="1">
            <a:spLocks noChangeArrowheads="1"/>
          </p:cNvSpPr>
          <p:nvPr/>
        </p:nvSpPr>
        <p:spPr bwMode="auto">
          <a:xfrm>
            <a:off x="3059113" y="3500438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Болел, пропустил урок (20)</a:t>
            </a:r>
            <a:endParaRPr lang="ru-RU" b="1" dirty="0"/>
          </a:p>
        </p:txBody>
      </p:sp>
      <p:sp>
        <p:nvSpPr>
          <p:cNvPr id="26630" name="Text Box 52"/>
          <p:cNvSpPr txBox="1">
            <a:spLocks noChangeArrowheads="1"/>
          </p:cNvSpPr>
          <p:nvPr/>
        </p:nvSpPr>
        <p:spPr bwMode="auto">
          <a:xfrm>
            <a:off x="2987675" y="5661025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Списал у соседа (2)</a:t>
            </a:r>
            <a:endParaRPr lang="ru-RU" b="1" dirty="0"/>
          </a:p>
        </p:txBody>
      </p:sp>
      <p:sp>
        <p:nvSpPr>
          <p:cNvPr id="266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Arial" charset="0"/>
              </a:rPr>
              <a:t>1Х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 Простая игра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26632" name="Text Box 36"/>
          <p:cNvSpPr txBox="1">
            <a:spLocks noChangeArrowheads="1"/>
          </p:cNvSpPr>
          <p:nvPr/>
        </p:nvSpPr>
        <p:spPr bwMode="auto">
          <a:xfrm>
            <a:off x="3132138" y="2060575"/>
            <a:ext cx="331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Не знает таблицу </a:t>
            </a:r>
            <a:r>
              <a:rPr lang="ru-RU" b="1" dirty="0" smtClean="0"/>
              <a:t>умножения(30)</a:t>
            </a:r>
            <a:endParaRPr lang="ru-RU" b="1" dirty="0"/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00364" y="2071678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1</a:t>
            </a: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00364" y="2786058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00364" y="3429000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3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00364" y="4071942"/>
            <a:ext cx="3529013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1540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00364" y="4786322"/>
            <a:ext cx="3529013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5</a:t>
            </a:r>
          </a:p>
        </p:txBody>
      </p:sp>
      <p:sp>
        <p:nvSpPr>
          <p:cNvPr id="15403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00364" y="5572140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6</a:t>
            </a: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1258888" y="54451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57" name="Rectangle 5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539750" y="2420938"/>
            <a:ext cx="1439863" cy="576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6641" name="AutoShape 22">
            <a:hlinkClick r:id="" action="ppaction://noaction" highlightClick="1">
              <a:snd r:embed="rId4" name="простая игра.wav"/>
            </a:hlinkClick>
          </p:cNvPr>
          <p:cNvSpPr>
            <a:spLocks noChangeArrowheads="1"/>
          </p:cNvSpPr>
          <p:nvPr/>
        </p:nvSpPr>
        <p:spPr bwMode="auto">
          <a:xfrm>
            <a:off x="8172450" y="549275"/>
            <a:ext cx="358775" cy="358775"/>
          </a:xfrm>
          <a:prstGeom prst="actionButtonSound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46"/>
          <p:cNvSpPr>
            <a:spLocks noChangeArrowheads="1"/>
          </p:cNvSpPr>
          <p:nvPr/>
        </p:nvSpPr>
        <p:spPr bwMode="auto">
          <a:xfrm>
            <a:off x="1258888" y="3716338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Oval 46"/>
          <p:cNvSpPr>
            <a:spLocks noChangeArrowheads="1"/>
          </p:cNvSpPr>
          <p:nvPr/>
        </p:nvSpPr>
        <p:spPr bwMode="auto">
          <a:xfrm>
            <a:off x="1258888" y="45815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46"/>
          <p:cNvSpPr>
            <a:spLocks noChangeArrowheads="1"/>
          </p:cNvSpPr>
          <p:nvPr/>
        </p:nvSpPr>
        <p:spPr bwMode="auto">
          <a:xfrm>
            <a:off x="7308850" y="5300663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7308850" y="4508500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7308850" y="3716338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64" name="Rectangle 5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164388" y="2565400"/>
            <a:ext cx="1439862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ОШИБКА</a:t>
            </a:r>
          </a:p>
        </p:txBody>
      </p:sp>
      <p:grpSp>
        <p:nvGrpSpPr>
          <p:cNvPr id="26648" name="Group 29"/>
          <p:cNvGrpSpPr>
            <a:grpSpLocks/>
          </p:cNvGrpSpPr>
          <p:nvPr/>
        </p:nvGrpSpPr>
        <p:grpSpPr bwMode="auto">
          <a:xfrm>
            <a:off x="395288" y="188913"/>
            <a:ext cx="1296987" cy="1079500"/>
            <a:chOff x="1973" y="1434"/>
            <a:chExt cx="1860" cy="1542"/>
          </a:xfrm>
        </p:grpSpPr>
        <p:sp>
          <p:nvSpPr>
            <p:cNvPr id="26649" name="Rectangle 14"/>
            <p:cNvSpPr>
              <a:spLocks noChangeArrowheads="1"/>
            </p:cNvSpPr>
            <p:nvPr/>
          </p:nvSpPr>
          <p:spPr bwMode="auto">
            <a:xfrm rot="2849041">
              <a:off x="2178" y="1592"/>
              <a:ext cx="1406" cy="1361"/>
            </a:xfrm>
            <a:prstGeom prst="rect">
              <a:avLst/>
            </a:prstGeom>
            <a:solidFill>
              <a:srgbClr val="C76037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26650" name="Oval 9"/>
            <p:cNvSpPr>
              <a:spLocks noChangeArrowheads="1"/>
            </p:cNvSpPr>
            <p:nvPr/>
          </p:nvSpPr>
          <p:spPr bwMode="auto">
            <a:xfrm>
              <a:off x="3061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1" name="Oval 9"/>
            <p:cNvSpPr>
              <a:spLocks noChangeArrowheads="1"/>
            </p:cNvSpPr>
            <p:nvPr/>
          </p:nvSpPr>
          <p:spPr bwMode="auto">
            <a:xfrm>
              <a:off x="2472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652" name="Group 18"/>
            <p:cNvGrpSpPr>
              <a:grpSpLocks/>
            </p:cNvGrpSpPr>
            <p:nvPr/>
          </p:nvGrpSpPr>
          <p:grpSpPr bwMode="auto">
            <a:xfrm>
              <a:off x="2200" y="1434"/>
              <a:ext cx="363" cy="1034"/>
              <a:chOff x="2562" y="1444"/>
              <a:chExt cx="363" cy="1034"/>
            </a:xfrm>
          </p:grpSpPr>
          <p:sp>
            <p:nvSpPr>
              <p:cNvPr id="26660" name="Rectangle 10"/>
              <p:cNvSpPr>
                <a:spLocks noChangeArrowheads="1"/>
              </p:cNvSpPr>
              <p:nvPr/>
            </p:nvSpPr>
            <p:spPr bwMode="auto">
              <a:xfrm>
                <a:off x="2562" y="1979"/>
                <a:ext cx="363" cy="499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1" name="AutoShape 11"/>
              <p:cNvSpPr>
                <a:spLocks noChangeArrowheads="1"/>
              </p:cNvSpPr>
              <p:nvPr/>
            </p:nvSpPr>
            <p:spPr bwMode="auto">
              <a:xfrm rot="-5400000">
                <a:off x="2471" y="1535"/>
                <a:ext cx="545" cy="36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6653" name="Line 20"/>
            <p:cNvSpPr>
              <a:spLocks noChangeShapeType="1"/>
            </p:cNvSpPr>
            <p:nvPr/>
          </p:nvSpPr>
          <p:spPr bwMode="auto">
            <a:xfrm flipH="1">
              <a:off x="2200" y="1434"/>
              <a:ext cx="363" cy="5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Line 19"/>
            <p:cNvSpPr>
              <a:spLocks noChangeShapeType="1"/>
            </p:cNvSpPr>
            <p:nvPr/>
          </p:nvSpPr>
          <p:spPr bwMode="auto">
            <a:xfrm>
              <a:off x="2562" y="148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Rectangle 15"/>
            <p:cNvSpPr>
              <a:spLocks noChangeArrowheads="1"/>
            </p:cNvSpPr>
            <p:nvPr/>
          </p:nvSpPr>
          <p:spPr bwMode="auto">
            <a:xfrm>
              <a:off x="1973" y="2523"/>
              <a:ext cx="1860" cy="31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>
                  <a:solidFill>
                    <a:schemeClr val="bg1"/>
                  </a:solidFill>
                  <a:latin typeface="Comic Sans MS" pitchFamily="66" charset="0"/>
                </a:rPr>
                <a:t>СТО К ОДНОМУ</a:t>
              </a:r>
            </a:p>
          </p:txBody>
        </p:sp>
        <p:sp>
          <p:nvSpPr>
            <p:cNvPr id="26656" name="Oval 13"/>
            <p:cNvSpPr>
              <a:spLocks noChangeArrowheads="1"/>
            </p:cNvSpPr>
            <p:nvPr/>
          </p:nvSpPr>
          <p:spPr bwMode="auto">
            <a:xfrm rot="-330385">
              <a:off x="2789" y="2115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7" name="Oval 16"/>
            <p:cNvSpPr>
              <a:spLocks noChangeArrowheads="1"/>
            </p:cNvSpPr>
            <p:nvPr/>
          </p:nvSpPr>
          <p:spPr bwMode="auto">
            <a:xfrm rot="-1888610">
              <a:off x="2789" y="2160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8" name="Oval 13"/>
            <p:cNvSpPr>
              <a:spLocks noChangeArrowheads="1"/>
            </p:cNvSpPr>
            <p:nvPr/>
          </p:nvSpPr>
          <p:spPr bwMode="auto">
            <a:xfrm rot="-330385">
              <a:off x="3424" y="216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9" name="Oval 16"/>
            <p:cNvSpPr>
              <a:spLocks noChangeArrowheads="1"/>
            </p:cNvSpPr>
            <p:nvPr/>
          </p:nvSpPr>
          <p:spPr bwMode="auto">
            <a:xfrm rot="-1888610">
              <a:off x="3424" y="2205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4"/>
                  </p:tgtEl>
                </p:cond>
              </p:nextCondLst>
            </p:seq>
          </p:childTnLst>
        </p:cTn>
      </p:par>
    </p:tnLst>
    <p:bldLst>
      <p:bldP spid="15398" grpId="0" animBg="1"/>
      <p:bldP spid="15399" grpId="0" animBg="1"/>
      <p:bldP spid="15400" grpId="0" animBg="1"/>
      <p:bldP spid="15401" grpId="0" animBg="1"/>
      <p:bldP spid="15402" grpId="0" animBg="1"/>
      <p:bldP spid="15403" grpId="0" animBg="1"/>
      <p:bldP spid="15406" grpId="1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829312" cy="4511684"/>
          </a:xfrm>
        </p:spPr>
        <p:txBody>
          <a:bodyPr/>
          <a:lstStyle/>
          <a:p>
            <a:pPr lvl="0"/>
            <a:r>
              <a:rPr lang="ru-RU" sz="5400" b="1" dirty="0" smtClean="0"/>
              <a:t>привести к общему знаменателю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66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69006"/>
          </a:xfrm>
        </p:spPr>
        <p:txBody>
          <a:bodyPr/>
          <a:lstStyle/>
          <a:p>
            <a:r>
              <a:rPr lang="ru-RU" sz="5400" b="1" dirty="0" smtClean="0"/>
              <a:t>8. Равенство двух отношений …   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829312" cy="4511684"/>
          </a:xfrm>
        </p:spPr>
        <p:txBody>
          <a:bodyPr/>
          <a:lstStyle/>
          <a:p>
            <a:r>
              <a:rPr lang="ru-RU" sz="6600" b="1" dirty="0" smtClean="0"/>
              <a:t>пропорция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69006"/>
          </a:xfrm>
        </p:spPr>
        <p:txBody>
          <a:bodyPr/>
          <a:lstStyle/>
          <a:p>
            <a:r>
              <a:rPr lang="ru-RU" sz="5400" b="1" dirty="0" smtClean="0"/>
              <a:t>9. Как называются числа, употребляемые при счёте предметов?    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207167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572164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143644"/>
            <a:ext cx="8715436" cy="714356"/>
          </a:xfrm>
        </p:spPr>
        <p:txBody>
          <a:bodyPr/>
          <a:lstStyle/>
          <a:p>
            <a:pPr lvl="0"/>
            <a:r>
              <a:rPr lang="ru-RU" sz="6600" b="1" dirty="0" smtClean="0"/>
              <a:t>натуральные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46" cy="107154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3929090" cy="5869006"/>
          </a:xfrm>
        </p:spPr>
        <p:txBody>
          <a:bodyPr/>
          <a:lstStyle/>
          <a:p>
            <a:pPr lvl="0"/>
            <a:r>
              <a:rPr lang="ru-RU" sz="5400" b="1" dirty="0" smtClean="0"/>
              <a:t>10. Что произнёс Архимед, выскакивая из ванны? </a:t>
            </a:r>
            <a:br>
              <a:rPr lang="ru-RU" sz="5400" b="1" dirty="0" smtClean="0"/>
            </a:br>
            <a:r>
              <a:rPr lang="ru-RU" sz="5400" b="1" dirty="0" smtClean="0"/>
              <a:t>    </a:t>
            </a:r>
            <a:endParaRPr lang="ru-RU" sz="5400" b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76" cy="1142976"/>
          </a:xfrm>
        </p:spPr>
      </p:pic>
      <p:pic>
        <p:nvPicPr>
          <p:cNvPr id="5" name="Рисунок 4" descr="Arhi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191000" cy="37338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786330"/>
            <a:ext cx="2071670" cy="20716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3203574" y="4652963"/>
            <a:ext cx="344012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Старый  </a:t>
            </a:r>
            <a:r>
              <a:rPr lang="ru-RU" sz="1600" b="1" dirty="0" smtClean="0"/>
              <a:t>друг, </a:t>
            </a:r>
            <a:r>
              <a:rPr lang="ru-RU" sz="1600" b="1" dirty="0"/>
              <a:t>лучше новых </a:t>
            </a:r>
          </a:p>
          <a:p>
            <a:pPr algn="ctr"/>
            <a:r>
              <a:rPr lang="ru-RU" sz="1600" b="1" dirty="0"/>
              <a:t>двух (22)</a:t>
            </a:r>
          </a:p>
          <a:p>
            <a:pPr eaLnBrk="0" hangingPunct="0"/>
            <a:endParaRPr lang="ru-RU" sz="1600" b="1" dirty="0"/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3132138" y="4076700"/>
            <a:ext cx="3511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Семь  бед, один </a:t>
            </a:r>
            <a:r>
              <a:rPr lang="ru-RU" b="1" dirty="0" smtClean="0"/>
              <a:t>ответ (28</a:t>
            </a:r>
            <a:r>
              <a:rPr lang="ru-RU" b="1" dirty="0"/>
              <a:t>)</a:t>
            </a:r>
          </a:p>
        </p:txBody>
      </p:sp>
      <p:sp>
        <p:nvSpPr>
          <p:cNvPr id="43036" name="Text Box 3"/>
          <p:cNvSpPr txBox="1">
            <a:spLocks noChangeArrowheads="1"/>
          </p:cNvSpPr>
          <p:nvPr/>
        </p:nvSpPr>
        <p:spPr bwMode="auto">
          <a:xfrm>
            <a:off x="3132138" y="3284538"/>
            <a:ext cx="351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не имей 100 </a:t>
            </a:r>
            <a:r>
              <a:rPr lang="ru-RU" sz="2000" b="1" dirty="0" err="1" smtClean="0"/>
              <a:t>руб</a:t>
            </a:r>
            <a:r>
              <a:rPr lang="ru-RU" sz="2000" b="1" dirty="0" smtClean="0"/>
              <a:t>, а имей 100 друзей (30)</a:t>
            </a:r>
            <a:endParaRPr lang="ru-RU" sz="2000" b="1" dirty="0"/>
          </a:p>
        </p:txBody>
      </p:sp>
      <p:sp>
        <p:nvSpPr>
          <p:cNvPr id="43037" name="Text Box 4"/>
          <p:cNvSpPr txBox="1">
            <a:spLocks noChangeArrowheads="1"/>
          </p:cNvSpPr>
          <p:nvPr/>
        </p:nvSpPr>
        <p:spPr bwMode="auto">
          <a:xfrm>
            <a:off x="3132138" y="2565400"/>
            <a:ext cx="35115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Семь  раз отмерь, один раз отрежь (38)</a:t>
            </a:r>
            <a:endParaRPr lang="ru-RU" sz="2400" b="1" dirty="0"/>
          </a:p>
        </p:txBody>
      </p:sp>
      <p:sp>
        <p:nvSpPr>
          <p:cNvPr id="430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Arial" charset="0"/>
              </a:rPr>
              <a:t>2Х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 Двойная игра </a:t>
            </a:r>
          </a:p>
        </p:txBody>
      </p:sp>
      <p:sp>
        <p:nvSpPr>
          <p:cNvPr id="43039" name="Text Box 36"/>
          <p:cNvSpPr txBox="1">
            <a:spLocks noChangeArrowheads="1"/>
          </p:cNvSpPr>
          <p:nvPr/>
        </p:nvSpPr>
        <p:spPr bwMode="auto">
          <a:xfrm>
            <a:off x="3016250" y="2133600"/>
            <a:ext cx="3627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Семеро  одного не ждут (46</a:t>
            </a:r>
            <a:r>
              <a:rPr lang="ru-RU" dirty="0"/>
              <a:t>)</a:t>
            </a:r>
            <a:endParaRPr lang="ru-RU" sz="2400" b="1" dirty="0"/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1928802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2643182"/>
            <a:ext cx="3529012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2</a:t>
            </a: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3357562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3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4071942"/>
            <a:ext cx="3529012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4</a:t>
            </a:r>
          </a:p>
        </p:txBody>
      </p:sp>
      <p:sp>
        <p:nvSpPr>
          <p:cNvPr id="1540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4714884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5</a:t>
            </a: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1258888" y="54451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24" name="Rectangle 5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539750" y="2420938"/>
            <a:ext cx="1439863" cy="576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43048" name="AutoShape 22">
            <a:hlinkClick r:id="" action="ppaction://noaction" highlightClick="1">
              <a:snd r:embed="rId4" name="двойная игра.wav"/>
            </a:hlinkClick>
          </p:cNvPr>
          <p:cNvSpPr>
            <a:spLocks noChangeArrowheads="1"/>
          </p:cNvSpPr>
          <p:nvPr/>
        </p:nvSpPr>
        <p:spPr bwMode="auto">
          <a:xfrm>
            <a:off x="8172450" y="549275"/>
            <a:ext cx="358775" cy="358775"/>
          </a:xfrm>
          <a:prstGeom prst="actionButtonSound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46"/>
          <p:cNvSpPr>
            <a:spLocks noChangeArrowheads="1"/>
          </p:cNvSpPr>
          <p:nvPr/>
        </p:nvSpPr>
        <p:spPr bwMode="auto">
          <a:xfrm>
            <a:off x="1258888" y="3716338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Oval 46"/>
          <p:cNvSpPr>
            <a:spLocks noChangeArrowheads="1"/>
          </p:cNvSpPr>
          <p:nvPr/>
        </p:nvSpPr>
        <p:spPr bwMode="auto">
          <a:xfrm>
            <a:off x="1258888" y="45815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46"/>
          <p:cNvSpPr>
            <a:spLocks noChangeArrowheads="1"/>
          </p:cNvSpPr>
          <p:nvPr/>
        </p:nvSpPr>
        <p:spPr bwMode="auto">
          <a:xfrm>
            <a:off x="7308850" y="5300663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7308850" y="4508500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7308850" y="3716338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31" name="Rectangle 5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164388" y="2565400"/>
            <a:ext cx="1439862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ОШИБКА</a:t>
            </a:r>
          </a:p>
        </p:txBody>
      </p:sp>
      <p:grpSp>
        <p:nvGrpSpPr>
          <p:cNvPr id="43055" name="Group 27"/>
          <p:cNvGrpSpPr>
            <a:grpSpLocks/>
          </p:cNvGrpSpPr>
          <p:nvPr/>
        </p:nvGrpSpPr>
        <p:grpSpPr bwMode="auto">
          <a:xfrm>
            <a:off x="395288" y="188913"/>
            <a:ext cx="1296987" cy="1079500"/>
            <a:chOff x="1973" y="1434"/>
            <a:chExt cx="1860" cy="1542"/>
          </a:xfrm>
        </p:grpSpPr>
        <p:sp>
          <p:nvSpPr>
            <p:cNvPr id="43056" name="Rectangle 14"/>
            <p:cNvSpPr>
              <a:spLocks noChangeArrowheads="1"/>
            </p:cNvSpPr>
            <p:nvPr/>
          </p:nvSpPr>
          <p:spPr bwMode="auto">
            <a:xfrm rot="2849041">
              <a:off x="2178" y="1592"/>
              <a:ext cx="1406" cy="1361"/>
            </a:xfrm>
            <a:prstGeom prst="rect">
              <a:avLst/>
            </a:prstGeom>
            <a:solidFill>
              <a:srgbClr val="C76037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3057" name="Oval 9"/>
            <p:cNvSpPr>
              <a:spLocks noChangeArrowheads="1"/>
            </p:cNvSpPr>
            <p:nvPr/>
          </p:nvSpPr>
          <p:spPr bwMode="auto">
            <a:xfrm>
              <a:off x="3061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8" name="Oval 9"/>
            <p:cNvSpPr>
              <a:spLocks noChangeArrowheads="1"/>
            </p:cNvSpPr>
            <p:nvPr/>
          </p:nvSpPr>
          <p:spPr bwMode="auto">
            <a:xfrm>
              <a:off x="2472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3059" name="Group 18"/>
            <p:cNvGrpSpPr>
              <a:grpSpLocks/>
            </p:cNvGrpSpPr>
            <p:nvPr/>
          </p:nvGrpSpPr>
          <p:grpSpPr bwMode="auto">
            <a:xfrm>
              <a:off x="2200" y="1434"/>
              <a:ext cx="363" cy="1034"/>
              <a:chOff x="2562" y="1444"/>
              <a:chExt cx="363" cy="1034"/>
            </a:xfrm>
          </p:grpSpPr>
          <p:sp>
            <p:nvSpPr>
              <p:cNvPr id="43067" name="Rectangle 10"/>
              <p:cNvSpPr>
                <a:spLocks noChangeArrowheads="1"/>
              </p:cNvSpPr>
              <p:nvPr/>
            </p:nvSpPr>
            <p:spPr bwMode="auto">
              <a:xfrm>
                <a:off x="2562" y="1979"/>
                <a:ext cx="363" cy="499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68" name="AutoShape 11"/>
              <p:cNvSpPr>
                <a:spLocks noChangeArrowheads="1"/>
              </p:cNvSpPr>
              <p:nvPr/>
            </p:nvSpPr>
            <p:spPr bwMode="auto">
              <a:xfrm rot="-5400000">
                <a:off x="2471" y="1535"/>
                <a:ext cx="545" cy="36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3060" name="Line 20"/>
            <p:cNvSpPr>
              <a:spLocks noChangeShapeType="1"/>
            </p:cNvSpPr>
            <p:nvPr/>
          </p:nvSpPr>
          <p:spPr bwMode="auto">
            <a:xfrm flipH="1">
              <a:off x="2200" y="1434"/>
              <a:ext cx="363" cy="5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1" name="Line 19"/>
            <p:cNvSpPr>
              <a:spLocks noChangeShapeType="1"/>
            </p:cNvSpPr>
            <p:nvPr/>
          </p:nvSpPr>
          <p:spPr bwMode="auto">
            <a:xfrm>
              <a:off x="2562" y="148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62" name="Rectangle 15"/>
            <p:cNvSpPr>
              <a:spLocks noChangeArrowheads="1"/>
            </p:cNvSpPr>
            <p:nvPr/>
          </p:nvSpPr>
          <p:spPr bwMode="auto">
            <a:xfrm>
              <a:off x="1973" y="2523"/>
              <a:ext cx="1860" cy="31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>
                  <a:solidFill>
                    <a:schemeClr val="bg1"/>
                  </a:solidFill>
                  <a:latin typeface="Comic Sans MS" pitchFamily="66" charset="0"/>
                </a:rPr>
                <a:t>СТО К ОДНОМУ</a:t>
              </a:r>
            </a:p>
          </p:txBody>
        </p:sp>
        <p:sp>
          <p:nvSpPr>
            <p:cNvPr id="43063" name="Oval 13"/>
            <p:cNvSpPr>
              <a:spLocks noChangeArrowheads="1"/>
            </p:cNvSpPr>
            <p:nvPr/>
          </p:nvSpPr>
          <p:spPr bwMode="auto">
            <a:xfrm rot="-330385">
              <a:off x="2789" y="2115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4" name="Oval 16"/>
            <p:cNvSpPr>
              <a:spLocks noChangeArrowheads="1"/>
            </p:cNvSpPr>
            <p:nvPr/>
          </p:nvSpPr>
          <p:spPr bwMode="auto">
            <a:xfrm rot="-1888610">
              <a:off x="2789" y="2160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5" name="Oval 13"/>
            <p:cNvSpPr>
              <a:spLocks noChangeArrowheads="1"/>
            </p:cNvSpPr>
            <p:nvPr/>
          </p:nvSpPr>
          <p:spPr bwMode="auto">
            <a:xfrm rot="-330385">
              <a:off x="3424" y="216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6" name="Oval 16"/>
            <p:cNvSpPr>
              <a:spLocks noChangeArrowheads="1"/>
            </p:cNvSpPr>
            <p:nvPr/>
          </p:nvSpPr>
          <p:spPr bwMode="auto">
            <a:xfrm rot="-1888610">
              <a:off x="3424" y="2205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3132138" y="5373688"/>
            <a:ext cx="35115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Обещанного  три </a:t>
            </a:r>
            <a:r>
              <a:rPr lang="ru-RU" b="1" dirty="0" smtClean="0"/>
              <a:t>года</a:t>
            </a:r>
          </a:p>
          <a:p>
            <a:pPr algn="ctr"/>
            <a:r>
              <a:rPr lang="ru-RU" b="1" dirty="0" smtClean="0"/>
              <a:t> ждут (16)</a:t>
            </a:r>
            <a:endParaRPr lang="ru-RU" b="1" dirty="0"/>
          </a:p>
          <a:p>
            <a:pPr eaLnBrk="0" hangingPunct="0"/>
            <a:endParaRPr lang="ru-RU" b="1" dirty="0"/>
          </a:p>
        </p:txBody>
      </p:sp>
      <p:sp>
        <p:nvSpPr>
          <p:cNvPr id="15403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5429264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1"/>
                  </p:tgtEl>
                </p:cond>
              </p:nextCondLst>
            </p:seq>
          </p:childTnLst>
        </p:cTn>
      </p:par>
    </p:tnLst>
    <p:bldLst>
      <p:bldP spid="15398" grpId="0" animBg="1"/>
      <p:bldP spid="15399" grpId="0" animBg="1"/>
      <p:bldP spid="15400" grpId="0" animBg="1"/>
      <p:bldP spid="15401" grpId="0" animBg="1"/>
      <p:bldP spid="15402" grpId="0" animBg="1"/>
      <p:bldP spid="15406" grpId="0" animBg="1"/>
      <p:bldP spid="2" grpId="0" animBg="1"/>
      <p:bldP spid="3" grpId="0" animBg="1"/>
      <p:bldP spid="4" grpId="0" animBg="1"/>
      <p:bldP spid="5" grpId="0" animBg="1"/>
      <p:bldP spid="6" grpId="0" animBg="1"/>
      <p:bldP spid="154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3203575" y="5516563"/>
            <a:ext cx="32400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 smtClean="0"/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Создал </a:t>
            </a:r>
            <a:r>
              <a:rPr lang="ru-RU" b="1" dirty="0"/>
              <a:t>школу </a:t>
            </a:r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3276600" y="4868863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Олимпийский чемпион по боксу( 9)</a:t>
            </a:r>
            <a:endParaRPr lang="ru-RU" b="1" dirty="0"/>
          </a:p>
        </p:txBody>
      </p:sp>
      <p:sp>
        <p:nvSpPr>
          <p:cNvPr id="1540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4929198"/>
            <a:ext cx="3529012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5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3286116" y="4214818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геометрия (24)</a:t>
            </a:r>
            <a:endParaRPr lang="ru-RU" sz="2000" b="1" dirty="0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132138" y="3429000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Ученый, философ  </a:t>
            </a:r>
            <a:r>
              <a:rPr lang="ru-RU" b="1" dirty="0" smtClean="0"/>
              <a:t>(36)</a:t>
            </a:r>
            <a:endParaRPr lang="ru-RU" b="1" dirty="0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132138" y="2565400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Штаны (72)</a:t>
            </a:r>
            <a:endParaRPr lang="ru-RU" b="1" dirty="0"/>
          </a:p>
        </p:txBody>
      </p:sp>
      <p:sp>
        <p:nvSpPr>
          <p:cNvPr id="460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  <a:latin typeface="Arial" charset="0"/>
              </a:rPr>
              <a:t>3Х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 Тройная игра </a:t>
            </a:r>
          </a:p>
        </p:txBody>
      </p:sp>
      <p:sp>
        <p:nvSpPr>
          <p:cNvPr id="46087" name="Text Box 36"/>
          <p:cNvSpPr txBox="1">
            <a:spLocks noChangeArrowheads="1"/>
          </p:cNvSpPr>
          <p:nvPr/>
        </p:nvSpPr>
        <p:spPr bwMode="auto">
          <a:xfrm>
            <a:off x="3016250" y="2133600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Теорема Пифагора </a:t>
            </a:r>
            <a:r>
              <a:rPr lang="ru-RU" b="1" dirty="0" smtClean="0"/>
              <a:t>(153)</a:t>
            </a:r>
            <a:endParaRPr lang="ru-RU" b="1" dirty="0"/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1857364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1</a:t>
            </a: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2571744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2</a:t>
            </a: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3357562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3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4143380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4</a:t>
            </a:r>
          </a:p>
        </p:txBody>
      </p:sp>
      <p:sp>
        <p:nvSpPr>
          <p:cNvPr id="15403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43240" y="5857892"/>
            <a:ext cx="3529012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6</a:t>
            </a: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1258888" y="54451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4" name="Rectangle 5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539750" y="2420938"/>
            <a:ext cx="1439863" cy="576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46096" name="AutoShape 22">
            <a:hlinkClick r:id="" action="ppaction://noaction" highlightClick="1">
              <a:snd r:embed="rId4" name="тройная игра.wav"/>
            </a:hlinkClick>
          </p:cNvPr>
          <p:cNvSpPr>
            <a:spLocks noChangeArrowheads="1"/>
          </p:cNvSpPr>
          <p:nvPr/>
        </p:nvSpPr>
        <p:spPr bwMode="auto">
          <a:xfrm>
            <a:off x="8172450" y="549275"/>
            <a:ext cx="358775" cy="358775"/>
          </a:xfrm>
          <a:prstGeom prst="actionButtonSound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46"/>
          <p:cNvSpPr>
            <a:spLocks noChangeArrowheads="1"/>
          </p:cNvSpPr>
          <p:nvPr/>
        </p:nvSpPr>
        <p:spPr bwMode="auto">
          <a:xfrm>
            <a:off x="1258888" y="3716338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Oval 46"/>
          <p:cNvSpPr>
            <a:spLocks noChangeArrowheads="1"/>
          </p:cNvSpPr>
          <p:nvPr/>
        </p:nvSpPr>
        <p:spPr bwMode="auto">
          <a:xfrm>
            <a:off x="1258888" y="45815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46"/>
          <p:cNvSpPr>
            <a:spLocks noChangeArrowheads="1"/>
          </p:cNvSpPr>
          <p:nvPr/>
        </p:nvSpPr>
        <p:spPr bwMode="auto">
          <a:xfrm>
            <a:off x="7308850" y="5300663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7308850" y="4508500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7308850" y="3716338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101" name="Rectangle 5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164388" y="2565400"/>
            <a:ext cx="1439862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ОШИБКА</a:t>
            </a:r>
          </a:p>
        </p:txBody>
      </p:sp>
      <p:grpSp>
        <p:nvGrpSpPr>
          <p:cNvPr id="46103" name="Group 22"/>
          <p:cNvGrpSpPr>
            <a:grpSpLocks/>
          </p:cNvGrpSpPr>
          <p:nvPr/>
        </p:nvGrpSpPr>
        <p:grpSpPr bwMode="auto">
          <a:xfrm>
            <a:off x="395288" y="188913"/>
            <a:ext cx="1296987" cy="1079500"/>
            <a:chOff x="1973" y="1434"/>
            <a:chExt cx="1860" cy="1542"/>
          </a:xfrm>
        </p:grpSpPr>
        <p:sp>
          <p:nvSpPr>
            <p:cNvPr id="46104" name="Rectangle 14"/>
            <p:cNvSpPr>
              <a:spLocks noChangeArrowheads="1"/>
            </p:cNvSpPr>
            <p:nvPr/>
          </p:nvSpPr>
          <p:spPr bwMode="auto">
            <a:xfrm rot="2849041">
              <a:off x="2178" y="1592"/>
              <a:ext cx="1406" cy="1361"/>
            </a:xfrm>
            <a:prstGeom prst="rect">
              <a:avLst/>
            </a:prstGeom>
            <a:solidFill>
              <a:srgbClr val="C76037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6105" name="Oval 9"/>
            <p:cNvSpPr>
              <a:spLocks noChangeArrowheads="1"/>
            </p:cNvSpPr>
            <p:nvPr/>
          </p:nvSpPr>
          <p:spPr bwMode="auto">
            <a:xfrm>
              <a:off x="3061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6" name="Oval 9"/>
            <p:cNvSpPr>
              <a:spLocks noChangeArrowheads="1"/>
            </p:cNvSpPr>
            <p:nvPr/>
          </p:nvSpPr>
          <p:spPr bwMode="auto">
            <a:xfrm>
              <a:off x="2472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6107" name="Group 18"/>
            <p:cNvGrpSpPr>
              <a:grpSpLocks/>
            </p:cNvGrpSpPr>
            <p:nvPr/>
          </p:nvGrpSpPr>
          <p:grpSpPr bwMode="auto">
            <a:xfrm>
              <a:off x="2200" y="1434"/>
              <a:ext cx="363" cy="1034"/>
              <a:chOff x="2562" y="1444"/>
              <a:chExt cx="363" cy="1034"/>
            </a:xfrm>
          </p:grpSpPr>
          <p:sp>
            <p:nvSpPr>
              <p:cNvPr id="46115" name="Rectangle 10"/>
              <p:cNvSpPr>
                <a:spLocks noChangeArrowheads="1"/>
              </p:cNvSpPr>
              <p:nvPr/>
            </p:nvSpPr>
            <p:spPr bwMode="auto">
              <a:xfrm>
                <a:off x="2562" y="1979"/>
                <a:ext cx="363" cy="499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16" name="AutoShape 11"/>
              <p:cNvSpPr>
                <a:spLocks noChangeArrowheads="1"/>
              </p:cNvSpPr>
              <p:nvPr/>
            </p:nvSpPr>
            <p:spPr bwMode="auto">
              <a:xfrm rot="-5400000">
                <a:off x="2471" y="1535"/>
                <a:ext cx="545" cy="36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108" name="Line 20"/>
            <p:cNvSpPr>
              <a:spLocks noChangeShapeType="1"/>
            </p:cNvSpPr>
            <p:nvPr/>
          </p:nvSpPr>
          <p:spPr bwMode="auto">
            <a:xfrm flipH="1">
              <a:off x="2200" y="1434"/>
              <a:ext cx="363" cy="5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09" name="Line 19"/>
            <p:cNvSpPr>
              <a:spLocks noChangeShapeType="1"/>
            </p:cNvSpPr>
            <p:nvPr/>
          </p:nvSpPr>
          <p:spPr bwMode="auto">
            <a:xfrm>
              <a:off x="2562" y="148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0" name="Rectangle 15"/>
            <p:cNvSpPr>
              <a:spLocks noChangeArrowheads="1"/>
            </p:cNvSpPr>
            <p:nvPr/>
          </p:nvSpPr>
          <p:spPr bwMode="auto">
            <a:xfrm>
              <a:off x="1973" y="2523"/>
              <a:ext cx="1860" cy="31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>
                  <a:solidFill>
                    <a:schemeClr val="bg1"/>
                  </a:solidFill>
                  <a:latin typeface="Comic Sans MS" pitchFamily="66" charset="0"/>
                </a:rPr>
                <a:t>СТО К ОДНОМУ</a:t>
              </a:r>
            </a:p>
          </p:txBody>
        </p:sp>
        <p:sp>
          <p:nvSpPr>
            <p:cNvPr id="46111" name="Oval 13"/>
            <p:cNvSpPr>
              <a:spLocks noChangeArrowheads="1"/>
            </p:cNvSpPr>
            <p:nvPr/>
          </p:nvSpPr>
          <p:spPr bwMode="auto">
            <a:xfrm rot="-330385">
              <a:off x="2789" y="2115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2" name="Oval 16"/>
            <p:cNvSpPr>
              <a:spLocks noChangeArrowheads="1"/>
            </p:cNvSpPr>
            <p:nvPr/>
          </p:nvSpPr>
          <p:spPr bwMode="auto">
            <a:xfrm rot="-1888610">
              <a:off x="2789" y="2160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3" name="Oval 13"/>
            <p:cNvSpPr>
              <a:spLocks noChangeArrowheads="1"/>
            </p:cNvSpPr>
            <p:nvPr/>
          </p:nvSpPr>
          <p:spPr bwMode="auto">
            <a:xfrm rot="-330385">
              <a:off x="3424" y="216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14" name="Oval 16"/>
            <p:cNvSpPr>
              <a:spLocks noChangeArrowheads="1"/>
            </p:cNvSpPr>
            <p:nvPr/>
          </p:nvSpPr>
          <p:spPr bwMode="auto">
            <a:xfrm rot="-1888610">
              <a:off x="3424" y="2205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1"/>
                  </p:tgtEl>
                </p:cond>
              </p:nextCondLst>
            </p:seq>
          </p:childTnLst>
        </p:cTn>
      </p:par>
    </p:tnLst>
    <p:bldLst>
      <p:bldP spid="15402" grpId="0" animBg="1"/>
      <p:bldP spid="15398" grpId="0" animBg="1"/>
      <p:bldP spid="15399" grpId="0" animBg="1"/>
      <p:bldP spid="15400" grpId="0" animBg="1"/>
      <p:bldP spid="15401" grpId="0" animBg="1"/>
      <p:bldP spid="15403" grpId="0" animBg="1"/>
      <p:bldP spid="15406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3276600" y="55895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О </a:t>
            </a:r>
            <a:r>
              <a:rPr lang="ru-RU" b="1" dirty="0" err="1"/>
              <a:t>парал-ных</a:t>
            </a:r>
            <a:r>
              <a:rPr lang="ru-RU" b="1" dirty="0"/>
              <a:t> прямых </a:t>
            </a:r>
            <a:r>
              <a:rPr lang="ru-RU" b="1" dirty="0" smtClean="0"/>
              <a:t>(240)</a:t>
            </a:r>
            <a:endParaRPr lang="ru-RU" b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292725" y="3500438"/>
          <a:ext cx="252413" cy="298450"/>
        </p:xfrm>
        <a:graphic>
          <a:graphicData uri="http://schemas.openxmlformats.org/presentationml/2006/ole">
            <p:oleObj spid="_x0000_s48130" name="Формула" r:id="rId4" imgW="139680" imgH="164880" progId="Equation.3">
              <p:embed/>
            </p:oleObj>
          </a:graphicData>
        </a:graphic>
      </p:graphicFrame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203575" y="3429000"/>
            <a:ext cx="3511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Признаки </a:t>
            </a:r>
            <a:r>
              <a:rPr lang="ru-RU" b="1" dirty="0" err="1" smtClean="0"/>
              <a:t>рав-ва</a:t>
            </a:r>
            <a:r>
              <a:rPr lang="ru-RU" b="1" dirty="0" smtClean="0"/>
              <a:t>    ков (60)</a:t>
            </a:r>
            <a:endParaRPr lang="ru-RU" b="1" dirty="0"/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32138" y="2565400"/>
            <a:ext cx="331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Теорема Виета </a:t>
            </a:r>
            <a:r>
              <a:rPr lang="ru-RU" sz="2000" b="1" dirty="0" smtClean="0"/>
              <a:t>(30)</a:t>
            </a:r>
            <a:endParaRPr lang="ru-RU" sz="2000" b="1" dirty="0"/>
          </a:p>
        </p:txBody>
      </p:sp>
      <p:sp>
        <p:nvSpPr>
          <p:cNvPr id="481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Arial" charset="0"/>
              </a:rPr>
              <a:t>Игра наоборот</a:t>
            </a:r>
            <a:endParaRPr lang="ru-RU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5" name="Text Box 36"/>
          <p:cNvSpPr txBox="1">
            <a:spLocks noChangeArrowheads="1"/>
          </p:cNvSpPr>
          <p:nvPr/>
        </p:nvSpPr>
        <p:spPr bwMode="auto">
          <a:xfrm>
            <a:off x="3214678" y="2133600"/>
            <a:ext cx="35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Теорема </a:t>
            </a:r>
            <a:r>
              <a:rPr lang="ru-RU" sz="2000" b="1" dirty="0" smtClean="0"/>
              <a:t>Пифагора (15)</a:t>
            </a:r>
            <a:endParaRPr lang="ru-RU" sz="2000" b="1" dirty="0"/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4678" y="1928802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1</a:t>
            </a: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4678" y="2643182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2</a:t>
            </a: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4678" y="3357562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3</a:t>
            </a:r>
          </a:p>
        </p:txBody>
      </p:sp>
      <p:sp>
        <p:nvSpPr>
          <p:cNvPr id="15403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4678" y="5572140"/>
            <a:ext cx="3529013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6</a:t>
            </a: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1258888" y="54451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42" name="Rectangle 50">
            <a:hlinkClick r:id="" action="ppaction://noaction">
              <a:snd r:embed="rId5" name="explode.wav"/>
            </a:hlinkClick>
          </p:cNvPr>
          <p:cNvSpPr>
            <a:spLocks noChangeArrowheads="1"/>
          </p:cNvSpPr>
          <p:nvPr/>
        </p:nvSpPr>
        <p:spPr bwMode="auto">
          <a:xfrm>
            <a:off x="539750" y="2420938"/>
            <a:ext cx="1439863" cy="576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48144" name="AutoShape 22">
            <a:hlinkClick r:id="" action="ppaction://noaction" highlightClick="1">
              <a:snd r:embed="rId6" name="игра наоборот.wav"/>
            </a:hlinkClick>
          </p:cNvPr>
          <p:cNvSpPr>
            <a:spLocks noChangeArrowheads="1"/>
          </p:cNvSpPr>
          <p:nvPr/>
        </p:nvSpPr>
        <p:spPr bwMode="auto">
          <a:xfrm>
            <a:off x="8172450" y="549275"/>
            <a:ext cx="358775" cy="358775"/>
          </a:xfrm>
          <a:prstGeom prst="actionButtonSound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46"/>
          <p:cNvSpPr>
            <a:spLocks noChangeArrowheads="1"/>
          </p:cNvSpPr>
          <p:nvPr/>
        </p:nvSpPr>
        <p:spPr bwMode="auto">
          <a:xfrm>
            <a:off x="1258888" y="3716338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Oval 46"/>
          <p:cNvSpPr>
            <a:spLocks noChangeArrowheads="1"/>
          </p:cNvSpPr>
          <p:nvPr/>
        </p:nvSpPr>
        <p:spPr bwMode="auto">
          <a:xfrm>
            <a:off x="1258888" y="4581525"/>
            <a:ext cx="865187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Oval 46"/>
          <p:cNvSpPr>
            <a:spLocks noChangeArrowheads="1"/>
          </p:cNvSpPr>
          <p:nvPr/>
        </p:nvSpPr>
        <p:spPr bwMode="auto">
          <a:xfrm>
            <a:off x="7308850" y="5300663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7308850" y="4508500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7308850" y="3716338"/>
            <a:ext cx="865188" cy="863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49" name="Rectangle 50">
            <a:hlinkClick r:id="" action="ppaction://noaction">
              <a:snd r:embed="rId5" name="explode.wav"/>
            </a:hlinkClick>
          </p:cNvPr>
          <p:cNvSpPr>
            <a:spLocks noChangeArrowheads="1"/>
          </p:cNvSpPr>
          <p:nvPr/>
        </p:nvSpPr>
        <p:spPr bwMode="auto">
          <a:xfrm>
            <a:off x="7164388" y="2565400"/>
            <a:ext cx="1439862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ОШИБКА</a:t>
            </a:r>
          </a:p>
        </p:txBody>
      </p:sp>
      <p:grpSp>
        <p:nvGrpSpPr>
          <p:cNvPr id="48151" name="Group 22"/>
          <p:cNvGrpSpPr>
            <a:grpSpLocks/>
          </p:cNvGrpSpPr>
          <p:nvPr/>
        </p:nvGrpSpPr>
        <p:grpSpPr bwMode="auto">
          <a:xfrm>
            <a:off x="395288" y="188913"/>
            <a:ext cx="1296987" cy="1079500"/>
            <a:chOff x="1973" y="1434"/>
            <a:chExt cx="1860" cy="1542"/>
          </a:xfrm>
        </p:grpSpPr>
        <p:sp>
          <p:nvSpPr>
            <p:cNvPr id="48152" name="Rectangle 14"/>
            <p:cNvSpPr>
              <a:spLocks noChangeArrowheads="1"/>
            </p:cNvSpPr>
            <p:nvPr/>
          </p:nvSpPr>
          <p:spPr bwMode="auto">
            <a:xfrm rot="2849041">
              <a:off x="2178" y="1592"/>
              <a:ext cx="1406" cy="1361"/>
            </a:xfrm>
            <a:prstGeom prst="rect">
              <a:avLst/>
            </a:prstGeom>
            <a:solidFill>
              <a:srgbClr val="C76037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8153" name="Oval 9"/>
            <p:cNvSpPr>
              <a:spLocks noChangeArrowheads="1"/>
            </p:cNvSpPr>
            <p:nvPr/>
          </p:nvSpPr>
          <p:spPr bwMode="auto">
            <a:xfrm>
              <a:off x="3061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4" name="Oval 9"/>
            <p:cNvSpPr>
              <a:spLocks noChangeArrowheads="1"/>
            </p:cNvSpPr>
            <p:nvPr/>
          </p:nvSpPr>
          <p:spPr bwMode="auto">
            <a:xfrm>
              <a:off x="2472" y="1706"/>
              <a:ext cx="772" cy="772"/>
            </a:xfrm>
            <a:prstGeom prst="ellipse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155" name="Group 18"/>
            <p:cNvGrpSpPr>
              <a:grpSpLocks/>
            </p:cNvGrpSpPr>
            <p:nvPr/>
          </p:nvGrpSpPr>
          <p:grpSpPr bwMode="auto">
            <a:xfrm>
              <a:off x="2200" y="1434"/>
              <a:ext cx="363" cy="1034"/>
              <a:chOff x="2562" y="1444"/>
              <a:chExt cx="363" cy="1034"/>
            </a:xfrm>
          </p:grpSpPr>
          <p:sp>
            <p:nvSpPr>
              <p:cNvPr id="48163" name="Rectangle 10"/>
              <p:cNvSpPr>
                <a:spLocks noChangeArrowheads="1"/>
              </p:cNvSpPr>
              <p:nvPr/>
            </p:nvSpPr>
            <p:spPr bwMode="auto">
              <a:xfrm>
                <a:off x="2562" y="1979"/>
                <a:ext cx="363" cy="499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64" name="AutoShape 11"/>
              <p:cNvSpPr>
                <a:spLocks noChangeArrowheads="1"/>
              </p:cNvSpPr>
              <p:nvPr/>
            </p:nvSpPr>
            <p:spPr bwMode="auto">
              <a:xfrm rot="-5400000">
                <a:off x="2471" y="1535"/>
                <a:ext cx="545" cy="36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156" name="Line 20"/>
            <p:cNvSpPr>
              <a:spLocks noChangeShapeType="1"/>
            </p:cNvSpPr>
            <p:nvPr/>
          </p:nvSpPr>
          <p:spPr bwMode="auto">
            <a:xfrm flipH="1">
              <a:off x="2200" y="1434"/>
              <a:ext cx="363" cy="5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7" name="Line 19"/>
            <p:cNvSpPr>
              <a:spLocks noChangeShapeType="1"/>
            </p:cNvSpPr>
            <p:nvPr/>
          </p:nvSpPr>
          <p:spPr bwMode="auto">
            <a:xfrm>
              <a:off x="2562" y="148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8" name="Rectangle 15"/>
            <p:cNvSpPr>
              <a:spLocks noChangeArrowheads="1"/>
            </p:cNvSpPr>
            <p:nvPr/>
          </p:nvSpPr>
          <p:spPr bwMode="auto">
            <a:xfrm>
              <a:off x="1973" y="2523"/>
              <a:ext cx="1860" cy="31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200" b="1">
                  <a:solidFill>
                    <a:schemeClr val="bg1"/>
                  </a:solidFill>
                  <a:latin typeface="Comic Sans MS" pitchFamily="66" charset="0"/>
                </a:rPr>
                <a:t>СТО К ОДНОМУ</a:t>
              </a:r>
            </a:p>
          </p:txBody>
        </p:sp>
        <p:sp>
          <p:nvSpPr>
            <p:cNvPr id="48159" name="Oval 13"/>
            <p:cNvSpPr>
              <a:spLocks noChangeArrowheads="1"/>
            </p:cNvSpPr>
            <p:nvPr/>
          </p:nvSpPr>
          <p:spPr bwMode="auto">
            <a:xfrm rot="-330385">
              <a:off x="2789" y="2115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0" name="Oval 16"/>
            <p:cNvSpPr>
              <a:spLocks noChangeArrowheads="1"/>
            </p:cNvSpPr>
            <p:nvPr/>
          </p:nvSpPr>
          <p:spPr bwMode="auto">
            <a:xfrm rot="-1888610">
              <a:off x="2789" y="2160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1" name="Oval 13"/>
            <p:cNvSpPr>
              <a:spLocks noChangeArrowheads="1"/>
            </p:cNvSpPr>
            <p:nvPr/>
          </p:nvSpPr>
          <p:spPr bwMode="auto">
            <a:xfrm rot="-330385">
              <a:off x="3424" y="2160"/>
              <a:ext cx="227" cy="2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2" name="Oval 16"/>
            <p:cNvSpPr>
              <a:spLocks noChangeArrowheads="1"/>
            </p:cNvSpPr>
            <p:nvPr/>
          </p:nvSpPr>
          <p:spPr bwMode="auto">
            <a:xfrm rot="-1888610">
              <a:off x="3424" y="2205"/>
              <a:ext cx="136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3214678" y="4071942"/>
            <a:ext cx="3438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Теорема  о сумме углов треугольника (120)</a:t>
            </a: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214678" y="4929198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Теорема Фалеса  (180)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4678" y="4143380"/>
            <a:ext cx="3529013" cy="5762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1540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14678" y="4929198"/>
            <a:ext cx="3529013" cy="5762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9"/>
                  </p:tgtEl>
                </p:cond>
              </p:nextCondLst>
            </p:seq>
          </p:childTnLst>
        </p:cTn>
      </p:par>
    </p:tnLst>
    <p:bldLst>
      <p:bldP spid="15398" grpId="0" animBg="1"/>
      <p:bldP spid="15399" grpId="0" animBg="1"/>
      <p:bldP spid="15400" grpId="0" animBg="1"/>
      <p:bldP spid="15403" grpId="0" animBg="1"/>
      <p:bldP spid="15406" grpId="0" animBg="1"/>
      <p:bldP spid="2" grpId="0" animBg="1"/>
      <p:bldP spid="3" grpId="0" animBg="1"/>
      <p:bldP spid="4" grpId="0" animBg="1"/>
      <p:bldP spid="5" grpId="0" animBg="1"/>
      <p:bldP spid="6" grpId="0" animBg="1"/>
      <p:bldP spid="15401" grpId="0" animBg="1"/>
      <p:bldP spid="154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ChangeArrowheads="1"/>
          </p:cNvSpPr>
          <p:nvPr/>
        </p:nvSpPr>
        <p:spPr bwMode="auto">
          <a:xfrm rot="2849041">
            <a:off x="3456781" y="2528094"/>
            <a:ext cx="2232025" cy="2160588"/>
          </a:xfrm>
          <a:prstGeom prst="rect">
            <a:avLst/>
          </a:prstGeom>
          <a:solidFill>
            <a:srgbClr val="C76037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4859338" y="2708275"/>
            <a:ext cx="1225550" cy="1225550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Arial" charset="0"/>
              </a:rPr>
              <a:t>Большая игра</a:t>
            </a:r>
            <a:endParaRPr lang="ru-RU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57" name="AutoShape 22">
            <a:hlinkClick r:id="" action="ppaction://noaction" highlightClick="1">
              <a:snd r:embed="rId4" name="большая игра.wav"/>
            </a:hlinkClick>
          </p:cNvPr>
          <p:cNvSpPr>
            <a:spLocks noChangeArrowheads="1"/>
          </p:cNvSpPr>
          <p:nvPr/>
        </p:nvSpPr>
        <p:spPr bwMode="auto">
          <a:xfrm>
            <a:off x="8172450" y="549275"/>
            <a:ext cx="358775" cy="358775"/>
          </a:xfrm>
          <a:prstGeom prst="actionButtonSound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Oval 9"/>
          <p:cNvSpPr>
            <a:spLocks noChangeArrowheads="1"/>
          </p:cNvSpPr>
          <p:nvPr/>
        </p:nvSpPr>
        <p:spPr bwMode="auto">
          <a:xfrm>
            <a:off x="3924300" y="2708275"/>
            <a:ext cx="1225550" cy="1225550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159" name="Group 18"/>
          <p:cNvGrpSpPr>
            <a:grpSpLocks/>
          </p:cNvGrpSpPr>
          <p:nvPr/>
        </p:nvGrpSpPr>
        <p:grpSpPr bwMode="auto">
          <a:xfrm>
            <a:off x="3492500" y="2276475"/>
            <a:ext cx="576263" cy="1641475"/>
            <a:chOff x="2562" y="1444"/>
            <a:chExt cx="363" cy="1034"/>
          </a:xfrm>
        </p:grpSpPr>
        <p:sp>
          <p:nvSpPr>
            <p:cNvPr id="49176" name="Rectangle 10"/>
            <p:cNvSpPr>
              <a:spLocks noChangeArrowheads="1"/>
            </p:cNvSpPr>
            <p:nvPr/>
          </p:nvSpPr>
          <p:spPr bwMode="auto">
            <a:xfrm>
              <a:off x="2562" y="1979"/>
              <a:ext cx="363" cy="499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77" name="AutoShape 11"/>
            <p:cNvSpPr>
              <a:spLocks noChangeArrowheads="1"/>
            </p:cNvSpPr>
            <p:nvPr/>
          </p:nvSpPr>
          <p:spPr bwMode="auto">
            <a:xfrm rot="-5400000">
              <a:off x="2471" y="1535"/>
              <a:ext cx="545" cy="363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60" name="Line 20"/>
          <p:cNvSpPr>
            <a:spLocks noChangeShapeType="1"/>
          </p:cNvSpPr>
          <p:nvPr/>
        </p:nvSpPr>
        <p:spPr bwMode="auto">
          <a:xfrm flipH="1">
            <a:off x="3492500" y="2276475"/>
            <a:ext cx="576263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19"/>
          <p:cNvSpPr>
            <a:spLocks noChangeShapeType="1"/>
          </p:cNvSpPr>
          <p:nvPr/>
        </p:nvSpPr>
        <p:spPr bwMode="auto">
          <a:xfrm>
            <a:off x="4067175" y="23066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Rectangle 15"/>
          <p:cNvSpPr>
            <a:spLocks noChangeArrowheads="1"/>
          </p:cNvSpPr>
          <p:nvPr/>
        </p:nvSpPr>
        <p:spPr bwMode="auto">
          <a:xfrm>
            <a:off x="3132138" y="4005263"/>
            <a:ext cx="2952750" cy="503237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СТО К ОДНОМУ</a:t>
            </a:r>
          </a:p>
        </p:txBody>
      </p:sp>
      <p:sp>
        <p:nvSpPr>
          <p:cNvPr id="49163" name="Oval 13"/>
          <p:cNvSpPr>
            <a:spLocks noChangeArrowheads="1"/>
          </p:cNvSpPr>
          <p:nvPr/>
        </p:nvSpPr>
        <p:spPr bwMode="auto">
          <a:xfrm rot="-330385">
            <a:off x="4427538" y="3357563"/>
            <a:ext cx="360362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Oval 16"/>
          <p:cNvSpPr>
            <a:spLocks noChangeArrowheads="1"/>
          </p:cNvSpPr>
          <p:nvPr/>
        </p:nvSpPr>
        <p:spPr bwMode="auto">
          <a:xfrm rot="-1888610">
            <a:off x="4427538" y="3429000"/>
            <a:ext cx="21590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 rot="-330385">
            <a:off x="5435600" y="3429000"/>
            <a:ext cx="360363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Oval 16"/>
          <p:cNvSpPr>
            <a:spLocks noChangeArrowheads="1"/>
          </p:cNvSpPr>
          <p:nvPr/>
        </p:nvSpPr>
        <p:spPr bwMode="auto">
          <a:xfrm rot="-1888610">
            <a:off x="5435600" y="3500438"/>
            <a:ext cx="21590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827088" y="2852738"/>
            <a:ext cx="863600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827088" y="3357563"/>
            <a:ext cx="863600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3" name="Rectangle 39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827088" y="3862388"/>
            <a:ext cx="863600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4" name="Rectangle 40"/>
          <p:cNvSpPr>
            <a:spLocks noChangeArrowheads="1"/>
          </p:cNvSpPr>
          <p:nvPr/>
        </p:nvSpPr>
        <p:spPr bwMode="auto">
          <a:xfrm>
            <a:off x="539750" y="2205038"/>
            <a:ext cx="1441450" cy="431800"/>
          </a:xfrm>
          <a:prstGeom prst="rect">
            <a:avLst/>
          </a:prstGeom>
          <a:solidFill>
            <a:srgbClr val="009900"/>
          </a:solidFill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ВРЕМЯ</a:t>
            </a:r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6948488" y="2349500"/>
            <a:ext cx="1441450" cy="431800"/>
          </a:xfrm>
          <a:prstGeom prst="rect">
            <a:avLst/>
          </a:prstGeom>
          <a:solidFill>
            <a:srgbClr val="009900"/>
          </a:solidFill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ВРЕМЯ</a:t>
            </a:r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7235825" y="2997200"/>
            <a:ext cx="863600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7235825" y="3502025"/>
            <a:ext cx="863600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8" name="Rectangle 44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7235825" y="4508500"/>
            <a:ext cx="863600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7235825" y="4005263"/>
            <a:ext cx="863600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5"/>
                  </p:tgtEl>
                </p:cond>
              </p:nextCondLst>
            </p:seq>
          </p:childTnLst>
        </p:cTn>
      </p:par>
    </p:tnLst>
    <p:bldLst>
      <p:bldP spid="52261" grpId="0" animBg="1"/>
      <p:bldP spid="52262" grpId="0" animBg="1"/>
      <p:bldP spid="52263" grpId="0" animBg="1"/>
      <p:bldP spid="52266" grpId="0" animBg="1"/>
      <p:bldP spid="52267" grpId="0" animBg="1"/>
      <p:bldP spid="52268" grpId="0" animBg="1"/>
      <p:bldP spid="52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4511684"/>
          </a:xfrm>
        </p:spPr>
        <p:txBody>
          <a:bodyPr/>
          <a:lstStyle/>
          <a:p>
            <a:r>
              <a:rPr lang="ru-RU" sz="5400" b="1" dirty="0" smtClean="0"/>
              <a:t>1. Сколько признаков равенства треугольников мы знаем? 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200" cy="2743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71604" cy="1571604"/>
          </a:xfr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071546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4511684"/>
          </a:xfrm>
        </p:spPr>
        <p:txBody>
          <a:bodyPr/>
          <a:lstStyle/>
          <a:p>
            <a:r>
              <a:rPr lang="ru-RU" sz="5400" b="1" dirty="0" smtClean="0"/>
              <a:t>2. Как называется треугольник с углом девяносто градусов?</a:t>
            </a:r>
            <a:endParaRPr lang="ru-RU" sz="5400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200" cy="2743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322</Words>
  <Application>Microsoft Office PowerPoint</Application>
  <PresentationFormat>Экран (4:3)</PresentationFormat>
  <Paragraphs>90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1_Тема Office</vt:lpstr>
      <vt:lpstr>Формула</vt:lpstr>
      <vt:lpstr>Слайд 1</vt:lpstr>
      <vt:lpstr>1Х Простая игра</vt:lpstr>
      <vt:lpstr>2Х Двойная игра </vt:lpstr>
      <vt:lpstr>3Х Тройная игра </vt:lpstr>
      <vt:lpstr>Игра наоборот</vt:lpstr>
      <vt:lpstr>Большая игра</vt:lpstr>
      <vt:lpstr>1. Сколько признаков равенства треугольников мы знаем? </vt:lpstr>
      <vt:lpstr>Слайд 8</vt:lpstr>
      <vt:lpstr>2. Как называется треугольник с углом девяносто градусов?</vt:lpstr>
      <vt:lpstr>прямоугольный</vt:lpstr>
      <vt:lpstr>3. Сумма углов в треугольнике равна?  </vt:lpstr>
      <vt:lpstr>180°</vt:lpstr>
      <vt:lpstr>4. Катет, лежащий напротив угла в 30 градусов равен…?   </vt:lpstr>
      <vt:lpstr>половине гипотенузы </vt:lpstr>
      <vt:lpstr>5. Формула нахождения дискриминанта?   </vt:lpstr>
      <vt:lpstr>B²-4·a·c</vt:lpstr>
      <vt:lpstr>6. Что означает дробная черта?    </vt:lpstr>
      <vt:lpstr>деление</vt:lpstr>
      <vt:lpstr>7. Чтобы сложить две дроби с разными знаменателями нужно …?    </vt:lpstr>
      <vt:lpstr>привести к общему знаменателю </vt:lpstr>
      <vt:lpstr>8. Равенство двух отношений …     </vt:lpstr>
      <vt:lpstr>пропорция </vt:lpstr>
      <vt:lpstr>9. Как называются числа, употребляемые при счёте предметов?     </vt:lpstr>
      <vt:lpstr>натуральные </vt:lpstr>
      <vt:lpstr>10. Что произнёс Архимед, выскакивая из ванны?      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19</cp:revision>
  <dcterms:created xsi:type="dcterms:W3CDTF">2009-09-08T19:12:42Z</dcterms:created>
  <dcterms:modified xsi:type="dcterms:W3CDTF">2013-03-03T18:39:31Z</dcterms:modified>
</cp:coreProperties>
</file>