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89" r:id="rId2"/>
    <p:sldId id="291" r:id="rId3"/>
    <p:sldId id="300" r:id="rId4"/>
    <p:sldId id="290" r:id="rId5"/>
    <p:sldId id="292" r:id="rId6"/>
    <p:sldId id="293" r:id="rId7"/>
    <p:sldId id="286" r:id="rId8"/>
    <p:sldId id="298" r:id="rId9"/>
    <p:sldId id="299" r:id="rId10"/>
    <p:sldId id="301" r:id="rId11"/>
    <p:sldId id="302" r:id="rId12"/>
    <p:sldId id="303" r:id="rId13"/>
    <p:sldId id="284" r:id="rId14"/>
    <p:sldId id="258" r:id="rId15"/>
    <p:sldId id="288" r:id="rId16"/>
    <p:sldId id="304" r:id="rId17"/>
    <p:sldId id="287" r:id="rId18"/>
    <p:sldId id="28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90F"/>
    <a:srgbClr val="FFFF66"/>
    <a:srgbClr val="7C7C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D18B5-948F-4B99-AA8D-62812A3AB2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1704-DDA6-41BC-B4B9-88B3E655C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C876-C791-47CE-A5E0-5992FA51E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005CFB4-118F-4655-ADD2-6BD3298491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4752-ACE7-4050-8662-A2413F7C0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546888C-3223-493A-84BB-22CAC336B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3B78-7EF0-4AD5-B931-34135D542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1F7B-C9F6-4F99-9E74-84538BD5D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ED6-5BF4-4330-A89A-3417CB079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248-9855-492C-A38B-3AC06A520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3EB2-4DE0-467D-A1CB-37FEB4C6BA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EDD0-8DFE-45E9-B098-AB8FA2D814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3D64B7-02B1-406D-8FB2-814718BF3B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5575" cy="5976937"/>
          </a:xfr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sz="5400" b="1" dirty="0" smtClean="0"/>
              <a:t>«Вредные привычки. Миф и реальность».</a:t>
            </a:r>
            <a:endParaRPr lang="ru-RU" sz="5400" b="1" i="1" dirty="0">
              <a:solidFill>
                <a:schemeClr val="hlink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Содержимое 10" descr="http://nekuri2.narod.ru/images/smokers/smokers52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55816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4000" dirty="0"/>
              <a:t>  </a:t>
            </a:r>
            <a:endParaRPr lang="ru-RU" sz="4400" dirty="0"/>
          </a:p>
        </p:txBody>
      </p:sp>
      <p:pic>
        <p:nvPicPr>
          <p:cNvPr id="3" name="Рисунок 2" descr="http://images.heroesofnewerth.ru/images/20070829e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tmg2810.ucoz.ru/_ph/10/2/89340475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001156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/>
      </p:sp>
      <p:pic>
        <p:nvPicPr>
          <p:cNvPr id="4" name="Рисунок 3" descr="http://s017.radikal.ru/i407/1202/8a/23b266bd3fc2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072494" cy="62151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2143139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-1857420" y="0"/>
            <a:ext cx="11287172" cy="6858000"/>
          </a:xfrm>
          <a:solidFill>
            <a:schemeClr val="tx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lvl="8">
              <a:lnSpc>
                <a:spcPct val="80000"/>
              </a:lnSpc>
              <a:buNone/>
            </a:pPr>
            <a:r>
              <a:rPr lang="ru-RU" sz="3000" b="1" dirty="0" smtClean="0"/>
              <a:t>Кроссворд.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1.Состояние рассудка, вызванное чрезмерным употреблением алкоголя, очень похожее на статическое </a:t>
            </a:r>
            <a:r>
              <a:rPr lang="ru-RU" sz="2800" i="1" dirty="0" smtClean="0"/>
              <a:t>(слабоумие).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2.Напиток, употребление которого самым коротким путем может привести к возникновению болезни – зависимости </a:t>
            </a:r>
            <a:r>
              <a:rPr lang="ru-RU" sz="2800" i="1" dirty="0" smtClean="0"/>
              <a:t>(водка)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3.Химическое вещество, злоупотребление которым разрушает физическое и психическое здоровье человека </a:t>
            </a:r>
            <a:r>
              <a:rPr lang="ru-RU" sz="2800" i="1" dirty="0" smtClean="0"/>
              <a:t>(алкоголь)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4.Состояние измененного восприятия действительности и поведения </a:t>
            </a:r>
            <a:r>
              <a:rPr lang="ru-RU" sz="2800" i="1" dirty="0" smtClean="0"/>
              <a:t>(опьянение)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5.Бывает психической и физической </a:t>
            </a:r>
            <a:r>
              <a:rPr lang="ru-RU" sz="2800" i="1" dirty="0" smtClean="0"/>
              <a:t>(зависимость)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6.Основное активное вещество, содержащееся в спиртном напитке </a:t>
            </a:r>
            <a:r>
              <a:rPr lang="ru-RU" sz="2800" i="1" dirty="0" smtClean="0"/>
              <a:t>(этанол)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7.Состояние потери сознания на ринге, на которое так похоже опьянение </a:t>
            </a:r>
            <a:r>
              <a:rPr lang="ru-RU" sz="2800" i="1" dirty="0" smtClean="0"/>
              <a:t>(нокаут)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8.Самые беззащитные жертвы «зеленого змия» </a:t>
            </a:r>
            <a:r>
              <a:rPr lang="ru-RU" sz="2800" i="1" dirty="0" smtClean="0"/>
              <a:t>(дети)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9.Одно из заблуждений алкоголиков состоит в том, что они считают водку этим универсальным средством от всех болезней </a:t>
            </a:r>
            <a:r>
              <a:rPr lang="ru-RU" sz="2800" i="1" dirty="0" smtClean="0"/>
              <a:t>(лекарство)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/>
              <a:t>   </a:t>
            </a:r>
            <a:r>
              <a:rPr lang="ru-RU" b="1" dirty="0"/>
              <a:t>Хмельное всегда протягивает нам руку, когда мы терпим неудачу, когда мы слабеем, когда мы утомлены, и указывает чрезвычайно лёгкий выход из создавшегося положения. Но обещания эти ложны: обманчив душевный подъём, физическая сила, которую оно обещает призрачна; под влиянием хмельного мы теряем истинные представления о ценности вещей.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/>
              <a:t>                                        Джек Лондон.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389063" y="1733550"/>
            <a:ext cx="63674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200" b="1">
                <a:latin typeface="Arial" charset="0"/>
                <a:cs typeface="Times New Roman" pitchFamily="18" charset="0"/>
              </a:rPr>
              <a:t>Йога по-индийски</a:t>
            </a:r>
            <a:endParaRPr lang="ru-RU" sz="1100">
              <a:latin typeface="Arial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>Красным обведено следующее: «Эта поза требует особой прочности шеи, плеч и спины.</a:t>
            </a:r>
            <a:endParaRPr lang="ru-RU" sz="1100">
              <a:latin typeface="Arial" charset="0"/>
            </a:endParaRPr>
          </a:p>
          <a:p>
            <a:pPr eaLnBrk="0" hangingPunct="0"/>
            <a:r>
              <a:rPr lang="ru-RU" sz="1200">
                <a:latin typeface="Arial" charset="0"/>
                <a:cs typeface="Times New Roman" pitchFamily="18" charset="0"/>
              </a:rPr>
              <a:t>Требуются годы тренировок, чтоб ее достичь. Никогда не следует ее принимать в одиночку».</a:t>
            </a:r>
            <a:endParaRPr lang="ru-RU" sz="11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pic>
        <p:nvPicPr>
          <p:cNvPr id="1026" name="Picture 2" descr="C:\Users\Виталий\Desktop\открытое занятие\ЗОЖ\для клипа\motivator-117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1079500"/>
          </a:xfrm>
        </p:spPr>
        <p:txBody>
          <a:bodyPr/>
          <a:lstStyle/>
          <a:p>
            <a:r>
              <a:rPr lang="ru-RU" dirty="0" smtClean="0"/>
              <a:t>Как сказать «НЕТ»!</a:t>
            </a:r>
            <a:endParaRPr lang="ru-RU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256212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Эта ерунда не для меня;</a:t>
            </a:r>
          </a:p>
          <a:p>
            <a:pPr>
              <a:lnSpc>
                <a:spcPct val="80000"/>
              </a:lnSpc>
            </a:pPr>
            <a:r>
              <a:rPr lang="ru-RU" b="1" dirty="0"/>
              <a:t>Не сегодня и не сейчас;</a:t>
            </a:r>
          </a:p>
          <a:p>
            <a:pPr>
              <a:lnSpc>
                <a:spcPct val="80000"/>
              </a:lnSpc>
            </a:pPr>
            <a:r>
              <a:rPr lang="ru-RU" b="1" dirty="0"/>
              <a:t>Есть занятие и покруче;</a:t>
            </a:r>
          </a:p>
          <a:p>
            <a:pPr>
              <a:lnSpc>
                <a:spcPct val="80000"/>
              </a:lnSpc>
            </a:pPr>
            <a:r>
              <a:rPr lang="ru-RU" b="1" dirty="0"/>
              <a:t>Нет уж, у меня и так масса неприятностей;</a:t>
            </a:r>
          </a:p>
          <a:p>
            <a:pPr>
              <a:lnSpc>
                <a:spcPct val="80000"/>
              </a:lnSpc>
            </a:pPr>
            <a:r>
              <a:rPr lang="ru-RU" b="1" dirty="0"/>
              <a:t>Мои мозги пока не лишние;</a:t>
            </a:r>
          </a:p>
          <a:p>
            <a:pPr>
              <a:lnSpc>
                <a:spcPct val="80000"/>
              </a:lnSpc>
            </a:pPr>
            <a:r>
              <a:rPr lang="ru-RU" b="1" dirty="0"/>
              <a:t>Ты что! </a:t>
            </a:r>
            <a:r>
              <a:rPr lang="ru-RU" b="1" dirty="0" err="1"/>
              <a:t>Уменя</a:t>
            </a:r>
            <a:r>
              <a:rPr lang="ru-RU" b="1" dirty="0"/>
              <a:t> аллергия;</a:t>
            </a:r>
          </a:p>
          <a:p>
            <a:pPr>
              <a:lnSpc>
                <a:spcPct val="80000"/>
              </a:lnSpc>
            </a:pPr>
            <a:r>
              <a:rPr lang="ru-RU" b="1" dirty="0"/>
              <a:t>Я не хочу умственно отсталых детей;</a:t>
            </a:r>
          </a:p>
          <a:p>
            <a:pPr>
              <a:lnSpc>
                <a:spcPct val="80000"/>
              </a:lnSpc>
            </a:pPr>
            <a:r>
              <a:rPr lang="ru-RU" b="1" dirty="0"/>
              <a:t>Я не тороплюсь в психиатрическую клинику</a:t>
            </a:r>
            <a:r>
              <a:rPr lang="ru-RU" sz="28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3779838" y="260350"/>
            <a:ext cx="5194300" cy="550545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Если ты решил пополнить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этой гвардии ряды,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И при этом стать мечтаешь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Всем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Не будучи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Ничем,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Смело двигайся за ними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По проложенной дороге.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И тебе дорогу эту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Могут даже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Уступить!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400"/>
          </a:p>
        </p:txBody>
      </p:sp>
      <p:pic>
        <p:nvPicPr>
          <p:cNvPr id="65539" name="Picture 3" descr="bomzh_w_kaliningrade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900113" y="333375"/>
            <a:ext cx="2879725" cy="1984375"/>
          </a:xfrm>
          <a:prstGeom prst="rect">
            <a:avLst/>
          </a:prstGeom>
          <a:noFill/>
        </p:spPr>
      </p:pic>
      <p:pic>
        <p:nvPicPr>
          <p:cNvPr id="65540" name="Picture 4" descr="gp_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205038"/>
            <a:ext cx="3078162" cy="2052637"/>
          </a:xfrm>
          <a:prstGeom prst="rect">
            <a:avLst/>
          </a:prstGeom>
          <a:noFill/>
        </p:spPr>
      </p:pic>
      <p:pic>
        <p:nvPicPr>
          <p:cNvPr id="65541" name="Picture 5" descr="_42584121_img4591"/>
          <p:cNvPicPr>
            <a:picLocks noChangeAspect="1" noChangeArrowheads="1"/>
          </p:cNvPicPr>
          <p:nvPr/>
        </p:nvPicPr>
        <p:blipFill>
          <a:blip r:embed="rId4">
            <a:lum bright="6000" contrast="6000"/>
          </a:blip>
          <a:srcRect/>
          <a:stretch>
            <a:fillRect/>
          </a:stretch>
        </p:blipFill>
        <p:spPr bwMode="auto">
          <a:xfrm>
            <a:off x="900113" y="4149725"/>
            <a:ext cx="3024187" cy="2181225"/>
          </a:xfrm>
          <a:prstGeom prst="rect">
            <a:avLst/>
          </a:prstGeom>
          <a:noFill/>
        </p:spPr>
      </p:pic>
      <p:pic>
        <p:nvPicPr>
          <p:cNvPr id="65542" name="Picture 6" descr="49-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79838" y="4756150"/>
            <a:ext cx="3173412" cy="1985963"/>
          </a:xfrm>
          <a:prstGeom prst="rect">
            <a:avLst/>
          </a:prstGeom>
          <a:noFill/>
        </p:spPr>
      </p:pic>
      <p:pic>
        <p:nvPicPr>
          <p:cNvPr id="65543" name="Picture 7" descr="4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04025" y="5013325"/>
            <a:ext cx="1976438" cy="1635125"/>
          </a:xfrm>
          <a:prstGeom prst="rect">
            <a:avLst/>
          </a:prstGeom>
          <a:noFill/>
        </p:spPr>
      </p:pic>
      <p:pic>
        <p:nvPicPr>
          <p:cNvPr id="8" name="Рисунок 7" descr="http://tmg2810.ucoz.ru/_ph/10/2/391136383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1075"/>
            <a:ext cx="8435975" cy="4464050"/>
          </a:xfrm>
        </p:spPr>
        <p:txBody>
          <a:bodyPr>
            <a:normAutofit fontScale="90000"/>
          </a:bodyPr>
          <a:lstStyle/>
          <a:p>
            <a:r>
              <a:rPr lang="ru-RU" sz="7200" b="1" i="1">
                <a:solidFill>
                  <a:schemeClr val="hlink"/>
                </a:solidFill>
                <a:latin typeface="Algerian" pitchFamily="82" charset="0"/>
              </a:rPr>
              <a:t>Помните! </a:t>
            </a:r>
            <a:br>
              <a:rPr lang="ru-RU" sz="7200" b="1" i="1">
                <a:solidFill>
                  <a:schemeClr val="hlink"/>
                </a:solidFill>
                <a:latin typeface="Algerian" pitchFamily="82" charset="0"/>
              </a:rPr>
            </a:br>
            <a:r>
              <a:rPr lang="ru-RU" sz="7200" b="1" i="1">
                <a:solidFill>
                  <a:schemeClr val="hlink"/>
                </a:solidFill>
                <a:latin typeface="Algerian" pitchFamily="82" charset="0"/>
              </a:rPr>
              <a:t>Здоровье, </a:t>
            </a:r>
            <a:br>
              <a:rPr lang="ru-RU" sz="7200" b="1" i="1">
                <a:solidFill>
                  <a:schemeClr val="hlink"/>
                </a:solidFill>
                <a:latin typeface="Algerian" pitchFamily="82" charset="0"/>
              </a:rPr>
            </a:br>
            <a:r>
              <a:rPr lang="ru-RU" sz="7200" b="1" i="1">
                <a:solidFill>
                  <a:schemeClr val="hlink"/>
                </a:solidFill>
                <a:latin typeface="Algerian" pitchFamily="82" charset="0"/>
              </a:rPr>
              <a:t>радость жизни </a:t>
            </a:r>
            <a:br>
              <a:rPr lang="ru-RU" sz="7200" b="1" i="1">
                <a:solidFill>
                  <a:schemeClr val="hlink"/>
                </a:solidFill>
                <a:latin typeface="Algerian" pitchFamily="82" charset="0"/>
              </a:rPr>
            </a:br>
            <a:r>
              <a:rPr lang="ru-RU" sz="7200" b="1" i="1">
                <a:solidFill>
                  <a:schemeClr val="hlink"/>
                </a:solidFill>
                <a:latin typeface="Algerian" pitchFamily="82" charset="0"/>
              </a:rPr>
              <a:t>в ваших руках!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TopImg" descr="http://uroki-shkola.ru/wp-content/uploads/2012/09/kolumb_hristofor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Содержимое 10" descr="http://im7-tub-ru.yandex.net/i?id=375862503-33-72&amp;n=21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Содержимое 9" descr="http://im8-tub-ru.yandex.net/i?id=146579982-64-72&amp;n=21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Рисунок 10" descr="http://im6-tub-ru.yandex.net/i?id=375381585-07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Рисунок 9" descr="http://im3-tub-ru.yandex.net/i?id=339771600-70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2" descr="http://www.zdorovieinfo.ru/upload/images/passiv-kurenie-zahod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829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5715016"/>
            <a:ext cx="9144000" cy="92333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Пассивные  курильщики</a:t>
            </a: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0"/>
            <a:ext cx="8229600" cy="6130925"/>
          </a:xfrm>
        </p:spPr>
        <p:txBody>
          <a:bodyPr/>
          <a:lstStyle/>
          <a:p>
            <a:pPr lvl="0">
              <a:lnSpc>
                <a:spcPct val="80000"/>
              </a:lnSpc>
              <a:buNone/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Ежегодно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умирают от последствия курения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375тыс. человек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это около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1030 человек в день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43 человека в час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i="1" dirty="0"/>
          </a:p>
        </p:txBody>
      </p:sp>
      <p:pic>
        <p:nvPicPr>
          <p:cNvPr id="3" name="Рисунок 2" descr="http://farm3.static.flickr.com/2123/2424624202_a3e8a8126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142984"/>
            <a:ext cx="9143999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964612" cy="1495425"/>
          </a:xfrm>
        </p:spPr>
        <p:txBody>
          <a:bodyPr>
            <a:normAutofit/>
          </a:bodyPr>
          <a:lstStyle/>
          <a:p>
            <a:pPr algn="l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44675"/>
            <a:ext cx="8964612" cy="50133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dirty="0"/>
          </a:p>
        </p:txBody>
      </p:sp>
      <p:pic>
        <p:nvPicPr>
          <p:cNvPr id="4" name="Рисунок 3" descr="http://cs10893.userapi.com/u19639695/-14/x_96c81a6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402</TotalTime>
  <Words>223</Words>
  <Application>Microsoft Office PowerPoint</Application>
  <PresentationFormat>Экран (4:3)</PresentationFormat>
  <Paragraphs>32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«Вредные привычки. Миф и реальность».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 </vt:lpstr>
      <vt:lpstr>Слайд 14</vt:lpstr>
      <vt:lpstr>Слайд 15</vt:lpstr>
      <vt:lpstr>Как сказать «НЕТ»!</vt:lpstr>
      <vt:lpstr>Слайд 17</vt:lpstr>
      <vt:lpstr>Помните!  Здоровье,  радость жизни  в ваших руках!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Анкета</dc:title>
  <dc:creator>1</dc:creator>
  <cp:lastModifiedBy>Виталий</cp:lastModifiedBy>
  <cp:revision>23</cp:revision>
  <dcterms:created xsi:type="dcterms:W3CDTF">2008-11-16T16:00:45Z</dcterms:created>
  <dcterms:modified xsi:type="dcterms:W3CDTF">2013-02-19T11:56:05Z</dcterms:modified>
</cp:coreProperties>
</file>