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9" r:id="rId2"/>
    <p:sldId id="260" r:id="rId3"/>
    <p:sldId id="261" r:id="rId4"/>
    <p:sldId id="262" r:id="rId5"/>
    <p:sldId id="265" r:id="rId6"/>
    <p:sldId id="267"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6" d="100"/>
          <a:sy n="106" d="100"/>
        </p:scale>
        <p:origin x="-112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1050;&#1085;&#1080;&#1075;&#1072;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bar3DChart>
        <c:barDir val="col"/>
        <c:grouping val="stacked"/>
        <c:ser>
          <c:idx val="0"/>
          <c:order val="0"/>
          <c:cat>
            <c:strRef>
              <c:f>Лист1!$A$1:$A$13</c:f>
              <c:strCache>
                <c:ptCount val="13"/>
                <c:pt idx="0">
                  <c:v>ЦЕЛЕУСТРЕМЛЕННОСТЬ</c:v>
                </c:pt>
                <c:pt idx="1">
                  <c:v>ПОЗНАВАТЕЛЬНАЯ АКТИВНОСТЬ</c:v>
                </c:pt>
                <c:pt idx="2">
                  <c:v>ЭМОЦИОНАЛЬНОСТЬ</c:v>
                </c:pt>
                <c:pt idx="3">
                  <c:v>ЛЮБОЗНАТЕЛЬНОСТЬ</c:v>
                </c:pt>
                <c:pt idx="4">
                  <c:v>ЛИДЕРСТВО</c:v>
                </c:pt>
                <c:pt idx="5">
                  <c:v>РЕШИТЕЛЬНОСТЬ</c:v>
                </c:pt>
                <c:pt idx="6">
                  <c:v>САМОКОНТРОЛЬ</c:v>
                </c:pt>
                <c:pt idx="7">
                  <c:v>ИНИЦИАТИВНОСТЬ</c:v>
                </c:pt>
                <c:pt idx="8">
                  <c:v>ЧУВСТВО ЮМОРА</c:v>
                </c:pt>
                <c:pt idx="9">
                  <c:v>ЯРКОЕ ВООБРАЖЕНИЕ</c:v>
                </c:pt>
                <c:pt idx="10">
                  <c:v>ОРИГИНАЛЬНОСТЬ</c:v>
                </c:pt>
                <c:pt idx="11">
                  <c:v>УВЛЕЧЕННОСТЬ</c:v>
                </c:pt>
                <c:pt idx="12">
                  <c:v>СООБРАЗИТЕЛЬНОСТЬ</c:v>
                </c:pt>
              </c:strCache>
            </c:strRef>
          </c:cat>
          <c:val>
            <c:numRef>
              <c:f>Лист1!$B$1:$B$13</c:f>
              <c:numCache>
                <c:formatCode>0%</c:formatCode>
                <c:ptCount val="13"/>
                <c:pt idx="0">
                  <c:v>0.72000000000000064</c:v>
                </c:pt>
                <c:pt idx="1">
                  <c:v>0.36000000000000032</c:v>
                </c:pt>
                <c:pt idx="2">
                  <c:v>0.41000000000000031</c:v>
                </c:pt>
                <c:pt idx="3">
                  <c:v>0.43000000000000033</c:v>
                </c:pt>
                <c:pt idx="4">
                  <c:v>0.14000000000000001</c:v>
                </c:pt>
                <c:pt idx="5">
                  <c:v>0.26</c:v>
                </c:pt>
                <c:pt idx="6">
                  <c:v>0.44000000000000017</c:v>
                </c:pt>
                <c:pt idx="7">
                  <c:v>0.2</c:v>
                </c:pt>
                <c:pt idx="8">
                  <c:v>0.38000000000000039</c:v>
                </c:pt>
                <c:pt idx="9">
                  <c:v>0.48000000000000032</c:v>
                </c:pt>
                <c:pt idx="10">
                  <c:v>0.4</c:v>
                </c:pt>
                <c:pt idx="11">
                  <c:v>0.55000000000000004</c:v>
                </c:pt>
                <c:pt idx="12">
                  <c:v>0.43000000000000033</c:v>
                </c:pt>
              </c:numCache>
            </c:numRef>
          </c:val>
        </c:ser>
        <c:shape val="cylinder"/>
        <c:axId val="55866112"/>
        <c:axId val="55867648"/>
        <c:axId val="0"/>
      </c:bar3DChart>
      <c:catAx>
        <c:axId val="55866112"/>
        <c:scaling>
          <c:orientation val="minMax"/>
        </c:scaling>
        <c:axPos val="b"/>
        <c:tickLblPos val="nextTo"/>
        <c:crossAx val="55867648"/>
        <c:crosses val="autoZero"/>
        <c:auto val="1"/>
        <c:lblAlgn val="ctr"/>
        <c:lblOffset val="100"/>
      </c:catAx>
      <c:valAx>
        <c:axId val="55867648"/>
        <c:scaling>
          <c:orientation val="minMax"/>
        </c:scaling>
        <c:axPos val="l"/>
        <c:majorGridlines/>
        <c:numFmt formatCode="0%" sourceLinked="1"/>
        <c:tickLblPos val="nextTo"/>
        <c:crossAx val="55866112"/>
        <c:crosses val="autoZero"/>
        <c:crossBetween val="between"/>
      </c:valAx>
    </c:plotArea>
    <c:legend>
      <c:legendPos val="r"/>
      <c:layout/>
    </c:legend>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9A3129-CB0D-41C0-B11F-0CF3FDF76D99}" type="datetimeFigureOut">
              <a:rPr lang="ru-RU" smtClean="0"/>
              <a:pPr/>
              <a:t>04.03.2013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774EC4-3DBE-4F7F-BE40-9571DD82F543}"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69BFF011-FFDE-4F71-A478-078A66406F76}" type="datetimeFigureOut">
              <a:rPr lang="ru-RU" smtClean="0"/>
              <a:pPr/>
              <a:t>04.03.2013</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3DB7111F-374F-4A64-B3A1-21B5F7499693}"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9BFF011-FFDE-4F71-A478-078A66406F76}" type="datetimeFigureOut">
              <a:rPr lang="ru-RU" smtClean="0"/>
              <a:pPr/>
              <a:t>04.03.2013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DB7111F-374F-4A64-B3A1-21B5F749969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9BFF011-FFDE-4F71-A478-078A66406F76}" type="datetimeFigureOut">
              <a:rPr lang="ru-RU" smtClean="0"/>
              <a:pPr/>
              <a:t>04.03.2013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DB7111F-374F-4A64-B3A1-21B5F7499693}"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9BFF011-FFDE-4F71-A478-078A66406F76}" type="datetimeFigureOut">
              <a:rPr lang="ru-RU" smtClean="0"/>
              <a:pPr/>
              <a:t>04.03.2013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DB7111F-374F-4A64-B3A1-21B5F7499693}"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69BFF011-FFDE-4F71-A478-078A66406F76}" type="datetimeFigureOut">
              <a:rPr lang="ru-RU" smtClean="0"/>
              <a:pPr/>
              <a:t>04.03.2013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DB7111F-374F-4A64-B3A1-21B5F7499693}"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69BFF011-FFDE-4F71-A478-078A66406F76}" type="datetimeFigureOut">
              <a:rPr lang="ru-RU" smtClean="0"/>
              <a:pPr/>
              <a:t>04.03.2013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DB7111F-374F-4A64-B3A1-21B5F7499693}"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69BFF011-FFDE-4F71-A478-078A66406F76}" type="datetimeFigureOut">
              <a:rPr lang="ru-RU" smtClean="0"/>
              <a:pPr/>
              <a:t>04.03.2013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DB7111F-374F-4A64-B3A1-21B5F7499693}"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69BFF011-FFDE-4F71-A478-078A66406F76}" type="datetimeFigureOut">
              <a:rPr lang="ru-RU" smtClean="0"/>
              <a:pPr/>
              <a:t>04.03.2013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DB7111F-374F-4A64-B3A1-21B5F7499693}"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9BFF011-FFDE-4F71-A478-078A66406F76}" type="datetimeFigureOut">
              <a:rPr lang="ru-RU" smtClean="0"/>
              <a:pPr/>
              <a:t>04.03.2013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DB7111F-374F-4A64-B3A1-21B5F749969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69BFF011-FFDE-4F71-A478-078A66406F76}" type="datetimeFigureOut">
              <a:rPr lang="ru-RU" smtClean="0"/>
              <a:pPr/>
              <a:t>04.03.2013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DB7111F-374F-4A64-B3A1-21B5F7499693}"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69BFF011-FFDE-4F71-A478-078A66406F76}" type="datetimeFigureOut">
              <a:rPr lang="ru-RU" smtClean="0"/>
              <a:pPr/>
              <a:t>04.03.2013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3DB7111F-374F-4A64-B3A1-21B5F7499693}"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9BFF011-FFDE-4F71-A478-078A66406F76}" type="datetimeFigureOut">
              <a:rPr lang="ru-RU" smtClean="0"/>
              <a:pPr/>
              <a:t>04.03.2013</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DB7111F-374F-4A64-B3A1-21B5F7499693}"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8596" y="214290"/>
            <a:ext cx="7851648" cy="4643470"/>
          </a:xfrm>
        </p:spPr>
        <p:txBody>
          <a:bodyPr>
            <a:noAutofit/>
          </a:bodyPr>
          <a:lstStyle/>
          <a:p>
            <a:pPr algn="ctr"/>
            <a:r>
              <a:rPr lang="ru-RU" sz="3600" dirty="0" smtClean="0">
                <a:solidFill>
                  <a:schemeClr val="tx1"/>
                </a:solidFill>
                <a:latin typeface="Times New Roman" pitchFamily="18" charset="0"/>
                <a:cs typeface="Times New Roman" pitchFamily="18" charset="0"/>
              </a:rPr>
              <a:t>Развитие творческой активности учащихся с ограниченными возможностями здоровья в процессе проектной деятельности на занятиях кружка декоративно-прикладного творчества</a:t>
            </a:r>
            <a:br>
              <a:rPr lang="ru-RU" sz="3600" dirty="0" smtClean="0">
                <a:solidFill>
                  <a:schemeClr val="tx1"/>
                </a:solidFill>
                <a:latin typeface="Times New Roman" pitchFamily="18" charset="0"/>
                <a:cs typeface="Times New Roman" pitchFamily="18" charset="0"/>
              </a:rPr>
            </a:br>
            <a:endParaRPr lang="ru-RU" sz="3600" dirty="0">
              <a:solidFill>
                <a:schemeClr val="tx1"/>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533400" y="4857760"/>
            <a:ext cx="7854696" cy="1571636"/>
          </a:xfrm>
        </p:spPr>
        <p:txBody>
          <a:bodyPr>
            <a:normAutofit/>
          </a:bodyPr>
          <a:lstStyle/>
          <a:p>
            <a:pPr algn="l"/>
            <a:r>
              <a:rPr lang="ru-RU" sz="1800" dirty="0" smtClean="0"/>
              <a:t> Чижова Ольга Юрьевна, учитель трудового обучения ГБС(К)ОУ общеобразовательной школы № 8 </a:t>
            </a:r>
            <a:r>
              <a:rPr lang="en-US" sz="1800" dirty="0" smtClean="0"/>
              <a:t>VIII </a:t>
            </a:r>
            <a:r>
              <a:rPr lang="ru-RU" sz="1800" dirty="0" smtClean="0"/>
              <a:t>вида г. Ейска Краснодарского края</a:t>
            </a:r>
            <a:endParaRPr lang="ru-RU" sz="1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3296416"/>
          </a:xfrm>
        </p:spPr>
        <p:txBody>
          <a:bodyPr>
            <a:normAutofit/>
          </a:bodyPr>
          <a:lstStyle/>
          <a:p>
            <a:r>
              <a:rPr lang="ru-RU" sz="3600" b="1" dirty="0" smtClean="0">
                <a:solidFill>
                  <a:srgbClr val="FF0000"/>
                </a:solidFill>
                <a:latin typeface="Times New Roman" pitchFamily="18" charset="0"/>
                <a:cs typeface="Times New Roman" pitchFamily="18" charset="0"/>
              </a:rPr>
              <a:t>Работа над проектом  включает четыре основных этапа.  </a:t>
            </a: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r>
              <a:rPr lang="ru-RU" sz="2800" dirty="0" smtClean="0">
                <a:solidFill>
                  <a:schemeClr val="tx1"/>
                </a:solidFill>
                <a:latin typeface="Times New Roman" pitchFamily="18" charset="0"/>
                <a:cs typeface="Times New Roman" pitchFamily="18" charset="0"/>
              </a:rPr>
              <a:t>    </a:t>
            </a:r>
            <a:r>
              <a:rPr lang="ru-RU" sz="2800" b="1" dirty="0" smtClean="0">
                <a:solidFill>
                  <a:schemeClr val="tx1"/>
                </a:solidFill>
                <a:latin typeface="Times New Roman" pitchFamily="18" charset="0"/>
                <a:cs typeface="Times New Roman" pitchFamily="18" charset="0"/>
              </a:rPr>
              <a:t>1 этап – подготовительный.</a:t>
            </a:r>
            <a:r>
              <a:rPr lang="ru-RU" sz="2800" dirty="0" smtClean="0">
                <a:solidFill>
                  <a:schemeClr val="tx1"/>
                </a:solidFill>
                <a:latin typeface="Times New Roman" pitchFamily="18" charset="0"/>
                <a:cs typeface="Times New Roman" pitchFamily="18" charset="0"/>
              </a:rPr>
              <a:t>  На этом этапе школьники должны осознать, уяснить, зачем и почему им надо выполнять проект, каково его значение в их жизни и жизни общества. </a:t>
            </a:r>
            <a:endParaRPr lang="ru-RU" sz="28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2928934"/>
          </a:xfrm>
        </p:spPr>
        <p:txBody>
          <a:bodyPr>
            <a:noAutofit/>
          </a:bodyPr>
          <a:lstStyle/>
          <a:p>
            <a:r>
              <a:rPr lang="ru-RU" sz="2400" b="1" dirty="0" smtClean="0">
                <a:latin typeface="Times New Roman" pitchFamily="18" charset="0"/>
                <a:cs typeface="Times New Roman" pitchFamily="18" charset="0"/>
              </a:rPr>
              <a:t>2 этап – конструкторский.</a:t>
            </a:r>
            <a:r>
              <a:rPr lang="ru-RU" sz="2400" dirty="0" smtClean="0">
                <a:latin typeface="Times New Roman" pitchFamily="18" charset="0"/>
                <a:cs typeface="Times New Roman" pitchFamily="18" charset="0"/>
              </a:rPr>
              <a:t> На данном этапе возникающие образы будущего изделия должны найти свое воплощение в графических  схемах.   Учащиеся осуществляют такие действия, как подбор инструментов и оборудования, определение последовательности технологических операций, выбор оптимальной технологии изготовления изделия.     На данном этапе проекта очень важно научить ребенка творческому видению.</a:t>
            </a:r>
            <a:endParaRPr lang="ru-RU" sz="2400" dirty="0">
              <a:latin typeface="Times New Roman" pitchFamily="18" charset="0"/>
              <a:cs typeface="Times New Roman" pitchFamily="18" charset="0"/>
            </a:endParaRPr>
          </a:p>
        </p:txBody>
      </p:sp>
      <p:pic>
        <p:nvPicPr>
          <p:cNvPr id="5" name="Содержимое 4" descr="http://img532.imageshack.us/img532/7774/41551528.png"/>
          <p:cNvPicPr>
            <a:picLocks noGrp="1"/>
          </p:cNvPicPr>
          <p:nvPr>
            <p:ph sz="half" idx="1"/>
          </p:nvPr>
        </p:nvPicPr>
        <p:blipFill>
          <a:blip r:embed="rId2" cstate="print"/>
          <a:srcRect/>
          <a:stretch>
            <a:fillRect/>
          </a:stretch>
        </p:blipFill>
        <p:spPr bwMode="auto">
          <a:xfrm>
            <a:off x="1142976" y="3714752"/>
            <a:ext cx="2071702" cy="1428760"/>
          </a:xfrm>
          <a:prstGeom prst="rect">
            <a:avLst/>
          </a:prstGeom>
          <a:noFill/>
          <a:ln w="9525">
            <a:noFill/>
            <a:miter lim="800000"/>
            <a:headEnd/>
            <a:tailEnd/>
          </a:ln>
        </p:spPr>
      </p:pic>
      <p:pic>
        <p:nvPicPr>
          <p:cNvPr id="6" name="Picture 2" descr="D:\Ольга\кУКЛА-ЗЕРНУШКА\фото как делать\DSC04031.JPG"/>
          <p:cNvPicPr>
            <a:picLocks noGrp="1" noChangeAspect="1" noChangeArrowheads="1"/>
          </p:cNvPicPr>
          <p:nvPr>
            <p:ph sz="half" idx="2"/>
          </p:nvPr>
        </p:nvPicPr>
        <p:blipFill>
          <a:blip r:embed="rId3" cstate="print"/>
          <a:srcRect/>
          <a:stretch>
            <a:fillRect/>
          </a:stretch>
        </p:blipFill>
        <p:spPr bwMode="auto">
          <a:xfrm>
            <a:off x="5857884" y="4143380"/>
            <a:ext cx="1571636" cy="85725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653342"/>
          </a:xfrm>
        </p:spPr>
        <p:txBody>
          <a:bodyPr>
            <a:normAutofit/>
          </a:bodyPr>
          <a:lstStyle/>
          <a:p>
            <a:r>
              <a:rPr lang="ru-RU" sz="2400" b="1" dirty="0" smtClean="0">
                <a:latin typeface="Times New Roman" pitchFamily="18" charset="0"/>
                <a:cs typeface="Times New Roman" pitchFamily="18" charset="0"/>
              </a:rPr>
              <a:t>3 этап – технологический,</a:t>
            </a:r>
            <a:r>
              <a:rPr lang="ru-RU" sz="2400" dirty="0" smtClean="0">
                <a:latin typeface="Times New Roman" pitchFamily="18" charset="0"/>
                <a:cs typeface="Times New Roman" pitchFamily="18" charset="0"/>
              </a:rPr>
              <a:t> во время которого учащиеся выполняют технологические операции, корректируют свою деятельность, производят   самооценку работы. Цель – качественное и правильное выполнение трудовых операций.  </a:t>
            </a:r>
            <a:endParaRPr lang="ru-RU" sz="2400" dirty="0">
              <a:latin typeface="Times New Roman" pitchFamily="18" charset="0"/>
              <a:cs typeface="Times New Roman" pitchFamily="18" charset="0"/>
            </a:endParaRPr>
          </a:p>
        </p:txBody>
      </p:sp>
      <p:pic>
        <p:nvPicPr>
          <p:cNvPr id="5" name="Picture 2" descr="C:\Users\Влад\Desktop\Новая папка (3)\DSC04088.JPG"/>
          <p:cNvPicPr>
            <a:picLocks noGrp="1" noChangeAspect="1" noChangeArrowheads="1"/>
          </p:cNvPicPr>
          <p:nvPr>
            <p:ph sz="half" idx="1"/>
          </p:nvPr>
        </p:nvPicPr>
        <p:blipFill>
          <a:blip r:embed="rId2" cstate="print"/>
          <a:srcRect/>
          <a:stretch>
            <a:fillRect/>
          </a:stretch>
        </p:blipFill>
        <p:spPr bwMode="auto">
          <a:xfrm>
            <a:off x="1428728" y="3571876"/>
            <a:ext cx="2071702" cy="1928826"/>
          </a:xfrm>
          <a:prstGeom prst="rect">
            <a:avLst/>
          </a:prstGeom>
          <a:noFill/>
        </p:spPr>
      </p:pic>
      <p:pic>
        <p:nvPicPr>
          <p:cNvPr id="6" name="Picture 2" descr="C:\Users\Влад\Desktop\DSC04403.JPG"/>
          <p:cNvPicPr>
            <a:picLocks noGrp="1" noChangeAspect="1" noChangeArrowheads="1"/>
          </p:cNvPicPr>
          <p:nvPr>
            <p:ph sz="half" idx="2"/>
          </p:nvPr>
        </p:nvPicPr>
        <p:blipFill>
          <a:blip r:embed="rId3" cstate="print"/>
          <a:srcRect/>
          <a:stretch>
            <a:fillRect/>
          </a:stretch>
        </p:blipFill>
        <p:spPr bwMode="auto">
          <a:xfrm>
            <a:off x="5572132" y="3500439"/>
            <a:ext cx="2214578" cy="178595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796218"/>
          </a:xfrm>
        </p:spPr>
        <p:txBody>
          <a:bodyPr>
            <a:noAutofit/>
          </a:bodyPr>
          <a:lstStyle/>
          <a:p>
            <a:r>
              <a:rPr lang="ru-RU" sz="2000" b="1" dirty="0" smtClean="0"/>
              <a:t> </a:t>
            </a:r>
            <a:r>
              <a:rPr lang="ru-RU" sz="2000" b="1" dirty="0" smtClean="0">
                <a:latin typeface="Times New Roman" pitchFamily="18" charset="0"/>
                <a:cs typeface="Times New Roman" pitchFamily="18" charset="0"/>
              </a:rPr>
              <a:t>4 этап – заключительный, </a:t>
            </a:r>
            <a:r>
              <a:rPr lang="ru-RU" sz="2000" dirty="0" smtClean="0">
                <a:latin typeface="Times New Roman" pitchFamily="18" charset="0"/>
                <a:cs typeface="Times New Roman" pitchFamily="18" charset="0"/>
              </a:rPr>
              <a:t>на котором происходит окончательный контроль, корректирование  проекта. Учащиеся  анализируют проделанную ими работу, устанавливают, достигли ли они своей цели, каков результат их труда. В завершение всего обучаемые оформляют результаты проектных исследований.</a:t>
            </a:r>
            <a:endParaRPr lang="ru-RU" sz="2000" dirty="0">
              <a:latin typeface="Times New Roman" pitchFamily="18" charset="0"/>
              <a:cs typeface="Times New Roman" pitchFamily="18" charset="0"/>
            </a:endParaRPr>
          </a:p>
        </p:txBody>
      </p:sp>
      <p:pic>
        <p:nvPicPr>
          <p:cNvPr id="5" name="Picture 2" descr="C:\Users\Влад\Desktop\Новая папка (3)\DSC04108.JPG"/>
          <p:cNvPicPr>
            <a:picLocks noGrp="1" noChangeAspect="1" noChangeArrowheads="1"/>
          </p:cNvPicPr>
          <p:nvPr>
            <p:ph sz="half" idx="1"/>
          </p:nvPr>
        </p:nvPicPr>
        <p:blipFill>
          <a:blip r:embed="rId2" cstate="print"/>
          <a:srcRect/>
          <a:stretch>
            <a:fillRect/>
          </a:stretch>
        </p:blipFill>
        <p:spPr bwMode="auto">
          <a:xfrm>
            <a:off x="1214414" y="3643315"/>
            <a:ext cx="2000264" cy="1785950"/>
          </a:xfrm>
          <a:prstGeom prst="rect">
            <a:avLst/>
          </a:prstGeom>
          <a:noFill/>
        </p:spPr>
      </p:pic>
      <p:pic>
        <p:nvPicPr>
          <p:cNvPr id="6" name="Picture 2" descr="C:\Users\Влад\Desktop\Новая папка (3)\DSC04083.JPG"/>
          <p:cNvPicPr>
            <a:picLocks noGrp="1" noChangeAspect="1" noChangeArrowheads="1"/>
          </p:cNvPicPr>
          <p:nvPr>
            <p:ph sz="half" idx="2"/>
          </p:nvPr>
        </p:nvPicPr>
        <p:blipFill>
          <a:blip r:embed="rId3" cstate="print"/>
          <a:srcRect/>
          <a:stretch>
            <a:fillRect/>
          </a:stretch>
        </p:blipFill>
        <p:spPr bwMode="auto">
          <a:xfrm>
            <a:off x="5786446" y="3500438"/>
            <a:ext cx="1928826" cy="178595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8229600" cy="2643206"/>
          </a:xfrm>
        </p:spPr>
        <p:txBody>
          <a:bodyPr>
            <a:noAutofit/>
          </a:bodyPr>
          <a:lstStyle/>
          <a:p>
            <a:r>
              <a:rPr lang="ru-RU" sz="2000" b="1" dirty="0" smtClean="0">
                <a:latin typeface="Times New Roman" pitchFamily="18" charset="0"/>
                <a:cs typeface="Times New Roman" pitchFamily="18" charset="0"/>
              </a:rPr>
              <a:t>Очень часто обучающиеся выполняют свои творческие проекты с использованием информационных технологий. Возможность использования компьютерных технологий при выполнении проектов приобретает первостепенную значимость.  Реализуя проекты, учащиеся развивают навыки мышления, поиска информации,   принятия решений, самостоятельной работы и работы в группах.</a:t>
            </a:r>
            <a:r>
              <a:rPr lang="ru-RU" sz="2000" dirty="0" smtClean="0"/>
              <a:t/>
            </a:r>
            <a:br>
              <a:rPr lang="ru-RU" sz="2000" dirty="0" smtClean="0"/>
            </a:br>
            <a:endParaRPr lang="ru-RU" sz="2000" dirty="0"/>
          </a:p>
        </p:txBody>
      </p:sp>
      <p:pic>
        <p:nvPicPr>
          <p:cNvPr id="5" name="Picture 2" descr="F:\Ольга\кУКЛА-ЗЕРНУШКА\1237569827_2058517040.jpg"/>
          <p:cNvPicPr>
            <a:picLocks noGrp="1" noChangeAspect="1" noChangeArrowheads="1"/>
          </p:cNvPicPr>
          <p:nvPr>
            <p:ph sz="half" idx="1"/>
          </p:nvPr>
        </p:nvPicPr>
        <p:blipFill>
          <a:blip r:embed="rId2"/>
          <a:srcRect/>
          <a:stretch>
            <a:fillRect/>
          </a:stretch>
        </p:blipFill>
        <p:spPr bwMode="auto">
          <a:xfrm>
            <a:off x="571500" y="3000371"/>
            <a:ext cx="3810000" cy="3548065"/>
          </a:xfrm>
          <a:prstGeom prst="rect">
            <a:avLst/>
          </a:prstGeom>
          <a:noFill/>
        </p:spPr>
      </p:pic>
      <p:pic>
        <p:nvPicPr>
          <p:cNvPr id="6" name="Picture 2" descr="C:\Users\Влад\Desktop\DSC04401.JPG"/>
          <p:cNvPicPr>
            <a:picLocks noGrp="1" noChangeAspect="1" noChangeArrowheads="1"/>
          </p:cNvPicPr>
          <p:nvPr>
            <p:ph sz="half" idx="2"/>
          </p:nvPr>
        </p:nvPicPr>
        <p:blipFill>
          <a:blip r:embed="rId3" cstate="print"/>
          <a:srcRect/>
          <a:stretch>
            <a:fillRect/>
          </a:stretch>
        </p:blipFill>
        <p:spPr bwMode="auto">
          <a:xfrm>
            <a:off x="4648200" y="3000371"/>
            <a:ext cx="4038600" cy="3464537"/>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8229600" cy="2857520"/>
          </a:xfrm>
        </p:spPr>
        <p:txBody>
          <a:bodyPr>
            <a:noAutofit/>
          </a:bodyPr>
          <a:lstStyle/>
          <a:p>
            <a:r>
              <a:rPr lang="ru-RU" sz="2000" b="1" dirty="0" smtClean="0">
                <a:latin typeface="Times New Roman" pitchFamily="18" charset="0"/>
                <a:cs typeface="Times New Roman" pitchFamily="18" charset="0"/>
              </a:rPr>
              <a:t>В системе проектного обучения важен дифференцированный подход к учащимся, так как в каждом классе есть ученики с различными способностями.  Необходимо учитывать индивидуальные особенности учащихся при постановке задания. Более сильным ученикам    предлагается больше различных идей и они изготавливают более сложные изделия. Менее способным детям требуется больше поддержки при меньшей требовательности со стороны учителя. Такие дети  изготавливают несложные изделия. У каждого учащегося свой запланированный конечный результат. </a:t>
            </a:r>
            <a:endParaRPr lang="ru-RU" sz="2000" b="1" dirty="0">
              <a:latin typeface="Times New Roman" pitchFamily="18" charset="0"/>
              <a:cs typeface="Times New Roman" pitchFamily="18" charset="0"/>
            </a:endParaRPr>
          </a:p>
        </p:txBody>
      </p:sp>
      <p:pic>
        <p:nvPicPr>
          <p:cNvPr id="20482" name="Picture 2" descr="C:\Users\Влад\Desktop\мастер класс Новогодняя игрушка\P1040887.JPG"/>
          <p:cNvPicPr>
            <a:picLocks noGrp="1" noChangeAspect="1" noChangeArrowheads="1"/>
          </p:cNvPicPr>
          <p:nvPr>
            <p:ph idx="1"/>
          </p:nvPr>
        </p:nvPicPr>
        <p:blipFill>
          <a:blip r:embed="rId2" cstate="print"/>
          <a:srcRect/>
          <a:stretch>
            <a:fillRect/>
          </a:stretch>
        </p:blipFill>
        <p:spPr bwMode="auto">
          <a:xfrm>
            <a:off x="3714744" y="3857628"/>
            <a:ext cx="1357322" cy="164307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2643206"/>
          </a:xfrm>
        </p:spPr>
        <p:txBody>
          <a:bodyPr>
            <a:normAutofit fontScale="90000"/>
          </a:bodyPr>
          <a:lstStyle/>
          <a:p>
            <a:r>
              <a:rPr lang="ru-RU" sz="2200" b="1" dirty="0" smtClean="0">
                <a:latin typeface="Times New Roman" pitchFamily="18" charset="0"/>
                <a:cs typeface="Times New Roman" pitchFamily="18" charset="0"/>
              </a:rPr>
              <a:t>Успешность выполнения учебного проекта окончательно выясняется на его защите. </a:t>
            </a:r>
            <a:br>
              <a:rPr lang="ru-RU" sz="2200" b="1" dirty="0" smtClean="0">
                <a:latin typeface="Times New Roman" pitchFamily="18" charset="0"/>
                <a:cs typeface="Times New Roman" pitchFamily="18" charset="0"/>
              </a:rPr>
            </a:br>
            <a:r>
              <a:rPr lang="ru-RU" sz="2200" b="1" dirty="0" smtClean="0">
                <a:latin typeface="Times New Roman" pitchFamily="18" charset="0"/>
                <a:cs typeface="Times New Roman" pitchFamily="18" charset="0"/>
              </a:rPr>
              <a:t>Обучающиеся делают сообщения о ходе выполнения проекта.</a:t>
            </a:r>
            <a:br>
              <a:rPr lang="ru-RU" sz="2200" b="1" dirty="0" smtClean="0">
                <a:latin typeface="Times New Roman" pitchFamily="18" charset="0"/>
                <a:cs typeface="Times New Roman" pitchFamily="18" charset="0"/>
              </a:rPr>
            </a:br>
            <a:r>
              <a:rPr lang="ru-RU" sz="2200" b="1" dirty="0" smtClean="0">
                <a:latin typeface="Times New Roman" pitchFamily="18" charset="0"/>
                <a:cs typeface="Times New Roman" pitchFamily="18" charset="0"/>
              </a:rPr>
              <a:t>Представляют наглядный материал (изделие ).</a:t>
            </a:r>
            <a:br>
              <a:rPr lang="ru-RU" sz="2200" b="1" dirty="0" smtClean="0">
                <a:latin typeface="Times New Roman" pitchFamily="18" charset="0"/>
                <a:cs typeface="Times New Roman" pitchFamily="18" charset="0"/>
              </a:rPr>
            </a:br>
            <a:r>
              <a:rPr lang="ru-RU" sz="2200" b="1" dirty="0" smtClean="0">
                <a:latin typeface="Times New Roman" pitchFamily="18" charset="0"/>
                <a:cs typeface="Times New Roman" pitchFamily="18" charset="0"/>
              </a:rPr>
              <a:t>Автор проекта делает самоанализ своей работы, выслушивает мнение других обучающихся, учителя. </a:t>
            </a:r>
            <a:br>
              <a:rPr lang="ru-RU" sz="2200" b="1" dirty="0" smtClean="0">
                <a:latin typeface="Times New Roman" pitchFamily="18" charset="0"/>
                <a:cs typeface="Times New Roman" pitchFamily="18" charset="0"/>
              </a:rPr>
            </a:br>
            <a:r>
              <a:rPr lang="ru-RU" sz="2200" b="1" dirty="0" smtClean="0">
                <a:latin typeface="Times New Roman" pitchFamily="18" charset="0"/>
                <a:cs typeface="Times New Roman" pitchFamily="18" charset="0"/>
              </a:rPr>
              <a:t>Подводится итог обсуждению и ставится оценка. </a:t>
            </a:r>
            <a:r>
              <a:rPr lang="ru-RU" sz="2000" dirty="0" smtClean="0"/>
              <a:t/>
            </a:r>
            <a:br>
              <a:rPr lang="ru-RU" sz="2000" dirty="0" smtClean="0"/>
            </a:br>
            <a:endParaRPr lang="ru-RU" sz="2000" dirty="0"/>
          </a:p>
        </p:txBody>
      </p:sp>
      <p:pic>
        <p:nvPicPr>
          <p:cNvPr id="5" name="Picture 2" descr="C:\Users\Влад\Desktop\Новая папка (3)\DSC04090.JPG"/>
          <p:cNvPicPr>
            <a:picLocks noGrp="1" noChangeAspect="1" noChangeArrowheads="1"/>
          </p:cNvPicPr>
          <p:nvPr>
            <p:ph sz="half" idx="1"/>
          </p:nvPr>
        </p:nvPicPr>
        <p:blipFill>
          <a:blip r:embed="rId2" cstate="print"/>
          <a:srcRect/>
          <a:stretch>
            <a:fillRect/>
          </a:stretch>
        </p:blipFill>
        <p:spPr bwMode="auto">
          <a:xfrm>
            <a:off x="1500166" y="3929066"/>
            <a:ext cx="1571636" cy="1214446"/>
          </a:xfrm>
          <a:prstGeom prst="rect">
            <a:avLst/>
          </a:prstGeom>
          <a:noFill/>
        </p:spPr>
      </p:pic>
      <p:pic>
        <p:nvPicPr>
          <p:cNvPr id="21506" name="Picture 2" descr="C:\Users\Влад\Desktop\DSC04441.JPG"/>
          <p:cNvPicPr>
            <a:picLocks noGrp="1" noChangeAspect="1" noChangeArrowheads="1"/>
          </p:cNvPicPr>
          <p:nvPr>
            <p:ph sz="half" idx="2"/>
          </p:nvPr>
        </p:nvPicPr>
        <p:blipFill>
          <a:blip r:embed="rId3" cstate="print"/>
          <a:srcRect/>
          <a:stretch>
            <a:fillRect/>
          </a:stretch>
        </p:blipFill>
        <p:spPr bwMode="auto">
          <a:xfrm>
            <a:off x="5572132" y="3714753"/>
            <a:ext cx="1785950" cy="1285884"/>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8229600" cy="357190"/>
          </a:xfrm>
        </p:spPr>
        <p:txBody>
          <a:bodyPr>
            <a:normAutofit fontScale="90000"/>
          </a:bodyPr>
          <a:lstStyle/>
          <a:p>
            <a:endParaRPr lang="ru-RU" dirty="0"/>
          </a:p>
        </p:txBody>
      </p:sp>
      <p:graphicFrame>
        <p:nvGraphicFramePr>
          <p:cNvPr id="4" name="Содержимое 3"/>
          <p:cNvGraphicFramePr>
            <a:graphicFrameLocks noGrp="1"/>
          </p:cNvGraphicFramePr>
          <p:nvPr>
            <p:ph idx="1"/>
          </p:nvPr>
        </p:nvGraphicFramePr>
        <p:xfrm>
          <a:off x="500034" y="214290"/>
          <a:ext cx="8229600" cy="6509408"/>
        </p:xfrm>
        <a:graphic>
          <a:graphicData uri="http://schemas.openxmlformats.org/drawingml/2006/table">
            <a:tbl>
              <a:tblPr firstRow="1" bandRow="1">
                <a:tableStyleId>{5C22544A-7EE6-4342-B048-85BDC9FD1C3A}</a:tableStyleId>
              </a:tblPr>
              <a:tblGrid>
                <a:gridCol w="1185842"/>
                <a:gridCol w="4300558"/>
                <a:gridCol w="2743200"/>
              </a:tblGrid>
              <a:tr h="383978">
                <a:tc>
                  <a:txBody>
                    <a:bodyPr/>
                    <a:lstStyle/>
                    <a:p>
                      <a:r>
                        <a:rPr lang="ru-RU" sz="1400" dirty="0" smtClean="0"/>
                        <a:t>Дата</a:t>
                      </a:r>
                      <a:endParaRPr lang="ru-RU" sz="1400" dirty="0"/>
                    </a:p>
                  </a:txBody>
                  <a:tcPr/>
                </a:tc>
                <a:tc>
                  <a:txBody>
                    <a:bodyPr/>
                    <a:lstStyle/>
                    <a:p>
                      <a:r>
                        <a:rPr lang="ru-RU" dirty="0" smtClean="0"/>
                        <a:t>Название мероприятия</a:t>
                      </a:r>
                      <a:endParaRPr lang="ru-RU" dirty="0"/>
                    </a:p>
                  </a:txBody>
                  <a:tcPr/>
                </a:tc>
                <a:tc>
                  <a:txBody>
                    <a:bodyPr/>
                    <a:lstStyle/>
                    <a:p>
                      <a:r>
                        <a:rPr lang="ru-RU" dirty="0" smtClean="0"/>
                        <a:t>Число участников</a:t>
                      </a:r>
                      <a:endParaRPr lang="ru-RU" dirty="0"/>
                    </a:p>
                  </a:txBody>
                  <a:tcPr/>
                </a:tc>
              </a:tr>
              <a:tr h="383978">
                <a:tc>
                  <a:txBody>
                    <a:bodyPr/>
                    <a:lstStyle/>
                    <a:p>
                      <a:endParaRPr lang="ru-RU" dirty="0"/>
                    </a:p>
                  </a:txBody>
                  <a:tcPr/>
                </a:tc>
                <a:tc>
                  <a:txBody>
                    <a:bodyPr/>
                    <a:lstStyle/>
                    <a:p>
                      <a:pPr algn="just">
                        <a:lnSpc>
                          <a:spcPct val="150000"/>
                        </a:lnSpc>
                        <a:spcAft>
                          <a:spcPts val="0"/>
                        </a:spcAft>
                      </a:pPr>
                      <a:r>
                        <a:rPr lang="ru-RU" sz="1400" b="1" dirty="0" smtClean="0">
                          <a:latin typeface="Times New Roman" pitchFamily="18" charset="0"/>
                          <a:ea typeface="Calibri"/>
                          <a:cs typeface="Times New Roman" pitchFamily="18" charset="0"/>
                        </a:rPr>
                        <a:t>Выставки </a:t>
                      </a:r>
                      <a:r>
                        <a:rPr lang="ru-RU" sz="1400" b="1" dirty="0">
                          <a:latin typeface="Times New Roman" pitchFamily="18" charset="0"/>
                          <a:ea typeface="Calibri"/>
                          <a:cs typeface="Times New Roman" pitchFamily="18" charset="0"/>
                        </a:rPr>
                        <a:t>школьные:</a:t>
                      </a:r>
                      <a:endParaRPr lang="ru-RU" sz="1400" dirty="0">
                        <a:latin typeface="Times New Roman" pitchFamily="18" charset="0"/>
                        <a:ea typeface="Calibri"/>
                        <a:cs typeface="Times New Roman" pitchFamily="18" charset="0"/>
                      </a:endParaRPr>
                    </a:p>
                  </a:txBody>
                  <a:tcPr marL="114300" marR="114300" marT="0" marB="0"/>
                </a:tc>
                <a:tc>
                  <a:txBody>
                    <a:bodyPr/>
                    <a:lstStyle/>
                    <a:p>
                      <a:endParaRPr lang="ru-RU"/>
                    </a:p>
                  </a:txBody>
                  <a:tcPr/>
                </a:tc>
              </a:tr>
              <a:tr h="383978">
                <a:tc>
                  <a:txBody>
                    <a:bodyPr/>
                    <a:lstStyle/>
                    <a:p>
                      <a:r>
                        <a:rPr lang="ru-RU" sz="1400" dirty="0" smtClean="0">
                          <a:latin typeface="Times New Roman" pitchFamily="18" charset="0"/>
                          <a:cs typeface="Times New Roman" pitchFamily="18" charset="0"/>
                        </a:rPr>
                        <a:t>2010-2011г.</a:t>
                      </a:r>
                      <a:endParaRPr lang="ru-RU" sz="1400" dirty="0">
                        <a:latin typeface="Times New Roman" pitchFamily="18" charset="0"/>
                        <a:cs typeface="Times New Roman" pitchFamily="18" charset="0"/>
                      </a:endParaRPr>
                    </a:p>
                  </a:txBody>
                  <a:tcPr/>
                </a:tc>
                <a:tc>
                  <a:txBody>
                    <a:bodyPr/>
                    <a:lstStyle/>
                    <a:p>
                      <a:r>
                        <a:rPr kumimoji="0" lang="ru-RU" sz="1400" kern="1200" dirty="0" smtClean="0">
                          <a:solidFill>
                            <a:schemeClr val="dk1"/>
                          </a:solidFill>
                          <a:latin typeface="Times New Roman" pitchFamily="18" charset="0"/>
                          <a:ea typeface="+mn-ea"/>
                          <a:cs typeface="Times New Roman" pitchFamily="18" charset="0"/>
                        </a:rPr>
                        <a:t>«Конкурс детского творчества». </a:t>
                      </a:r>
                      <a:endParaRPr lang="ru-RU" sz="1400" dirty="0">
                        <a:latin typeface="Times New Roman" pitchFamily="18" charset="0"/>
                        <a:cs typeface="Times New Roman" pitchFamily="18" charset="0"/>
                      </a:endParaRPr>
                    </a:p>
                  </a:txBody>
                  <a:tcPr/>
                </a:tc>
                <a:tc>
                  <a:txBody>
                    <a:bodyPr/>
                    <a:lstStyle/>
                    <a:p>
                      <a:pPr algn="ctr"/>
                      <a:r>
                        <a:rPr lang="ru-RU" dirty="0" smtClean="0">
                          <a:latin typeface="Times New Roman" pitchFamily="18" charset="0"/>
                          <a:cs typeface="Times New Roman" pitchFamily="18" charset="0"/>
                        </a:rPr>
                        <a:t>7</a:t>
                      </a:r>
                      <a:endParaRPr lang="ru-RU" dirty="0">
                        <a:latin typeface="Times New Roman" pitchFamily="18" charset="0"/>
                        <a:cs typeface="Times New Roman" pitchFamily="18" charset="0"/>
                      </a:endParaRPr>
                    </a:p>
                  </a:txBody>
                  <a:tcPr/>
                </a:tc>
              </a:tr>
              <a:tr h="383978">
                <a:tc>
                  <a:txBody>
                    <a:bodyPr/>
                    <a:lstStyle/>
                    <a:p>
                      <a:endParaRPr lang="ru-RU"/>
                    </a:p>
                  </a:txBody>
                  <a:tcPr/>
                </a:tc>
                <a:tc>
                  <a:txBody>
                    <a:bodyPr/>
                    <a:lstStyle/>
                    <a:p>
                      <a:pPr algn="just">
                        <a:lnSpc>
                          <a:spcPct val="150000"/>
                        </a:lnSpc>
                        <a:spcAft>
                          <a:spcPts val="0"/>
                        </a:spcAft>
                      </a:pPr>
                      <a:r>
                        <a:rPr lang="ru-RU" sz="1400" dirty="0">
                          <a:latin typeface="Times New Roman" pitchFamily="18" charset="0"/>
                          <a:ea typeface="Calibri"/>
                          <a:cs typeface="Times New Roman" pitchFamily="18" charset="0"/>
                        </a:rPr>
                        <a:t>«Подарок маме».</a:t>
                      </a:r>
                    </a:p>
                  </a:txBody>
                  <a:tcPr marL="114300" marR="114300" marT="0" marB="0"/>
                </a:tc>
                <a:tc>
                  <a:txBody>
                    <a:bodyPr/>
                    <a:lstStyle/>
                    <a:p>
                      <a:pPr algn="ctr"/>
                      <a:r>
                        <a:rPr lang="ru-RU" dirty="0" smtClean="0">
                          <a:latin typeface="Times New Roman" pitchFamily="18" charset="0"/>
                          <a:cs typeface="Times New Roman" pitchFamily="18" charset="0"/>
                        </a:rPr>
                        <a:t>6</a:t>
                      </a:r>
                      <a:endParaRPr lang="ru-RU" dirty="0">
                        <a:latin typeface="Times New Roman" pitchFamily="18" charset="0"/>
                        <a:cs typeface="Times New Roman" pitchFamily="18" charset="0"/>
                      </a:endParaRPr>
                    </a:p>
                  </a:txBody>
                  <a:tcPr/>
                </a:tc>
              </a:tr>
              <a:tr h="383978">
                <a:tc>
                  <a:txBody>
                    <a:bodyPr/>
                    <a:lstStyle/>
                    <a:p>
                      <a:endParaRPr lang="ru-RU"/>
                    </a:p>
                  </a:txBody>
                  <a:tcPr/>
                </a:tc>
                <a:tc>
                  <a:txBody>
                    <a:bodyPr/>
                    <a:lstStyle/>
                    <a:p>
                      <a:pPr algn="just">
                        <a:lnSpc>
                          <a:spcPct val="150000"/>
                        </a:lnSpc>
                        <a:spcAft>
                          <a:spcPts val="0"/>
                        </a:spcAft>
                      </a:pPr>
                      <a:r>
                        <a:rPr lang="ru-RU" sz="1400" dirty="0">
                          <a:latin typeface="Times New Roman" pitchFamily="18" charset="0"/>
                          <a:ea typeface="Calibri"/>
                          <a:cs typeface="Times New Roman" pitchFamily="18" charset="0"/>
                        </a:rPr>
                        <a:t>«Обереги».</a:t>
                      </a:r>
                    </a:p>
                  </a:txBody>
                  <a:tcPr marL="114300" marR="114300" marT="0" marB="0"/>
                </a:tc>
                <a:tc>
                  <a:txBody>
                    <a:bodyPr/>
                    <a:lstStyle/>
                    <a:p>
                      <a:pPr algn="ctr"/>
                      <a:r>
                        <a:rPr lang="ru-RU" dirty="0" smtClean="0">
                          <a:latin typeface="Times New Roman" pitchFamily="18" charset="0"/>
                          <a:cs typeface="Times New Roman" pitchFamily="18" charset="0"/>
                        </a:rPr>
                        <a:t>10</a:t>
                      </a:r>
                      <a:endParaRPr lang="ru-RU" dirty="0">
                        <a:latin typeface="Times New Roman" pitchFamily="18" charset="0"/>
                        <a:cs typeface="Times New Roman" pitchFamily="18" charset="0"/>
                      </a:endParaRPr>
                    </a:p>
                  </a:txBody>
                  <a:tcPr/>
                </a:tc>
              </a:tr>
              <a:tr h="383978">
                <a:tc>
                  <a:txBody>
                    <a:bodyPr/>
                    <a:lstStyle/>
                    <a:p>
                      <a:r>
                        <a:rPr lang="ru-RU" sz="1400" dirty="0" smtClean="0">
                          <a:latin typeface="Times New Roman" pitchFamily="18" charset="0"/>
                          <a:cs typeface="Times New Roman" pitchFamily="18" charset="0"/>
                        </a:rPr>
                        <a:t>2011-2012г.</a:t>
                      </a:r>
                      <a:endParaRPr lang="ru-RU" sz="1400" dirty="0">
                        <a:latin typeface="Times New Roman" pitchFamily="18" charset="0"/>
                        <a:cs typeface="Times New Roman" pitchFamily="18" charset="0"/>
                      </a:endParaRPr>
                    </a:p>
                  </a:txBody>
                  <a:tcPr/>
                </a:tc>
                <a:tc>
                  <a:txBody>
                    <a:bodyPr/>
                    <a:lstStyle/>
                    <a:p>
                      <a:pPr algn="just">
                        <a:lnSpc>
                          <a:spcPct val="150000"/>
                        </a:lnSpc>
                        <a:spcAft>
                          <a:spcPts val="0"/>
                        </a:spcAft>
                      </a:pPr>
                      <a:r>
                        <a:rPr lang="ru-RU" sz="1400" dirty="0">
                          <a:latin typeface="Times New Roman" pitchFamily="18" charset="0"/>
                          <a:ea typeface="Calibri"/>
                          <a:cs typeface="Times New Roman" pitchFamily="18" charset="0"/>
                        </a:rPr>
                        <a:t>«Дары Кубани».</a:t>
                      </a:r>
                    </a:p>
                  </a:txBody>
                  <a:tcPr marL="114300" marR="114300" marT="0" marB="0"/>
                </a:tc>
                <a:tc>
                  <a:txBody>
                    <a:bodyPr/>
                    <a:lstStyle/>
                    <a:p>
                      <a:pPr algn="ctr"/>
                      <a:r>
                        <a:rPr lang="ru-RU" dirty="0" smtClean="0">
                          <a:latin typeface="Times New Roman" pitchFamily="18" charset="0"/>
                          <a:cs typeface="Times New Roman" pitchFamily="18" charset="0"/>
                        </a:rPr>
                        <a:t>8</a:t>
                      </a:r>
                      <a:endParaRPr lang="ru-RU" dirty="0">
                        <a:latin typeface="Times New Roman" pitchFamily="18" charset="0"/>
                        <a:cs typeface="Times New Roman" pitchFamily="18" charset="0"/>
                      </a:endParaRPr>
                    </a:p>
                  </a:txBody>
                  <a:tcPr/>
                </a:tc>
              </a:tr>
              <a:tr h="383978">
                <a:tc>
                  <a:txBody>
                    <a:bodyPr/>
                    <a:lstStyle/>
                    <a:p>
                      <a:endParaRPr lang="ru-RU"/>
                    </a:p>
                  </a:txBody>
                  <a:tcPr/>
                </a:tc>
                <a:tc>
                  <a:txBody>
                    <a:bodyPr/>
                    <a:lstStyle/>
                    <a:p>
                      <a:r>
                        <a:rPr kumimoji="0" lang="ru-RU" sz="1400" kern="1200" dirty="0" smtClean="0">
                          <a:solidFill>
                            <a:schemeClr val="dk1"/>
                          </a:solidFill>
                          <a:latin typeface="Times New Roman" pitchFamily="18" charset="0"/>
                          <a:ea typeface="+mn-ea"/>
                          <a:cs typeface="Times New Roman" pitchFamily="18" charset="0"/>
                        </a:rPr>
                        <a:t>«Образ мамы».</a:t>
                      </a:r>
                      <a:endParaRPr lang="ru-RU" sz="1400" dirty="0">
                        <a:latin typeface="Times New Roman" pitchFamily="18" charset="0"/>
                        <a:cs typeface="Times New Roman" pitchFamily="18" charset="0"/>
                      </a:endParaRPr>
                    </a:p>
                  </a:txBody>
                  <a:tcPr/>
                </a:tc>
                <a:tc>
                  <a:txBody>
                    <a:bodyPr/>
                    <a:lstStyle/>
                    <a:p>
                      <a:pPr algn="ctr"/>
                      <a:r>
                        <a:rPr lang="ru-RU" dirty="0" smtClean="0">
                          <a:latin typeface="Times New Roman" pitchFamily="18" charset="0"/>
                          <a:cs typeface="Times New Roman" pitchFamily="18" charset="0"/>
                        </a:rPr>
                        <a:t>2</a:t>
                      </a:r>
                      <a:endParaRPr lang="ru-RU" dirty="0">
                        <a:latin typeface="Times New Roman" pitchFamily="18" charset="0"/>
                        <a:cs typeface="Times New Roman" pitchFamily="18" charset="0"/>
                      </a:endParaRPr>
                    </a:p>
                  </a:txBody>
                  <a:tcPr/>
                </a:tc>
              </a:tr>
              <a:tr h="383978">
                <a:tc>
                  <a:txBody>
                    <a:bodyPr/>
                    <a:lstStyle/>
                    <a:p>
                      <a:endParaRPr lang="ru-RU" sz="1400" dirty="0"/>
                    </a:p>
                  </a:txBody>
                  <a:tcPr/>
                </a:tc>
                <a:tc>
                  <a:txBody>
                    <a:bodyPr/>
                    <a:lstStyle/>
                    <a:p>
                      <a:r>
                        <a:rPr kumimoji="0" lang="ru-RU" sz="1400" b="1" kern="1200" dirty="0" smtClean="0">
                          <a:solidFill>
                            <a:schemeClr val="dk1"/>
                          </a:solidFill>
                          <a:latin typeface="+mn-lt"/>
                          <a:ea typeface="+mn-ea"/>
                          <a:cs typeface="+mn-cs"/>
                        </a:rPr>
                        <a:t>Выставки краевые:</a:t>
                      </a:r>
                      <a:endParaRPr lang="ru-RU" sz="1400" dirty="0"/>
                    </a:p>
                  </a:txBody>
                  <a:tcPr/>
                </a:tc>
                <a:tc>
                  <a:txBody>
                    <a:bodyPr/>
                    <a:lstStyle/>
                    <a:p>
                      <a:pPr algn="ctr"/>
                      <a:endParaRPr lang="ru-RU">
                        <a:latin typeface="Times New Roman" pitchFamily="18" charset="0"/>
                        <a:cs typeface="Times New Roman" pitchFamily="18" charset="0"/>
                      </a:endParaRPr>
                    </a:p>
                  </a:txBody>
                  <a:tcPr/>
                </a:tc>
              </a:tr>
              <a:tr h="383978">
                <a:tc>
                  <a:txBody>
                    <a:bodyPr/>
                    <a:lstStyle/>
                    <a:p>
                      <a:r>
                        <a:rPr lang="ru-RU" sz="1400" dirty="0" smtClean="0">
                          <a:latin typeface="Times New Roman" pitchFamily="18" charset="0"/>
                          <a:cs typeface="Times New Roman" pitchFamily="18" charset="0"/>
                        </a:rPr>
                        <a:t>2010-2011г.</a:t>
                      </a:r>
                      <a:endParaRPr lang="ru-RU" sz="1400" dirty="0">
                        <a:latin typeface="Times New Roman" pitchFamily="18" charset="0"/>
                        <a:cs typeface="Times New Roman" pitchFamily="18" charset="0"/>
                      </a:endParaRPr>
                    </a:p>
                  </a:txBody>
                  <a:tcPr/>
                </a:tc>
                <a:tc>
                  <a:txBody>
                    <a:bodyPr/>
                    <a:lstStyle/>
                    <a:p>
                      <a:pPr algn="just">
                        <a:lnSpc>
                          <a:spcPct val="150000"/>
                        </a:lnSpc>
                        <a:spcAft>
                          <a:spcPts val="0"/>
                        </a:spcAft>
                      </a:pPr>
                      <a:r>
                        <a:rPr lang="ru-RU" sz="1400" dirty="0">
                          <a:latin typeface="Times New Roman"/>
                          <a:ea typeface="Calibri"/>
                          <a:cs typeface="Times New Roman"/>
                        </a:rPr>
                        <a:t>«Тополя Кубани».</a:t>
                      </a:r>
                      <a:endParaRPr lang="ru-RU" sz="1400" dirty="0">
                        <a:latin typeface="Calibri"/>
                        <a:ea typeface="Calibri"/>
                        <a:cs typeface="Times New Roman"/>
                      </a:endParaRPr>
                    </a:p>
                  </a:txBody>
                  <a:tcPr marL="114300" marR="114300" marT="0" marB="0"/>
                </a:tc>
                <a:tc>
                  <a:txBody>
                    <a:bodyPr/>
                    <a:lstStyle/>
                    <a:p>
                      <a:pPr algn="ctr"/>
                      <a:r>
                        <a:rPr lang="ru-RU" dirty="0" smtClean="0">
                          <a:latin typeface="Times New Roman" pitchFamily="18" charset="0"/>
                          <a:cs typeface="Times New Roman" pitchFamily="18" charset="0"/>
                        </a:rPr>
                        <a:t>2</a:t>
                      </a:r>
                      <a:endParaRPr lang="ru-RU" dirty="0">
                        <a:latin typeface="Times New Roman" pitchFamily="18" charset="0"/>
                        <a:cs typeface="Times New Roman" pitchFamily="18" charset="0"/>
                      </a:endParaRPr>
                    </a:p>
                  </a:txBody>
                  <a:tcPr/>
                </a:tc>
              </a:tr>
              <a:tr h="383978">
                <a:tc>
                  <a:txBody>
                    <a:bodyPr/>
                    <a:lstStyle/>
                    <a:p>
                      <a:endParaRPr lang="ru-RU" sz="1400"/>
                    </a:p>
                  </a:txBody>
                  <a:tcPr/>
                </a:tc>
                <a:tc>
                  <a:txBody>
                    <a:bodyPr/>
                    <a:lstStyle/>
                    <a:p>
                      <a:pPr algn="just">
                        <a:lnSpc>
                          <a:spcPct val="150000"/>
                        </a:lnSpc>
                        <a:spcAft>
                          <a:spcPts val="0"/>
                        </a:spcAft>
                      </a:pPr>
                      <a:r>
                        <a:rPr lang="ru-RU" sz="1400" dirty="0">
                          <a:latin typeface="Times New Roman"/>
                          <a:ea typeface="Calibri"/>
                          <a:cs typeface="Times New Roman"/>
                        </a:rPr>
                        <a:t>«Здравствуй, мама».</a:t>
                      </a:r>
                      <a:endParaRPr lang="ru-RU" sz="1400" dirty="0">
                        <a:latin typeface="Calibri"/>
                        <a:ea typeface="Calibri"/>
                        <a:cs typeface="Times New Roman"/>
                      </a:endParaRPr>
                    </a:p>
                  </a:txBody>
                  <a:tcPr marL="114300" marR="114300" marT="0" marB="0"/>
                </a:tc>
                <a:tc>
                  <a:txBody>
                    <a:bodyPr/>
                    <a:lstStyle/>
                    <a:p>
                      <a:pPr algn="ctr"/>
                      <a:r>
                        <a:rPr lang="ru-RU" dirty="0" smtClean="0">
                          <a:latin typeface="Times New Roman" pitchFamily="18" charset="0"/>
                          <a:cs typeface="Times New Roman" pitchFamily="18" charset="0"/>
                        </a:rPr>
                        <a:t>4</a:t>
                      </a:r>
                      <a:endParaRPr lang="ru-RU" dirty="0">
                        <a:latin typeface="Times New Roman" pitchFamily="18" charset="0"/>
                        <a:cs typeface="Times New Roman" pitchFamily="18" charset="0"/>
                      </a:endParaRPr>
                    </a:p>
                  </a:txBody>
                  <a:tcPr/>
                </a:tc>
              </a:tr>
              <a:tr h="383978">
                <a:tc>
                  <a:txBody>
                    <a:bodyPr/>
                    <a:lstStyle/>
                    <a:p>
                      <a:r>
                        <a:rPr lang="ru-RU" sz="1400" dirty="0" smtClean="0">
                          <a:latin typeface="Times New Roman" pitchFamily="18" charset="0"/>
                          <a:cs typeface="Times New Roman" pitchFamily="18" charset="0"/>
                        </a:rPr>
                        <a:t> </a:t>
                      </a:r>
                      <a:endParaRPr lang="ru-RU" sz="1400" dirty="0">
                        <a:latin typeface="Times New Roman" pitchFamily="18" charset="0"/>
                        <a:cs typeface="Times New Roman" pitchFamily="18" charset="0"/>
                      </a:endParaRPr>
                    </a:p>
                  </a:txBody>
                  <a:tcPr/>
                </a:tc>
                <a:tc>
                  <a:txBody>
                    <a:bodyPr/>
                    <a:lstStyle/>
                    <a:p>
                      <a:pPr algn="just">
                        <a:lnSpc>
                          <a:spcPct val="150000"/>
                        </a:lnSpc>
                        <a:spcAft>
                          <a:spcPts val="0"/>
                        </a:spcAft>
                      </a:pPr>
                      <a:r>
                        <a:rPr lang="ru-RU" sz="1400" dirty="0">
                          <a:latin typeface="Times New Roman"/>
                          <a:ea typeface="Calibri"/>
                          <a:cs typeface="Times New Roman"/>
                        </a:rPr>
                        <a:t>«Красота божьего мира».</a:t>
                      </a:r>
                      <a:endParaRPr lang="ru-RU" sz="1400" dirty="0">
                        <a:latin typeface="Calibri"/>
                        <a:ea typeface="Calibri"/>
                        <a:cs typeface="Times New Roman"/>
                      </a:endParaRPr>
                    </a:p>
                  </a:txBody>
                  <a:tcPr marL="114300" marR="114300" marT="0" marB="0"/>
                </a:tc>
                <a:tc>
                  <a:txBody>
                    <a:bodyPr/>
                    <a:lstStyle/>
                    <a:p>
                      <a:pPr algn="ctr"/>
                      <a:r>
                        <a:rPr lang="ru-RU" dirty="0" smtClean="0">
                          <a:latin typeface="Times New Roman" pitchFamily="18" charset="0"/>
                          <a:cs typeface="Times New Roman" pitchFamily="18" charset="0"/>
                        </a:rPr>
                        <a:t>1</a:t>
                      </a:r>
                      <a:endParaRPr lang="ru-RU" dirty="0">
                        <a:latin typeface="Times New Roman" pitchFamily="18" charset="0"/>
                        <a:cs typeface="Times New Roman" pitchFamily="18" charset="0"/>
                      </a:endParaRPr>
                    </a:p>
                  </a:txBody>
                  <a:tcPr/>
                </a:tc>
              </a:tr>
              <a:tr h="383978">
                <a:tc>
                  <a:txBody>
                    <a:bodyPr/>
                    <a:lstStyle/>
                    <a:p>
                      <a:endParaRPr lang="ru-RU" sz="1400"/>
                    </a:p>
                  </a:txBody>
                  <a:tcPr/>
                </a:tc>
                <a:tc>
                  <a:txBody>
                    <a:bodyPr/>
                    <a:lstStyle/>
                    <a:p>
                      <a:pPr algn="just">
                        <a:lnSpc>
                          <a:spcPct val="150000"/>
                        </a:lnSpc>
                        <a:spcAft>
                          <a:spcPts val="0"/>
                        </a:spcAft>
                      </a:pPr>
                      <a:r>
                        <a:rPr lang="ru-RU" sz="1400" dirty="0">
                          <a:latin typeface="Times New Roman"/>
                          <a:ea typeface="Calibri"/>
                          <a:cs typeface="Times New Roman"/>
                        </a:rPr>
                        <a:t> «Новогодняя сказка».</a:t>
                      </a:r>
                      <a:endParaRPr lang="ru-RU" sz="1400" dirty="0">
                        <a:latin typeface="Calibri"/>
                        <a:ea typeface="Calibri"/>
                        <a:cs typeface="Times New Roman"/>
                      </a:endParaRPr>
                    </a:p>
                  </a:txBody>
                  <a:tcPr marL="114300" marR="114300" marT="0" marB="0"/>
                </a:tc>
                <a:tc>
                  <a:txBody>
                    <a:bodyPr/>
                    <a:lstStyle/>
                    <a:p>
                      <a:pPr algn="ctr"/>
                      <a:r>
                        <a:rPr lang="ru-RU" dirty="0" smtClean="0">
                          <a:latin typeface="Times New Roman" pitchFamily="18" charset="0"/>
                          <a:cs typeface="Times New Roman" pitchFamily="18" charset="0"/>
                        </a:rPr>
                        <a:t>5</a:t>
                      </a:r>
                      <a:endParaRPr lang="ru-RU" dirty="0">
                        <a:latin typeface="Times New Roman" pitchFamily="18" charset="0"/>
                        <a:cs typeface="Times New Roman" pitchFamily="18" charset="0"/>
                      </a:endParaRPr>
                    </a:p>
                  </a:txBody>
                  <a:tcPr/>
                </a:tc>
              </a:tr>
              <a:tr h="383978">
                <a:tc>
                  <a:txBody>
                    <a:bodyPr/>
                    <a:lstStyle/>
                    <a:p>
                      <a:endParaRPr lang="ru-RU" sz="1400" dirty="0"/>
                    </a:p>
                  </a:txBody>
                  <a:tcPr/>
                </a:tc>
                <a:tc>
                  <a:txBody>
                    <a:bodyPr/>
                    <a:lstStyle/>
                    <a:p>
                      <a:pPr algn="just">
                        <a:lnSpc>
                          <a:spcPct val="150000"/>
                        </a:lnSpc>
                        <a:spcAft>
                          <a:spcPts val="0"/>
                        </a:spcAft>
                      </a:pPr>
                      <a:r>
                        <a:rPr lang="ru-RU" sz="1400" dirty="0">
                          <a:latin typeface="Times New Roman"/>
                          <a:ea typeface="Calibri"/>
                          <a:cs typeface="Times New Roman"/>
                        </a:rPr>
                        <a:t>«Волшебная шкатулка для мамы».</a:t>
                      </a:r>
                      <a:endParaRPr lang="ru-RU" sz="1400" dirty="0">
                        <a:latin typeface="Calibri"/>
                        <a:ea typeface="Calibri"/>
                        <a:cs typeface="Times New Roman"/>
                      </a:endParaRPr>
                    </a:p>
                  </a:txBody>
                  <a:tcPr marL="114300" marR="114300" marT="0" marB="0"/>
                </a:tc>
                <a:tc>
                  <a:txBody>
                    <a:bodyPr/>
                    <a:lstStyle/>
                    <a:p>
                      <a:pPr algn="ctr"/>
                      <a:r>
                        <a:rPr lang="ru-RU" dirty="0" smtClean="0">
                          <a:latin typeface="Times New Roman" pitchFamily="18" charset="0"/>
                          <a:cs typeface="Times New Roman" pitchFamily="18" charset="0"/>
                        </a:rPr>
                        <a:t>2</a:t>
                      </a:r>
                      <a:endParaRPr lang="ru-RU" dirty="0">
                        <a:latin typeface="Times New Roman" pitchFamily="18" charset="0"/>
                        <a:cs typeface="Times New Roman" pitchFamily="18" charset="0"/>
                      </a:endParaRPr>
                    </a:p>
                  </a:txBody>
                  <a:tcPr/>
                </a:tc>
              </a:tr>
              <a:tr h="383978">
                <a:tc>
                  <a:txBody>
                    <a:bodyPr/>
                    <a:lstStyle/>
                    <a:p>
                      <a:r>
                        <a:rPr lang="ru-RU" sz="1400" dirty="0" smtClean="0">
                          <a:latin typeface="Times New Roman" pitchFamily="18" charset="0"/>
                          <a:cs typeface="Times New Roman" pitchFamily="18" charset="0"/>
                        </a:rPr>
                        <a:t>2011-2012г.</a:t>
                      </a:r>
                      <a:endParaRPr lang="ru-RU" sz="1400" dirty="0">
                        <a:latin typeface="Times New Roman" pitchFamily="18" charset="0"/>
                        <a:cs typeface="Times New Roman" pitchFamily="18" charset="0"/>
                      </a:endParaRPr>
                    </a:p>
                  </a:txBody>
                  <a:tcPr/>
                </a:tc>
                <a:tc>
                  <a:txBody>
                    <a:bodyPr/>
                    <a:lstStyle/>
                    <a:p>
                      <a:pPr algn="just">
                        <a:lnSpc>
                          <a:spcPct val="150000"/>
                        </a:lnSpc>
                        <a:spcAft>
                          <a:spcPts val="0"/>
                        </a:spcAft>
                      </a:pPr>
                      <a:r>
                        <a:rPr lang="ru-RU" sz="1400" dirty="0">
                          <a:latin typeface="Times New Roman"/>
                          <a:ea typeface="Calibri"/>
                          <a:cs typeface="Times New Roman"/>
                        </a:rPr>
                        <a:t>«Нет тебя дороже…»</a:t>
                      </a:r>
                      <a:endParaRPr lang="ru-RU" sz="1400" dirty="0">
                        <a:latin typeface="Calibri"/>
                        <a:ea typeface="Calibri"/>
                        <a:cs typeface="Times New Roman"/>
                      </a:endParaRPr>
                    </a:p>
                  </a:txBody>
                  <a:tcPr marL="114300" marR="114300" marT="0" marB="0"/>
                </a:tc>
                <a:tc>
                  <a:txBody>
                    <a:bodyPr/>
                    <a:lstStyle/>
                    <a:p>
                      <a:pPr algn="ctr"/>
                      <a:r>
                        <a:rPr lang="ru-RU" dirty="0" smtClean="0">
                          <a:latin typeface="Times New Roman" pitchFamily="18" charset="0"/>
                          <a:cs typeface="Times New Roman" pitchFamily="18" charset="0"/>
                        </a:rPr>
                        <a:t>1</a:t>
                      </a:r>
                      <a:endParaRPr lang="ru-RU" dirty="0">
                        <a:latin typeface="Times New Roman" pitchFamily="18" charset="0"/>
                        <a:cs typeface="Times New Roman" pitchFamily="18" charset="0"/>
                      </a:endParaRPr>
                    </a:p>
                  </a:txBody>
                  <a:tcPr/>
                </a:tc>
              </a:tr>
              <a:tr h="125042">
                <a:tc>
                  <a:txBody>
                    <a:bodyPr/>
                    <a:lstStyle/>
                    <a:p>
                      <a:endParaRPr lang="ru-RU" sz="1400" dirty="0"/>
                    </a:p>
                  </a:txBody>
                  <a:tcPr/>
                </a:tc>
                <a:tc>
                  <a:txBody>
                    <a:bodyPr/>
                    <a:lstStyle/>
                    <a:p>
                      <a:r>
                        <a:rPr kumimoji="0" lang="ru-RU" sz="1400" kern="1200" dirty="0" smtClean="0">
                          <a:solidFill>
                            <a:schemeClr val="dk1"/>
                          </a:solidFill>
                          <a:latin typeface="+mn-lt"/>
                          <a:ea typeface="+mn-ea"/>
                          <a:cs typeface="+mn-cs"/>
                        </a:rPr>
                        <a:t>«Новогодняя игрушка».</a:t>
                      </a:r>
                      <a:endParaRPr lang="ru-RU" sz="1400" dirty="0"/>
                    </a:p>
                  </a:txBody>
                  <a:tcPr/>
                </a:tc>
                <a:tc>
                  <a:txBody>
                    <a:bodyPr/>
                    <a:lstStyle/>
                    <a:p>
                      <a:pPr algn="ctr"/>
                      <a:r>
                        <a:rPr lang="ru-RU" dirty="0" smtClean="0">
                          <a:latin typeface="Times New Roman" pitchFamily="18" charset="0"/>
                          <a:cs typeface="Times New Roman" pitchFamily="18" charset="0"/>
                        </a:rPr>
                        <a:t>10</a:t>
                      </a:r>
                      <a:endParaRPr lang="ru-RU" dirty="0">
                        <a:latin typeface="Times New Roman" pitchFamily="18" charset="0"/>
                        <a:cs typeface="Times New Roman" pitchFamily="18" charset="0"/>
                      </a:endParaRPr>
                    </a:p>
                  </a:txBody>
                  <a:tcPr/>
                </a:tc>
              </a:tr>
              <a:tr h="383978">
                <a:tc>
                  <a:txBody>
                    <a:bodyPr/>
                    <a:lstStyle/>
                    <a:p>
                      <a:r>
                        <a:rPr lang="ru-RU" sz="1400" dirty="0" smtClean="0">
                          <a:latin typeface="Times New Roman" pitchFamily="18" charset="0"/>
                          <a:cs typeface="Times New Roman" pitchFamily="18" charset="0"/>
                        </a:rPr>
                        <a:t>2011-2012г.</a:t>
                      </a:r>
                      <a:endParaRPr lang="ru-RU" sz="1400" dirty="0">
                        <a:latin typeface="Times New Roman" pitchFamily="18" charset="0"/>
                        <a:cs typeface="Times New Roman" pitchFamily="18" charset="0"/>
                      </a:endParaRPr>
                    </a:p>
                  </a:txBody>
                  <a:tcPr/>
                </a:tc>
                <a:tc>
                  <a:txBody>
                    <a:bodyPr/>
                    <a:lstStyle/>
                    <a:p>
                      <a:r>
                        <a:rPr kumimoji="0" lang="ru-RU" sz="1400" b="1" kern="1200" dirty="0" smtClean="0">
                          <a:solidFill>
                            <a:schemeClr val="dk1"/>
                          </a:solidFill>
                          <a:latin typeface="Times New Roman" pitchFamily="18" charset="0"/>
                          <a:ea typeface="+mn-ea"/>
                          <a:cs typeface="Times New Roman" pitchFamily="18" charset="0"/>
                        </a:rPr>
                        <a:t>Оформление кабинета швейного дела.</a:t>
                      </a:r>
                      <a:endParaRPr lang="ru-RU" sz="1400" dirty="0">
                        <a:latin typeface="Times New Roman" pitchFamily="18" charset="0"/>
                        <a:cs typeface="Times New Roman" pitchFamily="18" charset="0"/>
                      </a:endParaRPr>
                    </a:p>
                  </a:txBody>
                  <a:tcPr/>
                </a:tc>
                <a:tc>
                  <a:txBody>
                    <a:bodyPr/>
                    <a:lstStyle/>
                    <a:p>
                      <a:pPr algn="ctr"/>
                      <a:r>
                        <a:rPr lang="ru-RU" sz="1400" dirty="0" smtClean="0">
                          <a:latin typeface="Times New Roman" pitchFamily="18" charset="0"/>
                          <a:cs typeface="Times New Roman" pitchFamily="18" charset="0"/>
                        </a:rPr>
                        <a:t>11</a:t>
                      </a:r>
                      <a:endParaRPr lang="ru-RU" sz="1400" dirty="0">
                        <a:latin typeface="Times New Roman" pitchFamily="18" charset="0"/>
                        <a:cs typeface="Times New Roman" pitchFamily="18" charset="0"/>
                      </a:endParaRPr>
                    </a:p>
                  </a:txBody>
                  <a:tcPr/>
                </a:tc>
              </a:tr>
              <a:tr h="383978">
                <a:tc>
                  <a:txBody>
                    <a:bodyPr/>
                    <a:lstStyle/>
                    <a:p>
                      <a:r>
                        <a:rPr lang="ru-RU" sz="1400" dirty="0" smtClean="0">
                          <a:latin typeface="Times New Roman" pitchFamily="18" charset="0"/>
                          <a:cs typeface="Times New Roman" pitchFamily="18" charset="0"/>
                        </a:rPr>
                        <a:t>2011-2012г.</a:t>
                      </a:r>
                      <a:endParaRPr lang="ru-RU" sz="1400" dirty="0">
                        <a:latin typeface="Times New Roman" pitchFamily="18" charset="0"/>
                        <a:cs typeface="Times New Roman" pitchFamily="18" charset="0"/>
                      </a:endParaRPr>
                    </a:p>
                  </a:txBody>
                  <a:tcPr/>
                </a:tc>
                <a:tc>
                  <a:txBody>
                    <a:bodyPr/>
                    <a:lstStyle/>
                    <a:p>
                      <a:r>
                        <a:rPr kumimoji="0" lang="ru-RU" sz="1400" b="1" kern="1200" dirty="0" smtClean="0">
                          <a:solidFill>
                            <a:schemeClr val="dk1"/>
                          </a:solidFill>
                          <a:latin typeface="Times New Roman" pitchFamily="18" charset="0"/>
                          <a:ea typeface="+mn-ea"/>
                          <a:cs typeface="Times New Roman" pitchFamily="18" charset="0"/>
                        </a:rPr>
                        <a:t>Подарки родственникам, друзьям.</a:t>
                      </a:r>
                      <a:endParaRPr lang="ru-RU" sz="1400" dirty="0">
                        <a:latin typeface="Times New Roman" pitchFamily="18" charset="0"/>
                        <a:cs typeface="Times New Roman" pitchFamily="18" charset="0"/>
                      </a:endParaRPr>
                    </a:p>
                  </a:txBody>
                  <a:tcPr/>
                </a:tc>
                <a:tc>
                  <a:txBody>
                    <a:bodyPr/>
                    <a:lstStyle/>
                    <a:p>
                      <a:pPr algn="ctr"/>
                      <a:r>
                        <a:rPr lang="ru-RU" sz="1400" dirty="0" smtClean="0">
                          <a:latin typeface="Times New Roman" pitchFamily="18" charset="0"/>
                          <a:cs typeface="Times New Roman" pitchFamily="18" charset="0"/>
                        </a:rPr>
                        <a:t>17</a:t>
                      </a:r>
                      <a:endParaRPr lang="ru-RU" sz="1400"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2857496"/>
          </a:xfrm>
        </p:spPr>
        <p:txBody>
          <a:bodyPr>
            <a:normAutofit fontScale="90000"/>
          </a:bodyPr>
          <a:lstStyle/>
          <a:p>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200" b="1" dirty="0" smtClean="0">
                <a:latin typeface="Times New Roman" pitchFamily="18" charset="0"/>
                <a:cs typeface="Times New Roman" pitchFamily="18" charset="0"/>
              </a:rPr>
              <a:t>Продуктивная творческая деятельность повлияла на формирование и развитие творческих качеств личности. В связи с этим была проведена анкета для учащихся  кружка, где они указывали, какие качества у них развились благодаря проектной деятельности на  занятиях кружка.  Большинство ребят выделили целеустремленность, познавательную активность, любознательность, яркое воображение,  увлечённость.</a:t>
            </a:r>
            <a:r>
              <a:rPr lang="ru-RU" sz="2400" dirty="0" smtClean="0"/>
              <a:t/>
            </a:r>
            <a:br>
              <a:rPr lang="ru-RU" sz="2400" dirty="0" smtClean="0"/>
            </a:br>
            <a:endParaRPr lang="ru-RU" sz="2400" dirty="0">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457200" y="2599765"/>
          <a:ext cx="8229600" cy="411538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8229600" cy="3000396"/>
          </a:xfrm>
        </p:spPr>
        <p:txBody>
          <a:bodyPr>
            <a:normAutofit fontScale="90000"/>
          </a:bodyPr>
          <a:lstStyle/>
          <a:p>
            <a:r>
              <a:rPr lang="ru-RU" sz="2200" b="1" dirty="0" smtClean="0">
                <a:latin typeface="Times New Roman" pitchFamily="18" charset="0"/>
                <a:cs typeface="Times New Roman" pitchFamily="18" charset="0"/>
              </a:rPr>
              <a:t>Анализ результатов анкеты выявления творческих качеств учащихся показывает, что выполнение проектов на  занятиях кружка способствует формированию творческих качеств учащихся.</a:t>
            </a:r>
            <a:br>
              <a:rPr lang="ru-RU" sz="2200" b="1" dirty="0" smtClean="0">
                <a:latin typeface="Times New Roman" pitchFamily="18" charset="0"/>
                <a:cs typeface="Times New Roman" pitchFamily="18" charset="0"/>
              </a:rPr>
            </a:br>
            <a:r>
              <a:rPr lang="ru-RU" sz="2200" b="1" dirty="0" smtClean="0">
                <a:latin typeface="Times New Roman" pitchFamily="18" charset="0"/>
                <a:cs typeface="Times New Roman" pitchFamily="18" charset="0"/>
              </a:rPr>
              <a:t> Повысился уровень самостоятельности,  мастерства учащихся, развился эстетический вкус, образное мышление, пространственное воображение.   Дети с интересом берутся за выполнение    проектов и часто находят интересные способы их решения</a:t>
            </a:r>
            <a:r>
              <a:rPr lang="ru-RU" sz="2200" dirty="0" smtClean="0">
                <a:latin typeface="Times New Roman" pitchFamily="18" charset="0"/>
                <a:cs typeface="Times New Roman" pitchFamily="18" charset="0"/>
              </a:rPr>
              <a:t>.</a:t>
            </a:r>
            <a:r>
              <a:rPr lang="ru-RU" sz="2400" dirty="0" smtClean="0"/>
              <a:t/>
            </a:r>
            <a:br>
              <a:rPr lang="ru-RU" sz="2400" dirty="0" smtClean="0"/>
            </a:br>
            <a:endParaRPr lang="ru-RU" sz="2400" dirty="0"/>
          </a:p>
        </p:txBody>
      </p:sp>
      <p:pic>
        <p:nvPicPr>
          <p:cNvPr id="5" name="Picture 2" descr="C:\Users\Влад\Desktop\DSC04397.JPG"/>
          <p:cNvPicPr>
            <a:picLocks noGrp="1" noChangeAspect="1" noChangeArrowheads="1"/>
          </p:cNvPicPr>
          <p:nvPr>
            <p:ph sz="half" idx="1"/>
          </p:nvPr>
        </p:nvPicPr>
        <p:blipFill>
          <a:blip r:embed="rId2" cstate="print"/>
          <a:srcRect/>
          <a:stretch>
            <a:fillRect/>
          </a:stretch>
        </p:blipFill>
        <p:spPr bwMode="auto">
          <a:xfrm>
            <a:off x="1500166" y="4214819"/>
            <a:ext cx="2143140" cy="1357322"/>
          </a:xfrm>
          <a:prstGeom prst="rect">
            <a:avLst/>
          </a:prstGeom>
          <a:noFill/>
        </p:spPr>
      </p:pic>
      <p:pic>
        <p:nvPicPr>
          <p:cNvPr id="7" name="Picture 2" descr="C:\Users\Влад\Desktop\Новая папка (3)\DSC04109.JPG"/>
          <p:cNvPicPr>
            <a:picLocks noGrp="1" noChangeAspect="1" noChangeArrowheads="1"/>
          </p:cNvPicPr>
          <p:nvPr>
            <p:ph sz="half" idx="2"/>
          </p:nvPr>
        </p:nvPicPr>
        <p:blipFill>
          <a:blip r:embed="rId3" cstate="print"/>
          <a:srcRect/>
          <a:stretch>
            <a:fillRect/>
          </a:stretch>
        </p:blipFill>
        <p:spPr bwMode="auto">
          <a:xfrm>
            <a:off x="5214942" y="3929067"/>
            <a:ext cx="2143140" cy="185738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5439556"/>
          </a:xfrm>
        </p:spPr>
        <p:txBody>
          <a:bodyPr>
            <a:noAutofit/>
          </a:bodyPr>
          <a:lstStyle/>
          <a:p>
            <a:r>
              <a:rPr lang="ru-RU" sz="3600" b="1" dirty="0" smtClean="0">
                <a:solidFill>
                  <a:schemeClr val="tx1"/>
                </a:solidFill>
                <a:latin typeface="Times New Roman" pitchFamily="18" charset="0"/>
                <a:cs typeface="Times New Roman" pitchFamily="18" charset="0"/>
              </a:rPr>
              <a:t>Эффективность работы школы в настоящее время определяется тем, в какой мере учебно-воспитательный процесс обеспечивает развитие творческих способностей каждого ученика, формирует творческую личность школьника, готовит его к творческой познавательной и общественно-трудовой деятельности. </a:t>
            </a:r>
            <a:endParaRPr lang="ru-RU" sz="36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796218"/>
          </a:xfrm>
        </p:spPr>
        <p:txBody>
          <a:bodyPr>
            <a:normAutofit fontScale="90000"/>
          </a:bodyPr>
          <a:lstStyle/>
          <a:p>
            <a:r>
              <a:rPr lang="ru-RU" sz="2400" b="1" dirty="0" smtClean="0">
                <a:latin typeface="Times New Roman" pitchFamily="18" charset="0"/>
                <a:cs typeface="Times New Roman" pitchFamily="18" charset="0"/>
              </a:rPr>
              <a:t>Улучшился и общий психологический климат на занятиях: ребята не боятся ошибок, помогают друг другу, с удовольствием участвуют в различных мероприятиях, проводимых как на школьном, так и на краевом уровне.</a:t>
            </a:r>
            <a:r>
              <a:rPr lang="ru-RU" sz="2000" dirty="0" smtClean="0"/>
              <a:t/>
            </a:r>
            <a:br>
              <a:rPr lang="ru-RU" sz="2000" dirty="0" smtClean="0"/>
            </a:br>
            <a:endParaRPr lang="ru-RU" sz="2000" dirty="0"/>
          </a:p>
        </p:txBody>
      </p:sp>
      <p:pic>
        <p:nvPicPr>
          <p:cNvPr id="6" name="Picture 2" descr="C:\Users\Влад\Desktop\Новая папка (3)\DSC04107.JPG"/>
          <p:cNvPicPr>
            <a:picLocks noGrp="1" noChangeAspect="1" noChangeArrowheads="1"/>
          </p:cNvPicPr>
          <p:nvPr>
            <p:ph sz="half" idx="1"/>
          </p:nvPr>
        </p:nvPicPr>
        <p:blipFill>
          <a:blip r:embed="rId2" cstate="print"/>
          <a:srcRect/>
          <a:stretch>
            <a:fillRect/>
          </a:stretch>
        </p:blipFill>
        <p:spPr bwMode="auto">
          <a:xfrm>
            <a:off x="928662" y="3071811"/>
            <a:ext cx="3567138" cy="2143140"/>
          </a:xfrm>
          <a:prstGeom prst="rect">
            <a:avLst/>
          </a:prstGeom>
          <a:noFill/>
        </p:spPr>
      </p:pic>
      <p:pic>
        <p:nvPicPr>
          <p:cNvPr id="7" name="Picture 2" descr="C:\Users\Влад\Desktop\DSC04408.JPG"/>
          <p:cNvPicPr>
            <a:picLocks noGrp="1" noChangeAspect="1" noChangeArrowheads="1"/>
          </p:cNvPicPr>
          <p:nvPr>
            <p:ph sz="half" idx="2"/>
          </p:nvPr>
        </p:nvPicPr>
        <p:blipFill>
          <a:blip r:embed="rId3" cstate="print"/>
          <a:srcRect/>
          <a:stretch>
            <a:fillRect/>
          </a:stretch>
        </p:blipFill>
        <p:spPr bwMode="auto">
          <a:xfrm>
            <a:off x="4643438" y="3071810"/>
            <a:ext cx="3000396" cy="214314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28"/>
            <a:ext cx="8229600" cy="2500330"/>
          </a:xfrm>
        </p:spPr>
        <p:txBody>
          <a:bodyPr>
            <a:normAutofit/>
          </a:bodyPr>
          <a:lstStyle/>
          <a:p>
            <a:r>
              <a:rPr lang="ru-RU" sz="2000" b="1" dirty="0" smtClean="0">
                <a:latin typeface="Times New Roman" pitchFamily="18" charset="0"/>
                <a:cs typeface="Times New Roman" pitchFamily="18" charset="0"/>
              </a:rPr>
              <a:t>Считаю, что метод проектов позволяет активно  развивать и корректировать у обучающихся основные виды мышления, творческие способности, стремление самому созидать, осознавать себя творцом. У обучающихся вырабатывается и закрепляется привычка   выбирать наиболее технологичный, экономичный, отвечающий требованиям дизайна способ изготовления объекта проектной деятельности.</a:t>
            </a:r>
            <a:r>
              <a:rPr lang="ru-RU" sz="2000" dirty="0" smtClean="0"/>
              <a:t/>
            </a:r>
            <a:br>
              <a:rPr lang="ru-RU" sz="2000" dirty="0" smtClean="0"/>
            </a:br>
            <a:endParaRPr lang="ru-RU" sz="2000" dirty="0">
              <a:latin typeface="Times New Roman" pitchFamily="18" charset="0"/>
              <a:cs typeface="Times New Roman" pitchFamily="18" charset="0"/>
            </a:endParaRPr>
          </a:p>
        </p:txBody>
      </p:sp>
      <p:pic>
        <p:nvPicPr>
          <p:cNvPr id="5" name="Picture 2" descr="F:\Ольга\кУКЛА-ЗЕРНУШКА\фото как делать\DSC04082.JPG"/>
          <p:cNvPicPr>
            <a:picLocks noGrp="1" noChangeAspect="1" noChangeArrowheads="1"/>
          </p:cNvPicPr>
          <p:nvPr>
            <p:ph sz="half" idx="1"/>
          </p:nvPr>
        </p:nvPicPr>
        <p:blipFill>
          <a:blip r:embed="rId2" cstate="print"/>
          <a:srcRect/>
          <a:stretch>
            <a:fillRect/>
          </a:stretch>
        </p:blipFill>
        <p:spPr bwMode="auto">
          <a:xfrm>
            <a:off x="1500166" y="3429000"/>
            <a:ext cx="1928826" cy="1928826"/>
          </a:xfrm>
          <a:prstGeom prst="rect">
            <a:avLst/>
          </a:prstGeom>
          <a:noFill/>
        </p:spPr>
      </p:pic>
      <p:pic>
        <p:nvPicPr>
          <p:cNvPr id="6" name="Picture 2" descr="C:\Users\Влад\Desktop\DSC04399.JPG"/>
          <p:cNvPicPr>
            <a:picLocks noGrp="1" noChangeAspect="1" noChangeArrowheads="1"/>
          </p:cNvPicPr>
          <p:nvPr>
            <p:ph sz="half" idx="2"/>
          </p:nvPr>
        </p:nvPicPr>
        <p:blipFill>
          <a:blip r:embed="rId3" cstate="print"/>
          <a:srcRect/>
          <a:stretch>
            <a:fillRect/>
          </a:stretch>
        </p:blipFill>
        <p:spPr bwMode="auto">
          <a:xfrm>
            <a:off x="5643570" y="3571876"/>
            <a:ext cx="2071702" cy="1643074"/>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5439556"/>
          </a:xfrm>
        </p:spPr>
        <p:txBody>
          <a:bodyPr>
            <a:normAutofit/>
          </a:bodyPr>
          <a:lstStyle/>
          <a:p>
            <a:pPr algn="ctr"/>
            <a:r>
              <a:rPr lang="ru-RU" sz="3200" b="1" dirty="0" smtClean="0">
                <a:latin typeface="Times New Roman" pitchFamily="18" charset="0"/>
                <a:cs typeface="Times New Roman" pitchFamily="18" charset="0"/>
              </a:rPr>
              <a:t>«То, что ребенок сегодня умеет делать в сотрудничестве и под руководством, –  завтра он способен выполнить самостоятельно… Исследуя, что ребенок способен выполнить в сотрудничестве, мы определяем развитие завтрашнего дня». </a:t>
            </a:r>
            <a:br>
              <a:rPr lang="ru-RU" sz="3200" b="1" dirty="0" smtClean="0">
                <a:latin typeface="Times New Roman" pitchFamily="18" charset="0"/>
                <a:cs typeface="Times New Roman" pitchFamily="18" charset="0"/>
              </a:rPr>
            </a:br>
            <a:r>
              <a:rPr lang="ru-RU" sz="3200" b="1" dirty="0" smtClean="0">
                <a:latin typeface="Times New Roman" pitchFamily="18" charset="0"/>
                <a:cs typeface="Times New Roman" pitchFamily="18" charset="0"/>
              </a:rPr>
              <a:t>                                                   Л.С. </a:t>
            </a:r>
            <a:r>
              <a:rPr lang="ru-RU" sz="3200" b="1" dirty="0" err="1" smtClean="0">
                <a:latin typeface="Times New Roman" pitchFamily="18" charset="0"/>
                <a:cs typeface="Times New Roman" pitchFamily="18" charset="0"/>
              </a:rPr>
              <a:t>Выготский</a:t>
            </a:r>
            <a:r>
              <a:rPr lang="ru-RU" sz="3200" b="1" dirty="0" smtClean="0">
                <a:latin typeface="Times New Roman" pitchFamily="18" charset="0"/>
                <a:cs typeface="Times New Roman" pitchFamily="18" charset="0"/>
              </a:rPr>
              <a:t> </a:t>
            </a:r>
            <a:br>
              <a:rPr lang="ru-RU" sz="3200" b="1" dirty="0" smtClean="0">
                <a:latin typeface="Times New Roman" pitchFamily="18" charset="0"/>
                <a:cs typeface="Times New Roman" pitchFamily="18" charset="0"/>
              </a:rPr>
            </a:br>
            <a:r>
              <a:rPr lang="ru-RU" sz="3200" b="1" dirty="0" smtClean="0">
                <a:latin typeface="Times New Roman" pitchFamily="18" charset="0"/>
                <a:cs typeface="Times New Roman" pitchFamily="18" charset="0"/>
              </a:rPr>
              <a:t>Этому во многом способствует выполнение творческих проектов. </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8229600" cy="2714644"/>
          </a:xfrm>
        </p:spPr>
        <p:txBody>
          <a:bodyPr>
            <a:normAutofit fontScale="90000"/>
          </a:bodyPr>
          <a:lstStyle/>
          <a:p>
            <a:pPr algn="ctr"/>
            <a:r>
              <a:rPr lang="ru-RU" sz="2400" b="1" dirty="0" smtClean="0">
                <a:latin typeface="Times New Roman" pitchFamily="18" charset="0"/>
                <a:cs typeface="Times New Roman" pitchFamily="18" charset="0"/>
              </a:rPr>
              <a:t>Участие воспитанниц в изготовлении проектов меняет их отношение к труду,   способствует воспитанию трудолюбия, творческого отношения к делу. Подход к освоению обучающимися   проектной деятельности оправдан и педагогически эффективен. Поэтому считаю, что  и в дальнейшем, необходимо углублять и расширять это направление в своей работе.</a:t>
            </a:r>
            <a:r>
              <a:rPr lang="ru-RU" sz="2000" dirty="0" smtClean="0"/>
              <a:t/>
            </a:r>
            <a:br>
              <a:rPr lang="ru-RU" sz="2000" dirty="0" smtClean="0"/>
            </a:br>
            <a:endParaRPr lang="ru-RU" sz="2000" dirty="0"/>
          </a:p>
        </p:txBody>
      </p:sp>
      <p:pic>
        <p:nvPicPr>
          <p:cNvPr id="1026" name="Picture 2" descr="C:\Users\Влад\Desktop\DSC04433.JPG"/>
          <p:cNvPicPr>
            <a:picLocks noGrp="1" noChangeAspect="1" noChangeArrowheads="1"/>
          </p:cNvPicPr>
          <p:nvPr>
            <p:ph sz="half" idx="1"/>
          </p:nvPr>
        </p:nvPicPr>
        <p:blipFill>
          <a:blip r:embed="rId2" cstate="print"/>
          <a:srcRect/>
          <a:stretch>
            <a:fillRect/>
          </a:stretch>
        </p:blipFill>
        <p:spPr bwMode="auto">
          <a:xfrm>
            <a:off x="1000100" y="3500437"/>
            <a:ext cx="3495700" cy="2590945"/>
          </a:xfrm>
          <a:prstGeom prst="rect">
            <a:avLst/>
          </a:prstGeom>
          <a:noFill/>
        </p:spPr>
      </p:pic>
      <p:pic>
        <p:nvPicPr>
          <p:cNvPr id="6" name="Picture 2" descr="C:\Users\Влад\Desktop\DSC04388.JPG"/>
          <p:cNvPicPr>
            <a:picLocks noGrp="1" noChangeAspect="1" noChangeArrowheads="1"/>
          </p:cNvPicPr>
          <p:nvPr>
            <p:ph sz="half" idx="2"/>
          </p:nvPr>
        </p:nvPicPr>
        <p:blipFill>
          <a:blip r:embed="rId3" cstate="print"/>
          <a:srcRect/>
          <a:stretch>
            <a:fillRect/>
          </a:stretch>
        </p:blipFill>
        <p:spPr bwMode="auto">
          <a:xfrm>
            <a:off x="4643438" y="3429000"/>
            <a:ext cx="2928958" cy="2591357"/>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500042"/>
            <a:ext cx="8305800" cy="5368118"/>
          </a:xfrm>
        </p:spPr>
        <p:txBody>
          <a:bodyPr>
            <a:normAutofit fontScale="90000"/>
          </a:bodyPr>
          <a:lstStyle/>
          <a:p>
            <a:pPr algn="ctr"/>
            <a:r>
              <a:rPr lang="ru-RU" sz="4000" b="1" dirty="0" smtClean="0">
                <a:solidFill>
                  <a:schemeClr val="tx1"/>
                </a:solidFill>
                <a:latin typeface="Times New Roman" pitchFamily="18" charset="0"/>
                <a:cs typeface="Times New Roman" pitchFamily="18" charset="0"/>
              </a:rPr>
              <a:t>Для учащихся коррекционных школ этот вопрос является наиболее актуальным, поэтому  деятельность учителя должна быть направлена   на то, чтобы создать условия для формирования и развития творческой активности каждого учащегося с ограниченными возможностями здоровья</a:t>
            </a:r>
            <a:r>
              <a:rPr lang="ru-RU" sz="3600" dirty="0" smtClean="0">
                <a:solidFill>
                  <a:schemeClr val="tx1"/>
                </a:solidFill>
                <a:latin typeface="Times New Roman" pitchFamily="18" charset="0"/>
                <a:cs typeface="Times New Roman" pitchFamily="18" charset="0"/>
              </a:rPr>
              <a:t>.</a:t>
            </a:r>
            <a:r>
              <a:rPr lang="ru-RU" sz="2800" dirty="0" smtClean="0"/>
              <a:t/>
            </a:r>
            <a:br>
              <a:rPr lang="ru-RU" sz="2800" dirty="0" smtClean="0"/>
            </a:b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76"/>
            <a:ext cx="8305800" cy="7429552"/>
          </a:xfrm>
        </p:spPr>
        <p:txBody>
          <a:bodyPr>
            <a:normAutofit fontScale="90000"/>
          </a:bodyPr>
          <a:lstStyle/>
          <a:p>
            <a:r>
              <a:rPr lang="ru-RU" sz="3100" dirty="0" smtClean="0">
                <a:solidFill>
                  <a:schemeClr val="tx1"/>
                </a:solidFill>
                <a:latin typeface="Times New Roman" pitchFamily="18" charset="0"/>
                <a:cs typeface="Times New Roman" pitchFamily="18" charset="0"/>
              </a:rPr>
              <a:t>К сожалению, большинство учащихся коррекционных школ имеют  слабую учебную мотивации, невысокий уровень творческой активности.    </a:t>
            </a:r>
            <a:br>
              <a:rPr lang="ru-RU" sz="3100" dirty="0" smtClean="0">
                <a:solidFill>
                  <a:schemeClr val="tx1"/>
                </a:solidFill>
                <a:latin typeface="Times New Roman" pitchFamily="18" charset="0"/>
                <a:cs typeface="Times New Roman" pitchFamily="18" charset="0"/>
              </a:rPr>
            </a:br>
            <a:r>
              <a:rPr lang="ru-RU" sz="3100" dirty="0" smtClean="0">
                <a:solidFill>
                  <a:schemeClr val="tx1"/>
                </a:solidFill>
                <a:latin typeface="Times New Roman" pitchFamily="18" charset="0"/>
                <a:cs typeface="Times New Roman" pitchFamily="18" charset="0"/>
              </a:rPr>
              <a:t> Для эффективности организации педагогической деятельности  мною была проведена диагностика обучающихся с целью определения уровня их творческих способностей. </a:t>
            </a:r>
            <a:br>
              <a:rPr lang="ru-RU" sz="3100" dirty="0" smtClean="0">
                <a:solidFill>
                  <a:schemeClr val="tx1"/>
                </a:solidFill>
                <a:latin typeface="Times New Roman" pitchFamily="18" charset="0"/>
                <a:cs typeface="Times New Roman" pitchFamily="18" charset="0"/>
              </a:rPr>
            </a:br>
            <a:r>
              <a:rPr lang="ru-RU" sz="3100" dirty="0" smtClean="0">
                <a:solidFill>
                  <a:schemeClr val="tx1"/>
                </a:solidFill>
                <a:latin typeface="Times New Roman" pitchFamily="18" charset="0"/>
                <a:cs typeface="Times New Roman" pitchFamily="18" charset="0"/>
              </a:rPr>
              <a:t> В результате диагностики выявилось, что у учащихся 5-х классов  оригинальность идей  и работоспособность низкая,   беглость и гибкость  на среднем уровне, т.е  у учащихся есть проблемы, которые тормозят процесс творчества.   Таким образом, определилась необходимость использования целенаправленных методов и приемов для развития творческой активности учащихся.</a:t>
            </a:r>
            <a:r>
              <a:rPr lang="ru-RU" sz="2400" dirty="0" smtClean="0"/>
              <a:t/>
            </a:r>
            <a:br>
              <a:rPr lang="ru-RU" sz="2400" dirty="0" smtClean="0"/>
            </a:br>
            <a:r>
              <a:rPr lang="ru-RU" sz="2400" dirty="0" smtClean="0">
                <a:solidFill>
                  <a:schemeClr val="tx1"/>
                </a:solidFill>
                <a:latin typeface="Times New Roman" pitchFamily="18" charset="0"/>
                <a:cs typeface="Times New Roman" pitchFamily="18" charset="0"/>
              </a:rPr>
              <a:t> </a:t>
            </a:r>
            <a:br>
              <a:rPr lang="ru-RU" sz="2400" dirty="0" smtClean="0">
                <a:solidFill>
                  <a:schemeClr val="tx1"/>
                </a:solidFill>
                <a:latin typeface="Times New Roman" pitchFamily="18" charset="0"/>
                <a:cs typeface="Times New Roman" pitchFamily="18" charset="0"/>
              </a:rPr>
            </a:br>
            <a:endParaRPr lang="ru-RU" sz="24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28"/>
            <a:ext cx="8229600" cy="2214578"/>
          </a:xfrm>
        </p:spPr>
        <p:txBody>
          <a:bodyPr>
            <a:noAutofit/>
          </a:bodyPr>
          <a:lstStyle/>
          <a:p>
            <a:r>
              <a:rPr lang="ru-RU" sz="2000" b="1" dirty="0" smtClean="0">
                <a:solidFill>
                  <a:schemeClr val="tx1"/>
                </a:solidFill>
                <a:latin typeface="Times New Roman" pitchFamily="18" charset="0"/>
                <a:cs typeface="Times New Roman" pitchFamily="18" charset="0"/>
              </a:rPr>
              <a:t>На мой взгляд, решить проблему развития творческой активности учащихся позволяет метод проекта. Такую работу наиболее эффективно проводить на занятиях кружка  по декоративно-прикладному творчеству, так как жёсткие временные рамки учебной программы по швейному делу и разный уровень развития детей  не позволяют сделать это во время уроков. </a:t>
            </a:r>
            <a:r>
              <a:rPr lang="ru-RU" sz="2000" dirty="0" smtClean="0"/>
              <a:t/>
            </a:r>
            <a:br>
              <a:rPr lang="ru-RU" sz="2000" dirty="0" smtClean="0"/>
            </a:br>
            <a:endParaRPr lang="ru-RU" sz="2000" dirty="0">
              <a:latin typeface="Times New Roman" pitchFamily="18" charset="0"/>
              <a:cs typeface="Times New Roman" pitchFamily="18" charset="0"/>
            </a:endParaRPr>
          </a:p>
        </p:txBody>
      </p:sp>
      <p:pic>
        <p:nvPicPr>
          <p:cNvPr id="17410" name="Picture 2" descr="C:\Users\Влад\Desktop\мастер класс Новогодняя игрушка\P1040869.JPG"/>
          <p:cNvPicPr>
            <a:picLocks noGrp="1" noChangeAspect="1" noChangeArrowheads="1"/>
          </p:cNvPicPr>
          <p:nvPr>
            <p:ph sz="half" idx="1"/>
          </p:nvPr>
        </p:nvPicPr>
        <p:blipFill>
          <a:blip r:embed="rId2" cstate="print"/>
          <a:srcRect/>
          <a:stretch>
            <a:fillRect/>
          </a:stretch>
        </p:blipFill>
        <p:spPr bwMode="auto">
          <a:xfrm>
            <a:off x="1285852" y="3286123"/>
            <a:ext cx="1571636" cy="1857389"/>
          </a:xfrm>
          <a:prstGeom prst="rect">
            <a:avLst/>
          </a:prstGeom>
          <a:noFill/>
        </p:spPr>
      </p:pic>
      <p:pic>
        <p:nvPicPr>
          <p:cNvPr id="17411" name="Picture 3" descr="C:\Users\Влад\Desktop\DSC04424.JPG"/>
          <p:cNvPicPr>
            <a:picLocks noGrp="1" noChangeAspect="1" noChangeArrowheads="1"/>
          </p:cNvPicPr>
          <p:nvPr>
            <p:ph sz="half" idx="2"/>
          </p:nvPr>
        </p:nvPicPr>
        <p:blipFill>
          <a:blip r:embed="rId3" cstate="print"/>
          <a:srcRect/>
          <a:stretch>
            <a:fillRect/>
          </a:stretch>
        </p:blipFill>
        <p:spPr bwMode="auto">
          <a:xfrm>
            <a:off x="5500694" y="3357562"/>
            <a:ext cx="1643074" cy="171451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3500462"/>
          </a:xfrm>
        </p:spPr>
        <p:txBody>
          <a:bodyPr>
            <a:normAutofit fontScale="90000"/>
          </a:bodyPr>
          <a:lstStyle/>
          <a:p>
            <a:r>
              <a:rPr lang="ru-RU" sz="2700" b="1" dirty="0" smtClean="0">
                <a:latin typeface="Times New Roman" pitchFamily="18" charset="0"/>
                <a:cs typeface="Times New Roman" pitchFamily="18" charset="0"/>
              </a:rPr>
              <a:t>Проектная деятельность - это такая деятельность, в основе которой лежит активизация творческой, познавательной и практической составляющих, в результате которой школьник производит  конечный продукт</a:t>
            </a:r>
            <a:r>
              <a:rPr lang="ru-RU" sz="2700" b="1" dirty="0" smtClean="0">
                <a:solidFill>
                  <a:schemeClr val="tx1"/>
                </a:solidFill>
                <a:latin typeface="Times New Roman" pitchFamily="18" charset="0"/>
                <a:cs typeface="Times New Roman" pitchFamily="18" charset="0"/>
              </a:rPr>
              <a:t>.</a:t>
            </a:r>
            <a:br>
              <a:rPr lang="ru-RU" sz="2700" b="1" dirty="0" smtClean="0">
                <a:solidFill>
                  <a:schemeClr val="tx1"/>
                </a:solidFill>
                <a:latin typeface="Times New Roman" pitchFamily="18" charset="0"/>
                <a:cs typeface="Times New Roman" pitchFamily="18" charset="0"/>
              </a:rPr>
            </a:br>
            <a:r>
              <a:rPr lang="ru-RU" sz="2700" b="1" dirty="0" smtClean="0">
                <a:solidFill>
                  <a:schemeClr val="tx1"/>
                </a:solidFill>
                <a:latin typeface="Times New Roman" pitchFamily="18" charset="0"/>
                <a:cs typeface="Times New Roman" pitchFamily="18" charset="0"/>
              </a:rPr>
              <a:t> </a:t>
            </a:r>
            <a:r>
              <a:rPr lang="ru-RU" sz="2700" b="1" i="1" dirty="0" smtClean="0">
                <a:solidFill>
                  <a:schemeClr val="tx1"/>
                </a:solidFill>
                <a:latin typeface="Times New Roman" pitchFamily="18" charset="0"/>
                <a:cs typeface="Times New Roman" pitchFamily="18" charset="0"/>
              </a:rPr>
              <a:t>Для    школьников с ограниченными возможностями здоровья  бывает сложно ориентироваться в задании, планировать свои действия, проводить контроль и оценку работы. Проектирование корректирует эти недостатки</a:t>
            </a:r>
            <a:r>
              <a:rPr lang="ru-RU" sz="2200" b="1" i="1" dirty="0" smtClean="0">
                <a:solidFill>
                  <a:schemeClr val="tx1"/>
                </a:solidFill>
                <a:latin typeface="Times New Roman" pitchFamily="18" charset="0"/>
                <a:cs typeface="Times New Roman" pitchFamily="18" charset="0"/>
              </a:rPr>
              <a:t>.  </a:t>
            </a:r>
            <a:r>
              <a:rPr lang="ru-RU" sz="2000" dirty="0" smtClean="0"/>
              <a:t/>
            </a:r>
            <a:br>
              <a:rPr lang="ru-RU" sz="2000" dirty="0" smtClean="0"/>
            </a:br>
            <a:endParaRPr lang="ru-RU" sz="2000" dirty="0">
              <a:latin typeface="Times New Roman" pitchFamily="18" charset="0"/>
              <a:cs typeface="Times New Roman" pitchFamily="18" charset="0"/>
            </a:endParaRPr>
          </a:p>
        </p:txBody>
      </p:sp>
      <p:pic>
        <p:nvPicPr>
          <p:cNvPr id="19458" name="Picture 2" descr="C:\Users\Влад\Desktop\DSC04442.JPG"/>
          <p:cNvPicPr>
            <a:picLocks noGrp="1" noChangeAspect="1" noChangeArrowheads="1"/>
          </p:cNvPicPr>
          <p:nvPr>
            <p:ph idx="1"/>
          </p:nvPr>
        </p:nvPicPr>
        <p:blipFill>
          <a:blip r:embed="rId2" cstate="print"/>
          <a:srcRect/>
          <a:stretch>
            <a:fillRect/>
          </a:stretch>
        </p:blipFill>
        <p:spPr bwMode="auto">
          <a:xfrm>
            <a:off x="2000232" y="3571876"/>
            <a:ext cx="5214974" cy="314327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510466"/>
          </a:xfrm>
        </p:spPr>
        <p:txBody>
          <a:bodyPr>
            <a:noAutofit/>
          </a:bodyPr>
          <a:lstStyle/>
          <a:p>
            <a:r>
              <a:rPr lang="ru-RU" sz="2800" b="1" dirty="0" smtClean="0">
                <a:latin typeface="Times New Roman" pitchFamily="18" charset="0"/>
                <a:cs typeface="Times New Roman" pitchFamily="18" charset="0"/>
              </a:rPr>
              <a:t>Рассмотрим организацию проектной деятельности на примере проекта «Куклы-обереги».</a:t>
            </a:r>
            <a:br>
              <a:rPr lang="ru-RU" sz="2800" b="1" dirty="0" smtClean="0">
                <a:latin typeface="Times New Roman" pitchFamily="18" charset="0"/>
                <a:cs typeface="Times New Roman" pitchFamily="18" charset="0"/>
              </a:rPr>
            </a:br>
            <a:endParaRPr lang="ru-RU" sz="2800" b="1" dirty="0">
              <a:latin typeface="Times New Roman" pitchFamily="18" charset="0"/>
              <a:cs typeface="Times New Roman" pitchFamily="18" charset="0"/>
            </a:endParaRPr>
          </a:p>
        </p:txBody>
      </p:sp>
      <p:pic>
        <p:nvPicPr>
          <p:cNvPr id="8" name="Picture 4"/>
          <p:cNvPicPr>
            <a:picLocks noGrp="1" noChangeAspect="1" noChangeArrowheads="1"/>
          </p:cNvPicPr>
          <p:nvPr>
            <p:ph idx="1"/>
          </p:nvPr>
        </p:nvPicPr>
        <p:blipFill>
          <a:blip r:embed="rId2" cstate="print">
            <a:lum contrast="24000"/>
          </a:blip>
          <a:srcRect r="2237" b="3796"/>
          <a:stretch>
            <a:fillRect/>
          </a:stretch>
        </p:blipFill>
        <p:spPr bwMode="auto">
          <a:xfrm>
            <a:off x="2857488" y="3000372"/>
            <a:ext cx="2571768" cy="16430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3510730"/>
          </a:xfrm>
        </p:spPr>
        <p:txBody>
          <a:bodyPr>
            <a:normAutofit/>
          </a:bodyPr>
          <a:lstStyle/>
          <a:p>
            <a:r>
              <a:rPr lang="ru-RU" sz="4000" b="1" dirty="0" smtClean="0">
                <a:solidFill>
                  <a:srgbClr val="FF0000"/>
                </a:solidFill>
                <a:latin typeface="Times New Roman" pitchFamily="18" charset="0"/>
                <a:cs typeface="Times New Roman" pitchFamily="18" charset="0"/>
              </a:rPr>
              <a:t>Цель проекта: </a:t>
            </a:r>
            <a:r>
              <a:rPr lang="ru-RU" sz="4000" dirty="0" smtClean="0">
                <a:latin typeface="Times New Roman" pitchFamily="18" charset="0"/>
                <a:cs typeface="Times New Roman" pitchFamily="18" charset="0"/>
              </a:rPr>
              <a:t/>
            </a:r>
            <a:br>
              <a:rPr lang="ru-RU" sz="4000" dirty="0" smtClean="0">
                <a:latin typeface="Times New Roman" pitchFamily="18" charset="0"/>
                <a:cs typeface="Times New Roman" pitchFamily="18" charset="0"/>
              </a:rPr>
            </a:br>
            <a:r>
              <a:rPr lang="ru-RU" sz="3600" dirty="0" smtClean="0">
                <a:latin typeface="Times New Roman" pitchFamily="18" charset="0"/>
                <a:cs typeface="Times New Roman" pitchFamily="18" charset="0"/>
              </a:rPr>
              <a:t>Изучить тряпичную куклу, как важную составляющую культуры русского деревенского быта и развить интерес к теме проекта среди  учащихся кружка.</a:t>
            </a:r>
            <a:endParaRPr lang="ru-RU" sz="4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5368118"/>
          </a:xfrm>
        </p:spPr>
        <p:txBody>
          <a:bodyPr>
            <a:noAutofit/>
          </a:bodyPr>
          <a:lstStyle/>
          <a:p>
            <a:r>
              <a:rPr lang="ru-RU" sz="3200" b="1" dirty="0" smtClean="0">
                <a:solidFill>
                  <a:srgbClr val="FF0000"/>
                </a:solidFill>
                <a:latin typeface="Times New Roman" pitchFamily="18" charset="0"/>
                <a:cs typeface="Times New Roman" pitchFamily="18" charset="0"/>
              </a:rPr>
              <a:t>Задачи проекта:</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1. Собрать информацию о роли и месте тряпичной куклы в крестьянском быту.</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2. Изучить и применить на практике технологии изготовления различных видов кукол. </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3. Организовать и провести мероприятия, направленные на привлечение внимания к тематике проекта, на рост популярности тряпичной куклы.</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 </a:t>
            </a:r>
            <a:endParaRPr lang="ru-RU" sz="32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277</TotalTime>
  <Words>766</Words>
  <Application>Microsoft Office PowerPoint</Application>
  <PresentationFormat>Экран (4:3)</PresentationFormat>
  <Paragraphs>63</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Поток</vt:lpstr>
      <vt:lpstr>Развитие творческой активности учащихся с ограниченными возможностями здоровья в процессе проектной деятельности на занятиях кружка декоративно-прикладного творчества </vt:lpstr>
      <vt:lpstr>Эффективность работы школы в настоящее время определяется тем, в какой мере учебно-воспитательный процесс обеспечивает развитие творческих способностей каждого ученика, формирует творческую личность школьника, готовит его к творческой познавательной и общественно-трудовой деятельности. </vt:lpstr>
      <vt:lpstr>Для учащихся коррекционных школ этот вопрос является наиболее актуальным, поэтому  деятельность учителя должна быть направлена   на то, чтобы создать условия для формирования и развития творческой активности каждого учащегося с ограниченными возможностями здоровья. </vt:lpstr>
      <vt:lpstr>К сожалению, большинство учащихся коррекционных школ имеют  слабую учебную мотивации, невысокий уровень творческой активности.      Для эффективности организации педагогической деятельности  мною была проведена диагностика обучающихся с целью определения уровня их творческих способностей.   В результате диагностики выявилось, что у учащихся 5-х классов  оригинальность идей  и работоспособность низкая,   беглость и гибкость  на среднем уровне, т.е  у учащихся есть проблемы, которые тормозят процесс творчества.   Таким образом, определилась необходимость использования целенаправленных методов и приемов для развития творческой активности учащихся.   </vt:lpstr>
      <vt:lpstr>На мой взгляд, решить проблему развития творческой активности учащихся позволяет метод проекта. Такую работу наиболее эффективно проводить на занятиях кружка  по декоративно-прикладному творчеству, так как жёсткие временные рамки учебной программы по швейному делу и разный уровень развития детей  не позволяют сделать это во время уроков.  </vt:lpstr>
      <vt:lpstr>Проектная деятельность - это такая деятельность, в основе которой лежит активизация творческой, познавательной и практической составляющих, в результате которой школьник производит  конечный продукт.  Для    школьников с ограниченными возможностями здоровья  бывает сложно ориентироваться в задании, планировать свои действия, проводить контроль и оценку работы. Проектирование корректирует эти недостатки.   </vt:lpstr>
      <vt:lpstr>Рассмотрим организацию проектной деятельности на примере проекта «Куклы-обереги». </vt:lpstr>
      <vt:lpstr>Цель проекта:  Изучить тряпичную куклу, как важную составляющую культуры русского деревенского быта и развить интерес к теме проекта среди  учащихся кружка.</vt:lpstr>
      <vt:lpstr>Задачи проекта: 1. Собрать информацию о роли и месте тряпичной куклы в крестьянском быту. 2. Изучить и применить на практике технологии изготовления различных видов кукол.  3. Организовать и провести мероприятия, направленные на привлечение внимания к тематике проекта, на рост популярности тряпичной куклы.  </vt:lpstr>
      <vt:lpstr>Работа над проектом  включает четыре основных этапа.       1 этап – подготовительный.  На этом этапе школьники должны осознать, уяснить, зачем и почему им надо выполнять проект, каково его значение в их жизни и жизни общества. </vt:lpstr>
      <vt:lpstr>2 этап – конструкторский. На данном этапе возникающие образы будущего изделия должны найти свое воплощение в графических  схемах.   Учащиеся осуществляют такие действия, как подбор инструментов и оборудования, определение последовательности технологических операций, выбор оптимальной технологии изготовления изделия.     На данном этапе проекта очень важно научить ребенка творческому видению.</vt:lpstr>
      <vt:lpstr>3 этап – технологический, во время которого учащиеся выполняют технологические операции, корректируют свою деятельность, производят   самооценку работы. Цель – качественное и правильное выполнение трудовых операций.  </vt:lpstr>
      <vt:lpstr> 4 этап – заключительный, на котором происходит окончательный контроль, корректирование  проекта. Учащиеся  анализируют проделанную ими работу, устанавливают, достигли ли они своей цели, каков результат их труда. В завершение всего обучаемые оформляют результаты проектных исследований.</vt:lpstr>
      <vt:lpstr>Очень часто обучающиеся выполняют свои творческие проекты с использованием информационных технологий. Возможность использования компьютерных технологий при выполнении проектов приобретает первостепенную значимость.  Реализуя проекты, учащиеся развивают навыки мышления, поиска информации,   принятия решений, самостоятельной работы и работы в группах. </vt:lpstr>
      <vt:lpstr>В системе проектного обучения важен дифференцированный подход к учащимся, так как в каждом классе есть ученики с различными способностями.  Необходимо учитывать индивидуальные особенности учащихся при постановке задания. Более сильным ученикам    предлагается больше различных идей и они изготавливают более сложные изделия. Менее способным детям требуется больше поддержки при меньшей требовательности со стороны учителя. Такие дети  изготавливают несложные изделия. У каждого учащегося свой запланированный конечный результат. </vt:lpstr>
      <vt:lpstr>Успешность выполнения учебного проекта окончательно выясняется на его защите.  Обучающиеся делают сообщения о ходе выполнения проекта. Представляют наглядный материал (изделие ). Автор проекта делает самоанализ своей работы, выслушивает мнение других обучающихся, учителя.  Подводится итог обсуждению и ставится оценка.  </vt:lpstr>
      <vt:lpstr>Слайд 17</vt:lpstr>
      <vt:lpstr>  Продуктивная творческая деятельность повлияла на формирование и развитие творческих качеств личности. В связи с этим была проведена анкета для учащихся  кружка, где они указывали, какие качества у них развились благодаря проектной деятельности на  занятиях кружка.  Большинство ребят выделили целеустремленность, познавательную активность, любознательность, яркое воображение,  увлечённость. </vt:lpstr>
      <vt:lpstr>Анализ результатов анкеты выявления творческих качеств учащихся показывает, что выполнение проектов на  занятиях кружка способствует формированию творческих качеств учащихся.  Повысился уровень самостоятельности,  мастерства учащихся, развился эстетический вкус, образное мышление, пространственное воображение.   Дети с интересом берутся за выполнение    проектов и часто находят интересные способы их решения. </vt:lpstr>
      <vt:lpstr>Улучшился и общий психологический климат на занятиях: ребята не боятся ошибок, помогают друг другу, с удовольствием участвуют в различных мероприятиях, проводимых как на школьном, так и на краевом уровне. </vt:lpstr>
      <vt:lpstr>Считаю, что метод проектов позволяет активно  развивать и корректировать у обучающихся основные виды мышления, творческие способности, стремление самому созидать, осознавать себя творцом. У обучающихся вырабатывается и закрепляется привычка   выбирать наиболее технологичный, экономичный, отвечающий требованиям дизайна способ изготовления объекта проектной деятельности. </vt:lpstr>
      <vt:lpstr>«То, что ребенок сегодня умеет делать в сотрудничестве и под руководством, –  завтра он способен выполнить самостоятельно… Исследуя, что ребенок способен выполнить в сотрудничестве, мы определяем развитие завтрашнего дня».                                                     Л.С. Выготский  Этому во многом способствует выполнение творческих проектов.  </vt:lpstr>
      <vt:lpstr>Участие воспитанниц в изготовлении проектов меняет их отношение к труду,   способствует воспитанию трудолюбия, творческого отношения к делу. Подход к освоению обучающимися   проектной деятельности оправдан и педагогически эффективен. Поэтому считаю, что  и в дальнейшем, необходимо углублять и расширять это направление в своей работе.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Влад</dc:creator>
  <cp:lastModifiedBy>Влад</cp:lastModifiedBy>
  <cp:revision>30</cp:revision>
  <dcterms:created xsi:type="dcterms:W3CDTF">2012-12-05T11:30:47Z</dcterms:created>
  <dcterms:modified xsi:type="dcterms:W3CDTF">2013-03-04T16:23:15Z</dcterms:modified>
</cp:coreProperties>
</file>