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9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D6F989-0DF3-4547-BCD9-99EC955C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E34D-6601-419B-B596-8A788A64A71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ACF2-B56F-40F4-98B8-DDBB6CBB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C56DF-0B66-4555-8BC0-C8DD160BA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0F51-E031-44DF-95F0-F7230930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0EC1-7827-4D1E-8AC7-218BD11B9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CDA2-F053-40D5-BCC4-0FCC0E5C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D20B-51CE-4C3A-9797-1B9D2E142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70D-9CC1-405E-8DBA-E7A83830D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793-59F3-47E4-A4DF-FD476C336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070D-5112-45C6-BC74-76D0494C3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1C6E-1954-4489-A605-7C0DBFEE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2F69-B349-4D74-ACD1-2ED44A2A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7B2EE9-21E1-4C67-8F6F-DC908A23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%203\&#1053;&#1072;&#1096;%20&#1082;&#1088;&#1072;&#1089;&#1072;&#1074;&#1077;&#1094;%20&#1089;&#1072;&#1084;&#1086;&#1074;&#1072;&#1088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amovar.holm.ru/napi01_r.h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2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428604"/>
            <a:ext cx="3714776" cy="571504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3643314"/>
            <a:ext cx="7776864" cy="25671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</a:p>
          <a:p>
            <a:pPr eaLnBrk="1" hangingPunct="1"/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САМОВАР</a:t>
            </a:r>
          </a:p>
        </p:txBody>
      </p:sp>
      <p:pic>
        <p:nvPicPr>
          <p:cNvPr id="6" name="Наш красавец самов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714480" y="6072206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600" b="1" dirty="0" smtClean="0"/>
              <a:t>Работу выполнила: воспитатель «</a:t>
            </a:r>
            <a:r>
              <a:rPr lang="ru-RU" sz="1600" b="1" dirty="0" err="1" smtClean="0"/>
              <a:t>Староминского</a:t>
            </a:r>
            <a:r>
              <a:rPr lang="ru-RU" sz="1600" b="1" dirty="0" smtClean="0"/>
              <a:t> СРЦН» Белозор Елена Николаевна</a:t>
            </a:r>
            <a:endParaRPr lang="ru-RU" sz="1600" b="1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28688" y="285750"/>
            <a:ext cx="6500812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Самовар –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ваза «Кратер»</a:t>
            </a:r>
          </a:p>
        </p:txBody>
      </p:sp>
      <p:pic>
        <p:nvPicPr>
          <p:cNvPr id="9219" name="Рисунок 8" descr="Самовар вазой. XIX век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196752"/>
            <a:ext cx="3571875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12" descr="Самовар вазой. Серед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96752"/>
            <a:ext cx="3395662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1" descr="Самовар &quot;Флорентийская ваза&quot; 1870 год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484784"/>
            <a:ext cx="3286125" cy="494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1143000" y="428625"/>
            <a:ext cx="735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–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«Флорентийская ваза»</a:t>
            </a:r>
          </a:p>
        </p:txBody>
      </p:sp>
      <p:pic>
        <p:nvPicPr>
          <p:cNvPr id="10246" name="Содержимое 5" descr="Самовар &quot;Флорентийская ваза&quot;. Вторая полов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357562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86188" cy="904156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+mn-lt"/>
              </a:rPr>
              <a:t>Самовар  дорожный</a:t>
            </a:r>
          </a:p>
        </p:txBody>
      </p:sp>
      <p:pic>
        <p:nvPicPr>
          <p:cNvPr id="11268" name="Рисунок 4" descr="Самовар дорожный. 1870-е год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335756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Содержимое 4" descr="Самовар вазой. Серед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484784"/>
            <a:ext cx="3357563" cy="499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60032" y="332656"/>
            <a:ext cx="3853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– 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«Многогранник»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амовар бочонком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350043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3641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бочонком</a:t>
            </a:r>
          </a:p>
        </p:txBody>
      </p:sp>
      <p:pic>
        <p:nvPicPr>
          <p:cNvPr id="12292" name="Рисунок 3" descr="Самовар &quot;Тюльпан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357313"/>
            <a:ext cx="3716338" cy="492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788024" y="548680"/>
            <a:ext cx="385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«Тюльпан»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амовар &quot;Желудь&quot;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82428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58" y="357188"/>
            <a:ext cx="3998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«Жёлудь»</a:t>
            </a:r>
          </a:p>
        </p:txBody>
      </p:sp>
      <p:pic>
        <p:nvPicPr>
          <p:cNvPr id="13316" name="Рисунок 3" descr="Самовар &quot;Арбуз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340768"/>
            <a:ext cx="3190875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29250" y="357188"/>
            <a:ext cx="3319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«Арбуз»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:\Documents and Settings\User\Мои документы\самовар\самовар\с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071546"/>
            <a:ext cx="3286148" cy="5049851"/>
          </a:xfrm>
          <a:prstGeom prst="rect">
            <a:avLst/>
          </a:prstGeom>
          <a:noFill/>
        </p:spPr>
      </p:pic>
      <p:pic>
        <p:nvPicPr>
          <p:cNvPr id="30725" name="Picture 5" descr="C:\Documents and Settings\User\Мои документы\samovary\samovar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7572404"/>
            <a:ext cx="4504021" cy="5406732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7544" y="1143000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Самовар</a:t>
            </a:r>
            <a:r>
              <a:rPr lang="ru-RU" sz="3200" b="1" dirty="0">
                <a:latin typeface="+mj-lt"/>
                <a:cs typeface="Times New Roman" pitchFamily="18" charset="0"/>
              </a:rPr>
              <a:t> – исконно русское изобретение. Долгое время считалось, что родина самовара – Тула. Но есть свидетельства, что первые самовары были изготовлены более 250 лет назад на Урале. Были они не только металлические, но и из фарфора, фаянса и даже хрусталя</a:t>
            </a:r>
            <a:r>
              <a:rPr lang="ru-RU" b="1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1001E-6 L -0.00781 -1.01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94116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1778 году в Туле был изготовлен первый тульский самовар.</a:t>
            </a:r>
            <a:endParaRPr lang="ru-RU" b="1" dirty="0"/>
          </a:p>
        </p:txBody>
      </p:sp>
      <p:pic>
        <p:nvPicPr>
          <p:cNvPr id="1026" name="Picture 2" descr="C:\Documents and Settings\User\Мои документы\Самовары\1267887837_cultur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71480"/>
            <a:ext cx="4143404" cy="5976926"/>
          </a:xfrm>
          <a:prstGeom prst="rect">
            <a:avLst/>
          </a:prstGeom>
          <a:noFill/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71480"/>
            <a:ext cx="3333750" cy="2667000"/>
          </a:xfrm>
          <a:prstGeom prst="roundRect">
            <a:avLst/>
          </a:prstGeom>
        </p:spPr>
      </p:pic>
      <p:pic>
        <p:nvPicPr>
          <p:cNvPr id="2" name="Рисунок 1" descr="3538049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2928934"/>
            <a:ext cx="1071569" cy="1331274"/>
          </a:xfrm>
          <a:prstGeom prst="roundRect">
            <a:avLst/>
          </a:prstGeom>
          <a:ln w="38100">
            <a:noFill/>
          </a:ln>
        </p:spPr>
      </p:pic>
      <p:pic>
        <p:nvPicPr>
          <p:cNvPr id="7" name="Рисунок 6" descr="58xtzs30fp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5286388"/>
            <a:ext cx="1609502" cy="1357322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42875" y="40005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 трубу, которая находится  внутри самовара, </a:t>
            </a:r>
            <a:r>
              <a:rPr lang="ru-RU" b="1" dirty="0" smtClean="0"/>
              <a:t>засыпали сосновые </a:t>
            </a:r>
            <a:r>
              <a:rPr lang="ru-RU" b="1" dirty="0"/>
              <a:t>шишки или сухие чурки, древесный уголь, поджигали их лучиной, раздували огонь сапогом. Вскоре вода в самоваре закипала. Наверху у самовара имеется приспособление для установки заварного чайника.</a:t>
            </a:r>
          </a:p>
        </p:txBody>
      </p:sp>
      <p:pic>
        <p:nvPicPr>
          <p:cNvPr id="5" name="Рисунок 4" descr="Устройство самова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14313"/>
            <a:ext cx="2928938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3" name="Picture 1" descr="C:\Documents and Settings\User\Мои документы\самовар\самовар\с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498" y="1142984"/>
            <a:ext cx="4050502" cy="52641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User\Мои документы\самовар\самовар\с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500174"/>
            <a:ext cx="4000507" cy="5357826"/>
          </a:xfrm>
          <a:prstGeom prst="rect">
            <a:avLst/>
          </a:prstGeom>
          <a:noFill/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42875" y="30718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528392" cy="5112568"/>
          </a:xfrm>
        </p:spPr>
        <p:txBody>
          <a:bodyPr/>
          <a:lstStyle/>
          <a:p>
            <a:pPr marL="0" indent="0" eaLnBrk="1" hangingPunct="1"/>
            <a:r>
              <a:rPr lang="ru-RU" sz="2000" b="1" dirty="0" smtClean="0"/>
              <a:t>В Словаре русского языка говорится: </a:t>
            </a:r>
          </a:p>
          <a:p>
            <a:pPr marL="0" indent="0" eaLnBrk="1" hangingPunct="1"/>
            <a:r>
              <a:rPr lang="ru-RU" sz="2000" b="1" dirty="0" smtClean="0"/>
              <a:t>"Самовар - металлический прибор для кипячения воды с топкой внутри, наполняемый углями". </a:t>
            </a:r>
          </a:p>
          <a:p>
            <a:pPr marL="0" indent="0" eaLnBrk="1" hangingPunct="1"/>
            <a:r>
              <a:rPr lang="ru-RU" sz="2000" b="1" dirty="0" smtClean="0"/>
              <a:t>В Толковом словаре живого великорусского языка В.И. Даля сказано: </a:t>
            </a:r>
          </a:p>
          <a:p>
            <a:pPr marL="0" indent="0" eaLnBrk="1" hangingPunct="1"/>
            <a:r>
              <a:rPr lang="ru-RU" sz="2000" b="1" dirty="0" smtClean="0"/>
              <a:t>"Самовар - водогрейный для чаю сосуд, медный с трубою и жаровнею внутри ".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4101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384376" cy="4925144"/>
          </a:xfrm>
        </p:spPr>
        <p:txBody>
          <a:bodyPr/>
          <a:lstStyle/>
          <a:p>
            <a:pPr marL="0" indent="0" algn="r" eaLnBrk="1" hangingPunct="1"/>
            <a:r>
              <a:rPr lang="ru-RU" sz="2000" b="1" dirty="0" smtClean="0"/>
              <a:t>Самовар вошел в каждый дом. Он стал символом добра и домашнего уюта. Дети получали знания, впитывали традиции, учились говорить и слушать у самовара. Этот предмет вошел в классику русской литературы и искусства как непременный атрибут семейного покоя.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5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Что такое самовар?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амовар вазой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42938"/>
            <a:ext cx="3794894" cy="592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286000" y="2636912"/>
            <a:ext cx="6102424" cy="7771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357688" y="2214563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Стенка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основная часть самовара, куда наливается вода для кипячения.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07704" y="4437112"/>
            <a:ext cx="6387603" cy="1312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499992" y="4077072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Шейка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нижняя часть самовара.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835696" y="3717032"/>
            <a:ext cx="6552728" cy="7200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Прямоугольник 20"/>
          <p:cNvSpPr>
            <a:spLocks noChangeArrowheads="1"/>
          </p:cNvSpPr>
          <p:nvPr/>
        </p:nvSpPr>
        <p:spPr bwMode="auto">
          <a:xfrm>
            <a:off x="4357688" y="3286125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Репеек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фигурная пластинка, прикрепляемая к стенке самовара, в которую врезается кран.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1844825"/>
            <a:ext cx="6817369" cy="7200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4355976" y="1412776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Душничок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отверстие на крышке самовара для выпускания пара при кипении воды в самоваре.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63688" y="1000126"/>
            <a:ext cx="6665937" cy="12461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29"/>
          <p:cNvSpPr txBox="1">
            <a:spLocks noChangeArrowheads="1"/>
          </p:cNvSpPr>
          <p:nvPr/>
        </p:nvSpPr>
        <p:spPr bwMode="auto">
          <a:xfrm>
            <a:off x="4429125" y="714375"/>
            <a:ext cx="385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  <a:cs typeface="Times New Roman" pitchFamily="18" charset="0"/>
              </a:rPr>
              <a:t>Заглушка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- колпачок для закрытия кувшина.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4" name="Рисунок 13" descr="kniga1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941168"/>
            <a:ext cx="1876425" cy="1552575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Внешне он напоминает чайник с большим </a:t>
            </a:r>
            <a:r>
              <a:rPr lang="ru-RU" b="1" dirty="0" err="1" smtClean="0">
                <a:solidFill>
                  <a:schemeClr val="tx2"/>
                </a:solidFill>
              </a:rPr>
              <a:t>изогну-тым</a:t>
            </a:r>
            <a:r>
              <a:rPr lang="ru-RU" b="1" dirty="0" smtClean="0">
                <a:solidFill>
                  <a:schemeClr val="tx2"/>
                </a:solidFill>
              </a:rPr>
              <a:t> носиком, но внутри у него припаян кувшин, куда закладывали угли (</a:t>
            </a:r>
            <a:r>
              <a:rPr lang="ru-RU" b="1" dirty="0" err="1" smtClean="0">
                <a:solidFill>
                  <a:schemeClr val="tx2"/>
                </a:solidFill>
              </a:rPr>
              <a:t>позд-нее</a:t>
            </a:r>
            <a:r>
              <a:rPr lang="ru-RU" b="1" dirty="0" smtClean="0">
                <a:solidFill>
                  <a:schemeClr val="tx2"/>
                </a:solidFill>
              </a:rPr>
              <a:t> такое устройство кувшина мы увидели в самоваре), а внизу </a:t>
            </a:r>
            <a:r>
              <a:rPr lang="ru-RU" b="1" dirty="0" err="1" smtClean="0">
                <a:solidFill>
                  <a:schemeClr val="tx2"/>
                </a:solidFill>
              </a:rPr>
              <a:t>сбитен-ника</a:t>
            </a:r>
            <a:r>
              <a:rPr lang="ru-RU" b="1" dirty="0" smtClean="0">
                <a:solidFill>
                  <a:schemeClr val="tx2"/>
                </a:solidFill>
              </a:rPr>
              <a:t> – поддувало. Такие </a:t>
            </a:r>
            <a:r>
              <a:rPr lang="ru-RU" b="1" dirty="0" err="1" smtClean="0">
                <a:solidFill>
                  <a:schemeClr val="tx2"/>
                </a:solidFill>
              </a:rPr>
              <a:t>сбитенники</a:t>
            </a:r>
            <a:r>
              <a:rPr lang="ru-RU" b="1" dirty="0" smtClean="0">
                <a:solidFill>
                  <a:schemeClr val="tx2"/>
                </a:solidFill>
              </a:rPr>
              <a:t>  делали в Туле. Они служили для </a:t>
            </a:r>
            <a:r>
              <a:rPr lang="ru-RU" b="1" dirty="0" err="1" smtClean="0">
                <a:solidFill>
                  <a:schemeClr val="tx2"/>
                </a:solidFill>
              </a:rPr>
              <a:t>пригото-вления</a:t>
            </a:r>
            <a:r>
              <a:rPr lang="ru-RU" b="1" dirty="0" smtClean="0">
                <a:solidFill>
                  <a:schemeClr val="tx2"/>
                </a:solidFill>
              </a:rPr>
              <a:t>  горячего </a:t>
            </a:r>
            <a:r>
              <a:rPr lang="ru-RU" b="1" dirty="0" err="1" smtClean="0">
                <a:solidFill>
                  <a:schemeClr val="tx2"/>
                </a:solidFill>
              </a:rPr>
              <a:t>аромат-ного</a:t>
            </a:r>
            <a:r>
              <a:rPr lang="ru-RU" b="1" dirty="0" smtClean="0">
                <a:solidFill>
                  <a:schemeClr val="tx2"/>
                </a:solidFill>
              </a:rPr>
              <a:t> народного напитка (</a:t>
            </a:r>
            <a:r>
              <a:rPr lang="ru-RU" b="1" dirty="0" smtClean="0">
                <a:solidFill>
                  <a:schemeClr val="tx2"/>
                </a:solidFill>
                <a:hlinkClick r:id="rId2"/>
              </a:rPr>
              <a:t>сбитня</a:t>
            </a:r>
            <a:r>
              <a:rPr lang="ru-RU" b="1" dirty="0" smtClean="0">
                <a:solidFill>
                  <a:schemeClr val="tx2"/>
                </a:solidFill>
              </a:rPr>
              <a:t>) из воды, меда, </a:t>
            </a:r>
            <a:r>
              <a:rPr lang="ru-RU" b="1" dirty="0" err="1" smtClean="0">
                <a:solidFill>
                  <a:schemeClr val="tx2"/>
                </a:solidFill>
              </a:rPr>
              <a:t>прянностей</a:t>
            </a:r>
            <a:r>
              <a:rPr lang="ru-RU" b="1" dirty="0" smtClean="0">
                <a:solidFill>
                  <a:schemeClr val="tx2"/>
                </a:solidFill>
              </a:rPr>
              <a:t> и трав.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6149" name="Рисунок 2" descr="Чайник-самовар (сбитенник). Конец XVIII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1" y="1357313"/>
            <a:ext cx="364046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Чайник-самовар (</a:t>
            </a:r>
            <a:r>
              <a:rPr lang="ru-RU" sz="32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сбитенник</a:t>
            </a: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4" descr="Чайник-самовар. Конец XVIII века.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2450" y="1196752"/>
            <a:ext cx="380352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427984" cy="45259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Некоторые фабриканты изготовляли самовары-кофейники, которые внешне мало чем </a:t>
            </a:r>
            <a:r>
              <a:rPr lang="ru-RU" b="1" dirty="0" err="1" smtClean="0">
                <a:solidFill>
                  <a:schemeClr val="tx2"/>
                </a:solidFill>
              </a:rPr>
              <a:t>отлича-лись</a:t>
            </a:r>
            <a:r>
              <a:rPr lang="ru-RU" b="1" dirty="0" smtClean="0">
                <a:solidFill>
                  <a:schemeClr val="tx2"/>
                </a:solidFill>
              </a:rPr>
              <a:t>  от чайного самовара. Во внутреннюю часть на кувшин укреплялось ситечко для процеживания кофе. Самовары – </a:t>
            </a:r>
            <a:r>
              <a:rPr lang="ru-RU" b="1" dirty="0" err="1" smtClean="0">
                <a:solidFill>
                  <a:schemeClr val="tx2"/>
                </a:solidFill>
              </a:rPr>
              <a:t>кофей-ники</a:t>
            </a:r>
            <a:r>
              <a:rPr lang="ru-RU" b="1" dirty="0" smtClean="0">
                <a:solidFill>
                  <a:schemeClr val="tx2"/>
                </a:solidFill>
              </a:rPr>
              <a:t> встречаются редко: этот напиток был доступен только знати.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   самовар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928689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+mn-lt"/>
              </a:rPr>
              <a:t>Самовары-кофейники </a:t>
            </a:r>
            <a:endParaRPr lang="ru-RU" sz="3200" dirty="0" smtClean="0">
              <a:latin typeface="+mn-lt"/>
            </a:endParaRPr>
          </a:p>
        </p:txBody>
      </p:sp>
      <p:pic>
        <p:nvPicPr>
          <p:cNvPr id="8195" name="Содержимое 4" descr="Самовары-кофейники. Чеканка. 1840-е годы.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214438"/>
            <a:ext cx="3710186" cy="504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4896544" cy="244827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+mj-lt"/>
                <a:cs typeface="Times New Roman" pitchFamily="18" charset="0"/>
              </a:rPr>
              <a:t>Самовар гудит, шумит,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Только с виду он сердит.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К потолку пускает пар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Наш красавец-самовар.</a:t>
            </a:r>
          </a:p>
          <a:p>
            <a:pPr eaLnBrk="1" hangingPunct="1"/>
            <a:endParaRPr lang="ru-RU" sz="2800" b="1" dirty="0" smtClean="0">
              <a:latin typeface="+mj-lt"/>
            </a:endParaRPr>
          </a:p>
          <a:p>
            <a:pPr eaLnBrk="1" hangingPunct="1"/>
            <a:endParaRPr lang="ru-RU" sz="2800" b="1" dirty="0" smtClean="0">
              <a:latin typeface="+mj-lt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411</Words>
  <Application>Microsoft Office PowerPoint</Application>
  <PresentationFormat>Экран (4:3)</PresentationFormat>
  <Paragraphs>33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Самовары-кофейники </vt:lpstr>
      <vt:lpstr>Самовар – ваза «Кратер»</vt:lpstr>
      <vt:lpstr>Слайд 11</vt:lpstr>
      <vt:lpstr>Самовар  дорожный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Русский самовар (виртуальная экскурсия)</dc:subject>
  <dc:creator>Белозор Е.Н.</dc:creator>
  <cp:lastModifiedBy>User</cp:lastModifiedBy>
  <cp:revision>82</cp:revision>
  <dcterms:created xsi:type="dcterms:W3CDTF">2009-10-21T13:14:34Z</dcterms:created>
  <dcterms:modified xsi:type="dcterms:W3CDTF">2013-02-21T08:23:57Z</dcterms:modified>
</cp:coreProperties>
</file>