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7" r:id="rId2"/>
    <p:sldId id="276" r:id="rId3"/>
    <p:sldId id="261" r:id="rId4"/>
    <p:sldId id="271" r:id="rId5"/>
    <p:sldId id="273" r:id="rId6"/>
    <p:sldId id="270" r:id="rId7"/>
    <p:sldId id="274" r:id="rId8"/>
    <p:sldId id="262" r:id="rId9"/>
    <p:sldId id="263" r:id="rId10"/>
    <p:sldId id="265" r:id="rId11"/>
    <p:sldId id="275" r:id="rId12"/>
    <p:sldId id="27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F4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13243-97D7-44DD-8407-B8F70154299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80D5E-EE04-4BC0-8B9E-358D1E533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0D5E-EE04-4BC0-8B9E-358D1E533CE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0D5E-EE04-4BC0-8B9E-358D1E533CE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285729"/>
            <a:ext cx="842968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chemeClr val="accent5">
                    <a:lumMod val="50000"/>
                  </a:schemeClr>
                </a:solidFill>
              </a:rPr>
              <a:t>Вежливость</a:t>
            </a:r>
            <a:r>
              <a:rPr lang="en-US" sz="5400" b="1" dirty="0" smtClean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ru-RU" sz="5400" b="1" dirty="0" smtClean="0">
                <a:solidFill>
                  <a:schemeClr val="accent5">
                    <a:lumMod val="50000"/>
                  </a:schemeClr>
                </a:solidFill>
              </a:rPr>
              <a:t>это </a:t>
            </a:r>
            <a:r>
              <a:rPr lang="ru-RU" sz="5400" b="1" dirty="0">
                <a:solidFill>
                  <a:schemeClr val="accent5">
                    <a:lumMod val="50000"/>
                  </a:schemeClr>
                </a:solidFill>
              </a:rPr>
              <a:t>сила, слабость или необходимость?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7" name="Picture 11" descr="ANd9GcRX0bpv8UCAmnSck2eHy1jedcxIGSBODsctdjxPTaYk7clRYej_L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643314"/>
            <a:ext cx="3214710" cy="278605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3" descr="a176e99533ae7d5794944e975ac886bc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500826" y="3429000"/>
            <a:ext cx="264317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26035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dirty="0">
                <a:solidFill>
                  <a:srgbClr val="C00000"/>
                </a:solidFill>
              </a:rPr>
              <a:t>Правила вежливости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3850" y="1052513"/>
            <a:ext cx="8640763" cy="797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8. Вежливый человек не отвечает на грубость грубостью. </a:t>
            </a:r>
          </a:p>
          <a:p>
            <a:endParaRPr lang="ru-RU" sz="3200" dirty="0">
              <a:solidFill>
                <a:srgbClr val="002060"/>
              </a:solidFill>
            </a:endParaRPr>
          </a:p>
          <a:p>
            <a:pPr lvl="1"/>
            <a:r>
              <a:rPr lang="ru-RU" sz="3200" dirty="0">
                <a:solidFill>
                  <a:srgbClr val="002060"/>
                </a:solidFill>
              </a:rPr>
              <a:t>9. Надо быть вежливым в словах, в тоне, в жестах, в действиях. Вежливые слова, сказанные грубым голосом, развязным тоном, перестают быть вежливыми.  </a:t>
            </a:r>
          </a:p>
          <a:p>
            <a:r>
              <a:rPr lang="ru-RU" sz="3200" dirty="0">
                <a:solidFill>
                  <a:srgbClr val="002060"/>
                </a:solidFill>
              </a:rPr>
              <a:t> </a:t>
            </a:r>
          </a:p>
          <a:p>
            <a:endParaRPr lang="ru-RU" sz="3200" dirty="0">
              <a:solidFill>
                <a:srgbClr val="002060"/>
              </a:solidFill>
            </a:endParaRPr>
          </a:p>
          <a:p>
            <a:r>
              <a:rPr lang="ru-RU" sz="3600" dirty="0"/>
              <a:t/>
            </a:r>
            <a:br>
              <a:rPr lang="ru-RU" sz="3600" dirty="0"/>
            </a:br>
            <a:endParaRPr lang="ru-RU" sz="3600" dirty="0">
              <a:solidFill>
                <a:srgbClr val="002060"/>
              </a:solidFill>
            </a:endParaRPr>
          </a:p>
          <a:p>
            <a:r>
              <a:rPr lang="ru-RU" sz="3600" dirty="0">
                <a:solidFill>
                  <a:srgbClr val="002060"/>
                </a:solidFill>
              </a:rPr>
              <a:t/>
            </a:r>
            <a:br>
              <a:rPr lang="ru-RU" sz="3600" dirty="0">
                <a:solidFill>
                  <a:srgbClr val="002060"/>
                </a:solidFill>
              </a:rPr>
            </a:br>
            <a:endParaRPr lang="ru-RU" sz="3600" dirty="0">
              <a:solidFill>
                <a:srgbClr val="002060"/>
              </a:solidFill>
            </a:endParaRPr>
          </a:p>
          <a:p>
            <a:r>
              <a:rPr lang="ru-RU" sz="4000" dirty="0">
                <a:solidFill>
                  <a:srgbClr val="002060"/>
                </a:solidFill>
              </a:rPr>
              <a:t/>
            </a:r>
            <a:br>
              <a:rPr lang="ru-RU" sz="4000" dirty="0">
                <a:solidFill>
                  <a:srgbClr val="002060"/>
                </a:solidFill>
              </a:rPr>
            </a:b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250" autoRev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2" dur="250" autoRev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Изучать этикет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Чтение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Работа над собой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Общение                                     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Как воспитать в себе вежливость?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500174"/>
            <a:ext cx="2786082" cy="4500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991244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accent2"/>
                </a:solidFill>
              </a:rPr>
              <a:t>         Закончите предложение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rgbClr val="00B050"/>
                </a:solidFill>
              </a:rPr>
              <a:t>•  Я считаю, что мы не напрасно провели эти минуты вместе … 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  <a:t>• Нам был нужен этот разговор …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•  Я хочу себя похвалить …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  <a:t>•   Я хочу похвалить одноклассников …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•  Я хочу похвалить учителя …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•  Я думаю, что я вежлив, потому что …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•    Я не всегда вежлив, мне нужно научиться …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285750" y="285750"/>
            <a:ext cx="8643938" cy="6357938"/>
          </a:xfrm>
          <a:prstGeom prst="frame">
            <a:avLst>
              <a:gd name="adj1" fmla="val 51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6"/>
          <p:cNvSpPr>
            <a:spLocks noChangeArrowheads="1"/>
          </p:cNvSpPr>
          <p:nvPr/>
        </p:nvSpPr>
        <p:spPr bwMode="auto">
          <a:xfrm>
            <a:off x="500034" y="4714884"/>
            <a:ext cx="828680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+mn-lt"/>
              </a:rPr>
              <a:t>СПАСИБО ЗА ВНИМАНИЕ!!!</a:t>
            </a:r>
          </a:p>
          <a:p>
            <a:pPr>
              <a:defRPr/>
            </a:pP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 </a:t>
            </a:r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8572500" y="62865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8</a:t>
            </a:r>
            <a:endParaRPr lang="ru-RU" dirty="0"/>
          </a:p>
        </p:txBody>
      </p:sp>
      <p:pic>
        <p:nvPicPr>
          <p:cNvPr id="7" name="Picture 2" descr="C:\Documents and Settings\Ковалев\Мои документы\Мои рисунки\ClipArt\GIFANIM\ROACH\CATSS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714612" y="500042"/>
            <a:ext cx="4071966" cy="4214842"/>
          </a:xfr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472518" cy="5500726"/>
          </a:xfrm>
        </p:spPr>
        <p:txBody>
          <a:bodyPr>
            <a:normAutofit fontScale="90000"/>
          </a:bodyPr>
          <a:lstStyle/>
          <a:p>
            <a:r>
              <a:rPr smtClean="0"/>
              <a:t>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Ничто не обходится нам так дёшево и не ценится так дорого, как вежливость.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                       М.Сервантес  Сааведра  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                       </a:t>
            </a:r>
            <a:r>
              <a:rPr smtClean="0"/>
              <a:t/>
            </a:r>
            <a:br>
              <a:rPr smtClean="0"/>
            </a:br>
            <a:r>
              <a:rPr lang="ru-RU" dirty="0" smtClean="0"/>
              <a:t>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Вежливость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порождает </a:t>
            </a:r>
            <a:r>
              <a:rPr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и вызывает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вежливость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                                 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Э.Роттердамский</a:t>
            </a:r>
            <a:r>
              <a:rPr smtClean="0"/>
              <a:t/>
            </a:r>
            <a:br>
              <a:rPr smtClean="0"/>
            </a:br>
            <a:r>
              <a:rPr lang="ru-RU" dirty="0" smtClean="0"/>
              <a:t> </a:t>
            </a:r>
            <a:r>
              <a:rPr smtClean="0"/>
              <a:t> 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3" descr="a176e99533ae7d5794944e975ac886bc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3940175"/>
            <a:ext cx="2917825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9388" y="188912"/>
            <a:ext cx="87852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</a:rPr>
              <a:t>Что такое «вежливость» </a:t>
            </a:r>
            <a:r>
              <a:rPr lang="ru-RU" sz="4400" dirty="0" smtClean="0">
                <a:solidFill>
                  <a:srgbClr val="C00000"/>
                </a:solidFill>
              </a:rPr>
              <a:t>?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1285860"/>
            <a:ext cx="87137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</a:rPr>
              <a:t> Вежливость – одно из важнейших качеств воспитанного человека. До </a:t>
            </a:r>
            <a:r>
              <a:rPr lang="ru-RU" sz="4000" dirty="0" smtClean="0">
                <a:solidFill>
                  <a:srgbClr val="002060"/>
                </a:solidFill>
              </a:rPr>
              <a:t>1</a:t>
            </a:r>
            <a:r>
              <a:rPr lang="en-US" sz="4000" dirty="0" smtClean="0">
                <a:solidFill>
                  <a:srgbClr val="002060"/>
                </a:solidFill>
              </a:rPr>
              <a:t>6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>
                <a:solidFill>
                  <a:srgbClr val="002060"/>
                </a:solidFill>
              </a:rPr>
              <a:t>века «вежа» означало «знаток», - тот, кто знает правила приличия, формы выражения доброго отношения к людям.</a:t>
            </a:r>
          </a:p>
        </p:txBody>
      </p:sp>
      <p:pic>
        <p:nvPicPr>
          <p:cNvPr id="7" name="Рисунок 3" descr="a176e99533ae7d5794944e975ac886bc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3940175"/>
            <a:ext cx="2917825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даёт возможность  достойно выйти из любой ситуации;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даёт  умение  «держать себя в руках»;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 придаёт силы для проявления только лучших человеческих качеств;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даёт радость от общения с людьми;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обеспечивает ясность в словах, мыслях, в поведении;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освобождает от хамства и грубости;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чём преимущества  вежливости?</a:t>
            </a:r>
            <a:br>
              <a:rPr lang="ru-RU" sz="36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6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Вежливость -</a:t>
            </a:r>
            <a:endParaRPr lang="ru-RU" sz="3600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Поиграем в детскую игру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7" descr="4486482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857232"/>
            <a:ext cx="4286280" cy="5691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11" descr="a176e99533ae7d5794944e975ac886bc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2338" y="0"/>
            <a:ext cx="3141662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643438" y="1052513"/>
            <a:ext cx="2266950" cy="5857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Спаси Бог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2060848"/>
            <a:ext cx="669674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Здравствуйте -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908720"/>
            <a:ext cx="468052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-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500563" y="2924175"/>
            <a:ext cx="4135437" cy="6477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</a:rPr>
              <a:t>Желаю здоровья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3861048"/>
            <a:ext cx="8496944" cy="38164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Пожалуйста- 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«подари, если любишь»</a:t>
            </a:r>
          </a:p>
          <a:p>
            <a:pPr algn="ctr">
              <a:defRPr/>
            </a:pPr>
            <a:r>
              <a:rPr lang="ru-RU" sz="5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 свидания -</a:t>
            </a:r>
            <a:r>
              <a:rPr lang="ru-RU" sz="40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надеюсь свидеться с тобою снова</a:t>
            </a:r>
          </a:p>
          <a:p>
            <a:pPr algn="ctr">
              <a:defRPr/>
            </a:pP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628775"/>
            <a:ext cx="22320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2781300"/>
            <a:ext cx="2305050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43663" y="3357563"/>
            <a:ext cx="2376487" cy="259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8" name="WordArt 10"/>
          <p:cNvSpPr>
            <a:spLocks noChangeArrowheads="1" noChangeShapeType="1" noTextEdit="1"/>
          </p:cNvSpPr>
          <p:nvPr/>
        </p:nvSpPr>
        <p:spPr bwMode="auto">
          <a:xfrm>
            <a:off x="827088" y="404813"/>
            <a:ext cx="6985000" cy="931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Кабинет  рассуждений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6" descr="a176e99533ae7d5794944e975ac886bc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59450" y="3473450"/>
            <a:ext cx="33845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26035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dirty="0">
                <a:solidFill>
                  <a:srgbClr val="C00000"/>
                </a:solidFill>
              </a:rPr>
              <a:t>Правила вежливости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3850" y="1052513"/>
            <a:ext cx="8640763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defRPr/>
            </a:pPr>
            <a:r>
              <a:rPr lang="ru-RU" sz="2800" dirty="0">
                <a:solidFill>
                  <a:srgbClr val="002060"/>
                </a:solidFill>
              </a:rPr>
              <a:t>1</a:t>
            </a:r>
            <a:r>
              <a:rPr lang="ru-RU" sz="3200" dirty="0">
                <a:solidFill>
                  <a:srgbClr val="002060"/>
                </a:solidFill>
              </a:rPr>
              <a:t>. В вежливости проявляется отношение к другим людям.</a:t>
            </a:r>
          </a:p>
          <a:p>
            <a:pPr marL="742950" indent="-742950">
              <a:defRPr/>
            </a:pPr>
            <a:endParaRPr lang="ru-RU" sz="3200" i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ru-RU" sz="3200" dirty="0">
                <a:solidFill>
                  <a:srgbClr val="002060"/>
                </a:solidFill>
              </a:rPr>
              <a:t>2. Вежливый человек не причиняет другому неприятностей и обид.</a:t>
            </a:r>
          </a:p>
          <a:p>
            <a:pPr>
              <a:defRPr/>
            </a:pPr>
            <a:endParaRPr lang="ru-RU" sz="32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ru-RU" sz="3200" dirty="0">
                <a:solidFill>
                  <a:srgbClr val="002060"/>
                </a:solidFill>
              </a:rPr>
              <a:t>3. Вежливый человек приветлив и внимателен к другим.</a:t>
            </a:r>
          </a:p>
          <a:p>
            <a:pPr>
              <a:defRPr/>
            </a:pPr>
            <a:endParaRPr lang="ru-RU" sz="32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ru-RU" sz="3200" dirty="0">
                <a:solidFill>
                  <a:srgbClr val="002060"/>
                </a:solidFill>
              </a:rPr>
              <a:t>4. Вежливый человек всегда здоровается и прощается. Невежливо не ответить на приветствие. </a:t>
            </a:r>
            <a:br>
              <a:rPr lang="ru-RU" sz="3200" dirty="0">
                <a:solidFill>
                  <a:srgbClr val="002060"/>
                </a:solidFill>
              </a:rPr>
            </a:br>
            <a:endParaRPr lang="ru-RU" sz="32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ru-RU" sz="3200" dirty="0">
                <a:solidFill>
                  <a:srgbClr val="002060"/>
                </a:solidFill>
              </a:rPr>
              <a:t/>
            </a:r>
            <a:br>
              <a:rPr lang="ru-RU" sz="3200" dirty="0">
                <a:solidFill>
                  <a:srgbClr val="002060"/>
                </a:solidFill>
              </a:rPr>
            </a:b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3" descr="a176e99533ae7d5794944e975ac886bc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4149725"/>
            <a:ext cx="2846387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26035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dirty="0">
                <a:solidFill>
                  <a:srgbClr val="C00000"/>
                </a:solidFill>
              </a:rPr>
              <a:t>Правила вежливости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03237" y="857232"/>
            <a:ext cx="8640763" cy="9325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5</a:t>
            </a:r>
            <a:r>
              <a:rPr lang="ru-RU" sz="3200" dirty="0">
                <a:solidFill>
                  <a:srgbClr val="002060"/>
                </a:solidFill>
              </a:rPr>
              <a:t>. Со взрослыми надо здороваться первым, но самому протягивать руку нельзя. Здороваясь, надо смотреть в лицо тому, с кем здороваешься. </a:t>
            </a:r>
          </a:p>
          <a:p>
            <a:endParaRPr lang="ru-RU" sz="3200" dirty="0">
              <a:solidFill>
                <a:srgbClr val="002060"/>
              </a:solidFill>
            </a:endParaRPr>
          </a:p>
          <a:p>
            <a:r>
              <a:rPr lang="ru-RU" sz="3200" dirty="0">
                <a:solidFill>
                  <a:srgbClr val="002060"/>
                </a:solidFill>
              </a:rPr>
              <a:t>6. Будь вежлив со своими товарищами: не давай им прозвищ и кличек, разговаривая, не кричи. </a:t>
            </a:r>
          </a:p>
          <a:p>
            <a:endParaRPr lang="ru-RU" sz="3200" dirty="0">
              <a:solidFill>
                <a:srgbClr val="002060"/>
              </a:solidFill>
            </a:endParaRPr>
          </a:p>
          <a:p>
            <a:r>
              <a:rPr lang="ru-RU" sz="3200" dirty="0">
                <a:solidFill>
                  <a:srgbClr val="002060"/>
                </a:solidFill>
              </a:rPr>
              <a:t>7. В играх не будь грубым, не кричи. Не спорь с товарищем по пустякам, не ссорься, старайся работать и играть дружно. </a:t>
            </a:r>
            <a:br>
              <a:rPr lang="ru-RU" sz="3200" dirty="0">
                <a:solidFill>
                  <a:srgbClr val="002060"/>
                </a:solidFill>
              </a:rPr>
            </a:b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>
              <a:solidFill>
                <a:srgbClr val="002060"/>
              </a:solidFill>
            </a:endParaRPr>
          </a:p>
          <a:p>
            <a:r>
              <a:rPr lang="ru-RU" sz="3600" dirty="0">
                <a:solidFill>
                  <a:srgbClr val="002060"/>
                </a:solidFill>
              </a:rPr>
              <a:t/>
            </a:r>
            <a:br>
              <a:rPr lang="ru-RU" sz="3600" dirty="0">
                <a:solidFill>
                  <a:srgbClr val="002060"/>
                </a:solidFill>
              </a:rPr>
            </a:br>
            <a:endParaRPr lang="ru-RU" sz="3600" dirty="0">
              <a:solidFill>
                <a:srgbClr val="002060"/>
              </a:solidFill>
            </a:endParaRPr>
          </a:p>
          <a:p>
            <a:r>
              <a:rPr lang="ru-RU" sz="4000" dirty="0">
                <a:solidFill>
                  <a:srgbClr val="002060"/>
                </a:solidFill>
              </a:rPr>
              <a:t/>
            </a:r>
            <a:br>
              <a:rPr lang="ru-RU" sz="4000" dirty="0">
                <a:solidFill>
                  <a:srgbClr val="002060"/>
                </a:solidFill>
              </a:rPr>
            </a:b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317</TotalTime>
  <Words>342</Words>
  <PresentationFormat>Экран (4:3)</PresentationFormat>
  <Paragraphs>56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Слайд 1</vt:lpstr>
      <vt:lpstr> Ничто не обходится нам так дёшево и не ценится так дорого, как вежливость.                         М.Сервантес  Сааведра                             Вежливость порождает  и вызывает вежливость.                                     Э.Роттердамский   </vt:lpstr>
      <vt:lpstr>Слайд 3</vt:lpstr>
      <vt:lpstr>В чём преимущества  вежливости?                   Вежливость -</vt:lpstr>
      <vt:lpstr>Поиграем в детскую игру</vt:lpstr>
      <vt:lpstr>Слайд 6</vt:lpstr>
      <vt:lpstr>Слайд 7</vt:lpstr>
      <vt:lpstr>Слайд 8</vt:lpstr>
      <vt:lpstr>Слайд 9</vt:lpstr>
      <vt:lpstr>Слайд 10</vt:lpstr>
      <vt:lpstr>Как воспитать в себе вежливость?</vt:lpstr>
      <vt:lpstr>         Закончите предложение •  Я считаю, что мы не напрасно провели эти минуты вместе …  • Нам был нужен этот разговор … •  Я хочу себя похвалить … •   Я хочу похвалить одноклассников … •  Я хочу похвалить учителя … •  Я думаю, что я вежлив, потому что … •    Я не всегда вежлив, мне нужно научиться …   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37</cp:revision>
  <dcterms:modified xsi:type="dcterms:W3CDTF">2013-12-17T20:24:41Z</dcterms:modified>
</cp:coreProperties>
</file>