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6" r:id="rId8"/>
    <p:sldId id="263" r:id="rId9"/>
    <p:sldId id="269" r:id="rId10"/>
    <p:sldId id="262" r:id="rId11"/>
    <p:sldId id="274" r:id="rId12"/>
    <p:sldId id="270" r:id="rId13"/>
    <p:sldId id="268" r:id="rId14"/>
    <p:sldId id="267" r:id="rId15"/>
    <p:sldId id="277" r:id="rId16"/>
    <p:sldId id="265" r:id="rId17"/>
    <p:sldId id="266" r:id="rId18"/>
    <p:sldId id="275" r:id="rId19"/>
    <p:sldId id="272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F8109"/>
    <a:srgbClr val="5E2C4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9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A7299-F596-4BFB-9F72-AB404FB54F3A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1A034-9C54-4B2C-A585-D585FCA78D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A7299-F596-4BFB-9F72-AB404FB54F3A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1A034-9C54-4B2C-A585-D585FCA78D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A7299-F596-4BFB-9F72-AB404FB54F3A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1A034-9C54-4B2C-A585-D585FCA78D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A7299-F596-4BFB-9F72-AB404FB54F3A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1A034-9C54-4B2C-A585-D585FCA78D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A7299-F596-4BFB-9F72-AB404FB54F3A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1A034-9C54-4B2C-A585-D585FCA78D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A7299-F596-4BFB-9F72-AB404FB54F3A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1A034-9C54-4B2C-A585-D585FCA78D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A7299-F596-4BFB-9F72-AB404FB54F3A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1A034-9C54-4B2C-A585-D585FCA78D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A7299-F596-4BFB-9F72-AB404FB54F3A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1A034-9C54-4B2C-A585-D585FCA78D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A7299-F596-4BFB-9F72-AB404FB54F3A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1A034-9C54-4B2C-A585-D585FCA78D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A7299-F596-4BFB-9F72-AB404FB54F3A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1A034-9C54-4B2C-A585-D585FCA78D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A7299-F596-4BFB-9F72-AB404FB54F3A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1A034-9C54-4B2C-A585-D585FCA78D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A7299-F596-4BFB-9F72-AB404FB54F3A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1A034-9C54-4B2C-A585-D585FCA78D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</a:rPr>
              <a:t>Экология питания</a:t>
            </a:r>
            <a:endParaRPr lang="ru-RU" sz="6000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002060"/>
                </a:solidFill>
              </a:rPr>
              <a:t>Шишман</a:t>
            </a:r>
            <a:r>
              <a:rPr lang="ru-RU" b="1" dirty="0" smtClean="0">
                <a:solidFill>
                  <a:srgbClr val="002060"/>
                </a:solidFill>
              </a:rPr>
              <a:t> Татьяна Александровна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МБОУ СОШ №101 </a:t>
            </a:r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г</a:t>
            </a:r>
            <a:r>
              <a:rPr lang="ru-RU" b="1" dirty="0" smtClean="0">
                <a:solidFill>
                  <a:srgbClr val="002060"/>
                </a:solidFill>
              </a:rPr>
              <a:t>. Краснодар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timthumb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5214950"/>
            <a:ext cx="1190625" cy="11906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низкокалорийные и обезжиренные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продукты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71990" cy="4525963"/>
          </a:xfrm>
        </p:spPr>
        <p:txBody>
          <a:bodyPr>
            <a:noAutofit/>
          </a:bodyPr>
          <a:lstStyle/>
          <a:p>
            <a:endParaRPr lang="ru-RU" dirty="0" smtClean="0"/>
          </a:p>
          <a:p>
            <a:r>
              <a:rPr lang="ru-RU" dirty="0" smtClean="0"/>
              <a:t>Диетологи</a:t>
            </a:r>
            <a:r>
              <a:rPr lang="ru-RU" dirty="0" smtClean="0"/>
              <a:t> утверждают: люди, которые питаются обезжиренными продуктами, на самом деле переедают, так как не наедаются ими и позволяют себе добавку. 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5" name="Содержимое 4" descr="i (2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357950" y="2285992"/>
            <a:ext cx="1714500" cy="1428750"/>
          </a:xfrm>
        </p:spPr>
      </p:pic>
      <p:pic>
        <p:nvPicPr>
          <p:cNvPr id="6" name="Рисунок 5" descr="i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4929198"/>
            <a:ext cx="2286000" cy="142875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shutterstock_95204371-e136152868944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2500306"/>
            <a:ext cx="4038600" cy="2673553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0034" y="5357826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любители </a:t>
            </a:r>
            <a:r>
              <a:rPr lang="ru-RU" sz="2800" dirty="0" smtClean="0">
                <a:solidFill>
                  <a:srgbClr val="FF0000"/>
                </a:solidFill>
              </a:rPr>
              <a:t>«легких» диетических блюд </a:t>
            </a:r>
            <a:r>
              <a:rPr lang="ru-RU" sz="2800" dirty="0" smtClean="0">
                <a:solidFill>
                  <a:srgbClr val="FF0000"/>
                </a:solidFill>
              </a:rPr>
              <a:t>компенсируют </a:t>
            </a:r>
            <a:r>
              <a:rPr lang="ru-RU" sz="2800" dirty="0" smtClean="0">
                <a:solidFill>
                  <a:srgbClr val="FF0000"/>
                </a:solidFill>
              </a:rPr>
              <a:t>недобор калорий за счет </a:t>
            </a:r>
            <a:r>
              <a:rPr lang="ru-RU" sz="2800" b="1" u="sng" dirty="0" smtClean="0">
                <a:solidFill>
                  <a:srgbClr val="FF0000"/>
                </a:solidFill>
              </a:rPr>
              <a:t>количества </a:t>
            </a:r>
            <a:r>
              <a:rPr lang="ru-RU" sz="2800" dirty="0" smtClean="0">
                <a:solidFill>
                  <a:srgbClr val="FF0000"/>
                </a:solidFill>
              </a:rPr>
              <a:t>съедаемого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714876" y="357166"/>
            <a:ext cx="4038600" cy="4525963"/>
          </a:xfrm>
        </p:spPr>
        <p:txBody>
          <a:bodyPr>
            <a:normAutofit/>
          </a:bodyPr>
          <a:lstStyle/>
          <a:p>
            <a:r>
              <a:rPr lang="ru-RU" sz="3200" dirty="0" smtClean="0"/>
              <a:t>20 г сыра </a:t>
            </a:r>
            <a:r>
              <a:rPr lang="ru-RU" sz="3200" dirty="0" smtClean="0"/>
              <a:t>17% жирности </a:t>
            </a:r>
            <a:r>
              <a:rPr lang="ru-RU" sz="3200" dirty="0" smtClean="0"/>
              <a:t>= 54 ккал. 20 г </a:t>
            </a:r>
            <a:r>
              <a:rPr lang="ru-RU" sz="3200" dirty="0" smtClean="0"/>
              <a:t>45% </a:t>
            </a:r>
            <a:r>
              <a:rPr lang="ru-RU" sz="3200" dirty="0" smtClean="0"/>
              <a:t>сыра = 72 ккал. Два ломтика маложирного продукта принесли 108 ккал вместо 72! </a:t>
            </a:r>
            <a:endParaRPr lang="ru-RU" sz="3200" dirty="0"/>
          </a:p>
        </p:txBody>
      </p:sp>
      <p:pic>
        <p:nvPicPr>
          <p:cNvPr id="10" name="Рисунок 9" descr="0_66e02_3b802b8_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85728"/>
            <a:ext cx="3532688" cy="2819085"/>
          </a:xfrm>
          <a:prstGeom prst="rect">
            <a:avLst/>
          </a:prstGeo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alories-in-apples-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0"/>
            <a:ext cx="3187700" cy="2273300"/>
          </a:xfrm>
          <a:prstGeom prst="ellipse">
            <a:avLst/>
          </a:prstGeom>
        </p:spPr>
      </p:pic>
      <p:pic>
        <p:nvPicPr>
          <p:cNvPr id="7" name="Рисунок 6" descr="200Calories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5157" y="5143512"/>
            <a:ext cx="2138843" cy="1422331"/>
          </a:xfrm>
          <a:prstGeom prst="hexagon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FF0000"/>
                </a:solidFill>
              </a:rPr>
              <a:t>Продукты </a:t>
            </a:r>
            <a:r>
              <a:rPr lang="ru-RU" b="1" dirty="0" smtClean="0">
                <a:solidFill>
                  <a:srgbClr val="FF0000"/>
                </a:solidFill>
              </a:rPr>
              <a:t>с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отрицательной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калорийностью ???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1301253731_1301235773_s3img_12398122_24176_4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2332037"/>
            <a:ext cx="3785657" cy="4525963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857620" y="2071678"/>
            <a:ext cx="3786214" cy="4025897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Это маркетинговый трюк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На самом деле,  ни один продукт не требует на свое усвоение энергии больше, чем мы из него получаем</a:t>
            </a:r>
            <a:r>
              <a:rPr lang="ru-RU" dirty="0" smtClean="0"/>
              <a:t>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pelu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3047989" cy="1714512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>
                <a:solidFill>
                  <a:srgbClr val="C00000"/>
                </a:solidFill>
              </a:rPr>
              <a:t>Пустые калории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пищу, содержащую большое количество углеводов и жиров, но  малое количество  белков, витаминов, минералов, антиоксидантов, и других полезных для организма микроэлементов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по сути, потребляя пустые калории, вы в первую очередь вносите вклад в увеличение веса, а также вредите своему здоровью.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liquid calories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0"/>
            <a:ext cx="2928926" cy="2841309"/>
          </a:xfrm>
          <a:prstGeom prst="ellipse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>
                <a:solidFill>
                  <a:srgbClr val="C00000"/>
                </a:solidFill>
              </a:rPr>
              <a:t>Газированные напитки.</a:t>
            </a:r>
            <a:r>
              <a:rPr lang="ru-RU" b="1" dirty="0" smtClean="0">
                <a:solidFill>
                  <a:srgbClr val="C00000"/>
                </a:solidFill>
              </a:rPr>
              <a:t> 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endParaRPr lang="ru-RU" sz="3600" b="1" dirty="0" smtClean="0">
              <a:solidFill>
                <a:srgbClr val="FF0000"/>
              </a:solidFill>
            </a:endParaRPr>
          </a:p>
          <a:p>
            <a:endParaRPr lang="ru-RU" sz="3600" b="1" dirty="0" smtClean="0">
              <a:solidFill>
                <a:srgbClr val="FF0000"/>
              </a:solidFill>
            </a:endParaRPr>
          </a:p>
          <a:p>
            <a:endParaRPr lang="ru-RU" sz="5100" b="1" dirty="0" smtClean="0">
              <a:solidFill>
                <a:srgbClr val="FF0000"/>
              </a:solidFill>
            </a:endParaRPr>
          </a:p>
          <a:p>
            <a:endParaRPr lang="ru-RU" sz="5100" b="1" dirty="0" smtClean="0">
              <a:solidFill>
                <a:srgbClr val="FF0000"/>
              </a:solidFill>
            </a:endParaRPr>
          </a:p>
          <a:p>
            <a:endParaRPr lang="ru-RU" sz="112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ru-RU" sz="11200" b="1" dirty="0" smtClean="0">
                <a:solidFill>
                  <a:schemeClr val="bg2">
                    <a:lumMod val="10000"/>
                  </a:schemeClr>
                </a:solidFill>
              </a:rPr>
              <a:t>Напитки </a:t>
            </a:r>
            <a:r>
              <a:rPr lang="ru-RU" sz="11200" b="1" dirty="0" smtClean="0">
                <a:solidFill>
                  <a:schemeClr val="bg2">
                    <a:lumMod val="10000"/>
                  </a:schemeClr>
                </a:solidFill>
              </a:rPr>
              <a:t>уменьшают чувство голода на очень незначительное время, и в результате это никак не сказываются на количестве пищи, которое человек съедает после употребления напитков.</a:t>
            </a:r>
          </a:p>
          <a:p>
            <a:r>
              <a:rPr lang="ru-RU" sz="11200" b="1" dirty="0" smtClean="0">
                <a:solidFill>
                  <a:schemeClr val="bg2">
                    <a:lumMod val="10000"/>
                  </a:schemeClr>
                </a:solidFill>
              </a:rPr>
              <a:t> Но пустые калории, поступившие в организм, все равно утилизируются, преимущественно — в жир.</a:t>
            </a:r>
          </a:p>
          <a:p>
            <a:r>
              <a:rPr lang="ru-RU" sz="11200" b="1" dirty="0" smtClean="0">
                <a:solidFill>
                  <a:schemeClr val="bg2">
                    <a:lumMod val="10000"/>
                  </a:schemeClr>
                </a:solidFill>
              </a:rPr>
              <a:t> К тому же такие напитки провоцирую множество заболеваний кариес, </a:t>
            </a:r>
            <a:r>
              <a:rPr lang="ru-RU" sz="11200" b="1" dirty="0" err="1" smtClean="0">
                <a:solidFill>
                  <a:schemeClr val="bg2">
                    <a:lumMod val="10000"/>
                  </a:schemeClr>
                </a:solidFill>
              </a:rPr>
              <a:t>остеопороз</a:t>
            </a:r>
            <a:r>
              <a:rPr lang="ru-RU" sz="11200" b="1" dirty="0" smtClean="0">
                <a:solidFill>
                  <a:schemeClr val="bg2">
                    <a:lumMod val="10000"/>
                  </a:schemeClr>
                </a:solidFill>
              </a:rPr>
              <a:t>, камни в почках, сахарный диабет</a:t>
            </a:r>
            <a:r>
              <a:rPr lang="ru-RU" sz="9600" b="1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ru-RU" sz="44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bg2">
                    <a:lumMod val="10000"/>
                  </a:schemeClr>
                </a:solidFill>
              </a:rPr>
            </a:b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9" name="Рисунок 8" descr="i (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15250" y="4857760"/>
            <a:ext cx="1428750" cy="1428750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At931DQb5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4242816"/>
            <a:ext cx="5230368" cy="2615184"/>
          </a:xfrm>
          <a:prstGeom prst="rect">
            <a:avLst/>
          </a:prstGeom>
        </p:spPr>
      </p:pic>
      <p:pic>
        <p:nvPicPr>
          <p:cNvPr id="8" name="Рисунок 7" descr="calories-in-potato-chips-s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429000"/>
            <a:ext cx="3187700" cy="2260600"/>
          </a:xfrm>
          <a:prstGeom prst="rect">
            <a:avLst/>
          </a:prstGeom>
        </p:spPr>
      </p:pic>
      <p:pic>
        <p:nvPicPr>
          <p:cNvPr id="9" name="Рисунок 8" descr="calories-in-a-blueberry-muffin-s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29256" y="500042"/>
            <a:ext cx="3162300" cy="22606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Пустые калории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в </a:t>
            </a:r>
            <a:r>
              <a:rPr lang="ru-RU" sz="4000" dirty="0" smtClean="0"/>
              <a:t>продуктах, которые подвергаются длительной обработке, нередко остается совсем мало витаминов и микроэлементов, а вот жира, сахара и пустых калорий в них обычно много.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be7a9e0abadf38afd758621c8beee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285728"/>
            <a:ext cx="3143250" cy="381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9900"/>
                </a:solidFill>
              </a:rPr>
              <a:t>пустые калории </a:t>
            </a:r>
            <a:endParaRPr lang="ru-RU" dirty="0">
              <a:solidFill>
                <a:srgbClr val="FF99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92D050"/>
                </a:solidFill>
              </a:rPr>
              <a:t>Пустые калории могут содержаться в продуктах, имеющих небольшую пищевую ценность.</a:t>
            </a:r>
          </a:p>
          <a:p>
            <a:r>
              <a:rPr lang="ru-RU" sz="3200" b="1" i="1" dirty="0" smtClean="0">
                <a:solidFill>
                  <a:srgbClr val="92D050"/>
                </a:solidFill>
              </a:rPr>
              <a:t>120 </a:t>
            </a:r>
            <a:r>
              <a:rPr lang="ru-RU" sz="3200" b="1" i="1" dirty="0" err="1" smtClean="0">
                <a:solidFill>
                  <a:srgbClr val="92D050"/>
                </a:solidFill>
              </a:rPr>
              <a:t>кКал</a:t>
            </a:r>
            <a:endParaRPr lang="ru-RU" sz="3200" b="1" i="1" dirty="0">
              <a:solidFill>
                <a:srgbClr val="92D050"/>
              </a:solidFill>
            </a:endParaRPr>
          </a:p>
        </p:txBody>
      </p:sp>
      <p:pic>
        <p:nvPicPr>
          <p:cNvPr id="6" name="Содержимое 5" descr="1286943212_fanta_larg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357950" y="4350571"/>
            <a:ext cx="2543164" cy="25074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 (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992" y="4929198"/>
            <a:ext cx="1562104" cy="1428750"/>
          </a:xfrm>
          <a:prstGeom prst="heptagon">
            <a:avLst/>
          </a:prstGeom>
        </p:spPr>
      </p:pic>
      <p:pic>
        <p:nvPicPr>
          <p:cNvPr id="6" name="Рисунок 5" descr="i (9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285728"/>
            <a:ext cx="1428750" cy="1428750"/>
          </a:xfrm>
          <a:prstGeom prst="pentagon">
            <a:avLst/>
          </a:prstGeom>
        </p:spPr>
      </p:pic>
      <p:pic>
        <p:nvPicPr>
          <p:cNvPr id="5" name="Рисунок 4" descr="calories-in-mm-candy-s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45710" y="0"/>
            <a:ext cx="2498290" cy="1785926"/>
          </a:xfrm>
          <a:prstGeom prst="ellipse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скрытые калории 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это те, что мы не можем подсчитать. Например, когда вы перекусываете хот-догом, как вы узнаете, какую именно сосиску использовали для него и какой жирности был майонез?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А когда бездумно поглощаете перед телевизором карамельки и печенье, вы можете потом вспомнить их количество? В быту это называется "скрытыми калориями", а вот на языке медиков, извините, – </a:t>
            </a:r>
            <a:r>
              <a:rPr lang="ru-RU" sz="3000" b="1" i="1" dirty="0" smtClean="0">
                <a:solidFill>
                  <a:srgbClr val="FF0000"/>
                </a:solidFill>
              </a:rPr>
              <a:t>"пищевой распущенностью".</a:t>
            </a:r>
            <a:endParaRPr lang="ru-RU" b="1" i="1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7" name="Рисунок 6" descr="i (6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4929198"/>
            <a:ext cx="1905000" cy="1428750"/>
          </a:xfrm>
          <a:prstGeom prst="ellipse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i="1" dirty="0" smtClean="0">
                <a:solidFill>
                  <a:srgbClr val="FF0000"/>
                </a:solidFill>
              </a:rPr>
              <a:t>Все в наших руках</a:t>
            </a:r>
            <a:endParaRPr lang="ru-RU" sz="4800" i="1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5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90652" y="1600200"/>
            <a:ext cx="516269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u="sng" dirty="0" smtClean="0">
                <a:solidFill>
                  <a:srgbClr val="92D050"/>
                </a:solidFill>
              </a:rPr>
              <a:t/>
            </a:r>
            <a:br>
              <a:rPr lang="ru-RU" sz="4800" b="1" u="sng" dirty="0" smtClean="0">
                <a:solidFill>
                  <a:srgbClr val="92D050"/>
                </a:solidFill>
              </a:rPr>
            </a:br>
            <a:r>
              <a:rPr lang="ru-RU" sz="4800" b="1" i="1" u="sng" dirty="0" smtClean="0">
                <a:solidFill>
                  <a:srgbClr val="92D050"/>
                </a:solidFill>
              </a:rPr>
              <a:t>Знаете </a:t>
            </a:r>
            <a:r>
              <a:rPr lang="ru-RU" sz="4800" b="1" i="1" u="sng" dirty="0">
                <a:solidFill>
                  <a:srgbClr val="92D050"/>
                </a:solidFill>
              </a:rPr>
              <a:t>ли вы?</a:t>
            </a:r>
            <a:r>
              <a:rPr lang="ru-RU" sz="4800" i="1" dirty="0">
                <a:solidFill>
                  <a:srgbClr val="92D050"/>
                </a:solidFill>
              </a:rPr>
              <a:t/>
            </a:r>
            <a:br>
              <a:rPr lang="ru-RU" sz="4800" i="1" dirty="0">
                <a:solidFill>
                  <a:srgbClr val="92D050"/>
                </a:solidFill>
              </a:rPr>
            </a:br>
            <a:endParaRPr lang="ru-RU" sz="4800" i="1" dirty="0">
              <a:solidFill>
                <a:srgbClr val="92D050"/>
              </a:solidFill>
            </a:endParaRPr>
          </a:p>
        </p:txBody>
      </p:sp>
      <p:pic>
        <p:nvPicPr>
          <p:cNvPr id="6" name="Содержимое 5" descr="eating-apple-cop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43881"/>
            <a:ext cx="4038600" cy="4038600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ru-RU" sz="4800" dirty="0">
                <a:solidFill>
                  <a:schemeClr val="accent3">
                    <a:lumMod val="75000"/>
                  </a:schemeClr>
                </a:solidFill>
              </a:rPr>
              <a:t>Человек съедает в среднем около 500 кг еды в год.</a:t>
            </a:r>
            <a:br>
              <a:rPr lang="ru-RU" sz="4800" dirty="0">
                <a:solidFill>
                  <a:schemeClr val="accent3">
                    <a:lumMod val="75000"/>
                  </a:schemeClr>
                </a:solidFill>
              </a:rPr>
            </a:br>
            <a:endParaRPr lang="ru-RU" sz="4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4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638116s.jpg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500034" y="642918"/>
            <a:ext cx="1905000" cy="2540000"/>
          </a:xfrm>
        </p:spPr>
      </p:pic>
      <p:pic>
        <p:nvPicPr>
          <p:cNvPr id="7" name="Рисунок 6" descr="c32cce540b18f72c6ba6ed1231be903a.5163813cdaf95dea2fafb9a7ac472ce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428604"/>
            <a:ext cx="3238496" cy="24288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Желаю удачи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f4bbcd69eecf852401a66b56f2db907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3673301"/>
            <a:ext cx="3052761" cy="3184699"/>
          </a:xfrm>
          <a:prstGeom prst="rect">
            <a:avLst/>
          </a:prstGeom>
        </p:spPr>
      </p:pic>
      <p:pic>
        <p:nvPicPr>
          <p:cNvPr id="9" name="Рисунок 8" descr="f_1377522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57818" y="4250536"/>
            <a:ext cx="3587142" cy="23316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i="1" u="sng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4800" b="1" i="1" u="sng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4800" b="1" i="1" u="sng" dirty="0" smtClean="0">
                <a:solidFill>
                  <a:schemeClr val="accent6">
                    <a:lumMod val="75000"/>
                  </a:schemeClr>
                </a:solidFill>
              </a:rPr>
              <a:t>Знаете ли вы?</a:t>
            </a:r>
            <a:r>
              <a:rPr lang="ru-RU" sz="4800" i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4800" i="1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sz="48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3600" i="1" dirty="0">
                <a:solidFill>
                  <a:schemeClr val="accent6">
                    <a:lumMod val="50000"/>
                  </a:schemeClr>
                </a:solidFill>
              </a:rPr>
              <a:t>100 граммовая сдобная булочка содержит 300 калорий  и отложит в вашем теле 15-30 г жира, а год 5,5 - 11 кг </a:t>
            </a:r>
          </a:p>
          <a:p>
            <a:endParaRPr lang="ru-RU" sz="36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calories-in-a-glazed-donut-s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67300" y="2726531"/>
            <a:ext cx="3200400" cy="2273300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u="sng" dirty="0" smtClean="0">
                <a:solidFill>
                  <a:srgbClr val="C00000"/>
                </a:solidFill>
              </a:rPr>
              <a:t/>
            </a:r>
            <a:br>
              <a:rPr lang="ru-RU" sz="4800" b="1" u="sng" dirty="0" smtClean="0">
                <a:solidFill>
                  <a:srgbClr val="C00000"/>
                </a:solidFill>
              </a:rPr>
            </a:br>
            <a:r>
              <a:rPr lang="ru-RU" sz="4800" b="1" i="1" u="sng" dirty="0" smtClean="0">
                <a:solidFill>
                  <a:srgbClr val="C00000"/>
                </a:solidFill>
              </a:rPr>
              <a:t>Знаете ли вы?</a:t>
            </a:r>
            <a:r>
              <a:rPr lang="ru-RU" sz="4800" i="1" dirty="0" smtClean="0">
                <a:solidFill>
                  <a:srgbClr val="C00000"/>
                </a:solidFill>
              </a:rPr>
              <a:t/>
            </a:r>
            <a:br>
              <a:rPr lang="ru-RU" sz="4800" i="1" dirty="0" smtClean="0">
                <a:solidFill>
                  <a:srgbClr val="C00000"/>
                </a:solidFill>
              </a:rPr>
            </a:br>
            <a:endParaRPr lang="ru-RU" sz="4800" i="1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e5d53da4f03ae0afbc54ceabbb26011b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1500" y="2434431"/>
            <a:ext cx="3810000" cy="28575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3600" i="1" dirty="0">
                <a:solidFill>
                  <a:srgbClr val="FF0000"/>
                </a:solidFill>
              </a:rPr>
              <a:t>Больше всего энергии требуется для переваривания белков и алкоголя.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sz="6000" b="1" u="sng" dirty="0" smtClean="0">
                <a:solidFill>
                  <a:srgbClr val="FF0000"/>
                </a:solidFill>
              </a:rPr>
              <a:t>Знаете ли вы?</a:t>
            </a:r>
            <a:r>
              <a:rPr lang="ru-RU" sz="6000" dirty="0" smtClean="0">
                <a:solidFill>
                  <a:srgbClr val="FF0000"/>
                </a:solidFill>
              </a:rPr>
              <a:t/>
            </a:r>
            <a:br>
              <a:rPr lang="ru-RU" sz="6000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rgbClr val="C00000"/>
                </a:solidFill>
              </a:rPr>
              <a:t>Чтобы переварить еду </a:t>
            </a:r>
            <a:r>
              <a:rPr lang="ru-RU" sz="4000" dirty="0" smtClean="0">
                <a:solidFill>
                  <a:srgbClr val="C00000"/>
                </a:solidFill>
              </a:rPr>
              <a:t>нужны </a:t>
            </a:r>
            <a:r>
              <a:rPr lang="ru-RU" sz="4000" dirty="0">
                <a:solidFill>
                  <a:srgbClr val="C00000"/>
                </a:solidFill>
              </a:rPr>
              <a:t>калории, что составляет от 5 до 8 %  наших </a:t>
            </a:r>
            <a:r>
              <a:rPr lang="ru-RU" sz="4000" dirty="0" err="1">
                <a:solidFill>
                  <a:srgbClr val="C00000"/>
                </a:solidFill>
              </a:rPr>
              <a:t>энергозатрат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9" name="Содержимое 8" descr="ylbdiTHDs5k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964237"/>
            <a:ext cx="4038600" cy="3797889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>
                <a:solidFill>
                  <a:srgbClr val="00B0F0"/>
                </a:solidFill>
              </a:rPr>
              <a:t>Что такое </a:t>
            </a:r>
            <a:r>
              <a:rPr lang="ru-RU" b="1" dirty="0" smtClean="0">
                <a:solidFill>
                  <a:srgbClr val="00B0F0"/>
                </a:solidFill>
              </a:rPr>
              <a:t>калории ? </a:t>
            </a:r>
            <a:r>
              <a:rPr lang="ru-RU" dirty="0">
                <a:solidFill>
                  <a:srgbClr val="00B0F0"/>
                </a:solidFill>
              </a:rPr>
              <a:t/>
            </a:r>
            <a:br>
              <a:rPr lang="ru-RU" dirty="0">
                <a:solidFill>
                  <a:srgbClr val="00B0F0"/>
                </a:solidFill>
              </a:rPr>
            </a:b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Калория - единицы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энергии – которая содержится в пище и той, которую расходует человек.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Одной килокалории достаточно для нагревания 1 л воды на 1oС.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 descr="39aebb6949a367f41a56c5ef0323c5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4071942"/>
            <a:ext cx="1553777" cy="2071702"/>
          </a:xfrm>
          <a:prstGeom prst="rect">
            <a:avLst/>
          </a:prstGeom>
        </p:spPr>
      </p:pic>
      <p:pic>
        <p:nvPicPr>
          <p:cNvPr id="6" name="Рисунок 5" descr="image0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3643314"/>
            <a:ext cx="2987040" cy="2432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?</a:t>
            </a:r>
            <a:endParaRPr lang="ru-RU" sz="6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endParaRPr lang="ru-RU" sz="4000" b="1" dirty="0" smtClean="0">
              <a:solidFill>
                <a:srgbClr val="FF0000"/>
              </a:solidFill>
            </a:endParaRPr>
          </a:p>
          <a:p>
            <a:endParaRPr lang="ru-RU" sz="4000" b="1" dirty="0" smtClean="0">
              <a:solidFill>
                <a:srgbClr val="FF0000"/>
              </a:solidFill>
            </a:endParaRPr>
          </a:p>
          <a:p>
            <a:r>
              <a:rPr lang="ru-RU" sz="3600" b="1" dirty="0" smtClean="0">
                <a:solidFill>
                  <a:srgbClr val="FF0000"/>
                </a:solidFill>
              </a:rPr>
              <a:t>Есть ли какая-то "граница калорийности", ниже которой опускаться не следует?</a:t>
            </a:r>
            <a:endParaRPr lang="ru-RU" sz="3600" dirty="0" smtClean="0">
              <a:solidFill>
                <a:srgbClr val="FF0000"/>
              </a:solidFill>
            </a:endParaRPr>
          </a:p>
          <a:p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Доказано, что рацион, содержащий менее 1000 ккал в день, увеличивает риск возникновения многих заболеваний, в том числе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</a:rPr>
              <a:t>сердечно-сосудистых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. </a:t>
            </a:r>
          </a:p>
          <a:p>
            <a:endParaRPr lang="ru-RU" dirty="0"/>
          </a:p>
        </p:txBody>
      </p:sp>
      <p:pic>
        <p:nvPicPr>
          <p:cNvPr id="9" name="Рисунок 8" descr="0NjEtNz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0"/>
            <a:ext cx="2879570" cy="2928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89_mb_file_eba3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357166"/>
            <a:ext cx="2389325" cy="28194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tx2">
                    <a:lumMod val="50000"/>
                  </a:schemeClr>
                </a:solidFill>
              </a:rPr>
              <a:t>"вечерние" калории</a:t>
            </a:r>
            <a:endParaRPr lang="ru-RU" sz="4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! </a:t>
            </a:r>
            <a:r>
              <a:rPr lang="ru-RU" dirty="0" smtClean="0"/>
              <a:t>Следует иметь в виду: пища, съеденная утром и днем, пойдет на обеспечение "топливом" нашей активной жизнедеятельности</a:t>
            </a:r>
            <a:r>
              <a:rPr lang="ru-RU" dirty="0" smtClean="0"/>
              <a:t>.</a:t>
            </a:r>
            <a:endParaRPr lang="ru-RU" dirty="0" smtClean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786314" y="1142984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</a:t>
            </a:r>
            <a:r>
              <a:rPr lang="ru-RU" dirty="0" smtClean="0"/>
              <a:t>Вечерняя </a:t>
            </a:r>
            <a:r>
              <a:rPr lang="ru-RU" dirty="0" smtClean="0"/>
              <a:t>трапеза </a:t>
            </a:r>
            <a:r>
              <a:rPr lang="ru-RU" dirty="0" smtClean="0"/>
              <a:t>превратиться </a:t>
            </a:r>
            <a:r>
              <a:rPr lang="ru-RU" dirty="0" smtClean="0"/>
              <a:t>в неприкосновенный жировой запас, так как вечером и ночью затраты энергии ничтожно малы. </a:t>
            </a:r>
          </a:p>
          <a:p>
            <a:endParaRPr lang="ru-RU" dirty="0"/>
          </a:p>
        </p:txBody>
      </p:sp>
      <p:pic>
        <p:nvPicPr>
          <p:cNvPr id="9" name="Рисунок 8" descr="spelu15.JPG"/>
          <p:cNvPicPr>
            <a:picLocks noChangeAspect="1"/>
          </p:cNvPicPr>
          <p:nvPr/>
        </p:nvPicPr>
        <p:blipFill>
          <a:blip r:embed="rId3" cstate="print"/>
          <a:srcRect l="8929" t="14286" r="10714" b="4761"/>
          <a:stretch>
            <a:fillRect/>
          </a:stretch>
        </p:blipFill>
        <p:spPr>
          <a:xfrm>
            <a:off x="4857752" y="4071942"/>
            <a:ext cx="3214710" cy="2428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480</Words>
  <Application>Microsoft Office PowerPoint</Application>
  <PresentationFormat>Экран (4:3)</PresentationFormat>
  <Paragraphs>58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Экология питания</vt:lpstr>
      <vt:lpstr> Знаете ли вы? </vt:lpstr>
      <vt:lpstr> Знаете ли вы? </vt:lpstr>
      <vt:lpstr> Знаете ли вы? </vt:lpstr>
      <vt:lpstr> Знаете ли вы? </vt:lpstr>
      <vt:lpstr>  Что такое калории ?  </vt:lpstr>
      <vt:lpstr>Слайд 7</vt:lpstr>
      <vt:lpstr>?</vt:lpstr>
      <vt:lpstr>"вечерние" калории</vt:lpstr>
      <vt:lpstr>низкокалорийные и обезжиренные продукты</vt:lpstr>
      <vt:lpstr>любители «легких» диетических блюд компенсируют недобор калорий за счет количества съедаемого</vt:lpstr>
      <vt:lpstr>Продукты с  отрицательной  калорийностью ??? </vt:lpstr>
      <vt:lpstr>Пустые калории</vt:lpstr>
      <vt:lpstr> Газированные напитки.  </vt:lpstr>
      <vt:lpstr>Пустые калории</vt:lpstr>
      <vt:lpstr>пустые калории </vt:lpstr>
      <vt:lpstr>скрытые калории </vt:lpstr>
      <vt:lpstr>Слайд 18</vt:lpstr>
      <vt:lpstr>Все в наших руках</vt:lpstr>
      <vt:lpstr>Желаю удачи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Экология питания</dc:title>
  <dc:creator>school</dc:creator>
  <cp:lastModifiedBy>Первый</cp:lastModifiedBy>
  <cp:revision>44</cp:revision>
  <dcterms:created xsi:type="dcterms:W3CDTF">2013-04-18T07:57:13Z</dcterms:created>
  <dcterms:modified xsi:type="dcterms:W3CDTF">2013-04-27T06:58:49Z</dcterms:modified>
</cp:coreProperties>
</file>