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0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C32F-9073-4521-8936-BFE7B775BC43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9DEC2-602B-4F59-A851-A331AB9E2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Родился в Петрограде в семье полковника Генерального Штаба </a:t>
            </a:r>
            <a:r>
              <a:rPr lang="en-US" sz="1200" b="0" dirty="0" smtClean="0"/>
              <a:t> </a:t>
            </a:r>
            <a:r>
              <a:rPr lang="ru-RU" sz="1200" b="0" dirty="0" smtClean="0"/>
              <a:t>Михаила Симонова и </a:t>
            </a:r>
            <a:r>
              <a:rPr lang="en-US" sz="1200" b="0" dirty="0" smtClean="0"/>
              <a:t>  </a:t>
            </a:r>
            <a:r>
              <a:rPr lang="ru-RU" sz="1200" b="0" dirty="0" smtClean="0"/>
              <a:t>княжны Александры Леонидовны Оболенской.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Отец пропал без вести в годы гражданской войны.</a:t>
            </a:r>
          </a:p>
          <a:p>
            <a:pPr marL="342900" indent="-342900">
              <a:spcBef>
                <a:spcPct val="20000"/>
              </a:spcBef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После седьмого класса пошел на производство; работал токарем.</a:t>
            </a:r>
          </a:p>
          <a:p>
            <a:pPr marL="342900" indent="-342900">
              <a:spcBef>
                <a:spcPct val="20000"/>
              </a:spcBef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Начал писать стихи в 16 лет после поездки в Ленинград.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Окончил Литературный университет.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DEC2-602B-4F59-A851-A331AB9E29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Посвящено герою войны в Испании, венгерскому коммунисту </a:t>
            </a:r>
            <a:r>
              <a:rPr lang="ru-RU" sz="1200" b="0" dirty="0" err="1" smtClean="0">
                <a:solidFill>
                  <a:srgbClr val="FF3300"/>
                </a:solidFill>
              </a:rPr>
              <a:t>Матэ</a:t>
            </a:r>
            <a:r>
              <a:rPr lang="ru-RU" sz="1200" b="0" dirty="0" smtClean="0">
                <a:solidFill>
                  <a:srgbClr val="FF3300"/>
                </a:solidFill>
              </a:rPr>
              <a:t> </a:t>
            </a:r>
            <a:r>
              <a:rPr lang="ru-RU" sz="1200" b="0" dirty="0" err="1" smtClean="0">
                <a:solidFill>
                  <a:srgbClr val="FF3300"/>
                </a:solidFill>
              </a:rPr>
              <a:t>Залка</a:t>
            </a:r>
            <a:r>
              <a:rPr lang="en-US" sz="1200" b="0" dirty="0" smtClean="0"/>
              <a:t>     </a:t>
            </a:r>
            <a:r>
              <a:rPr lang="ru-RU" sz="1200" b="0" dirty="0" smtClean="0"/>
              <a:t> (генералу Лукачу).</a:t>
            </a:r>
            <a:endParaRPr lang="en-US" sz="1200" b="0" dirty="0" smtClean="0"/>
          </a:p>
          <a:p>
            <a:pPr marL="342900" indent="-342900" algn="l">
              <a:spcBef>
                <a:spcPct val="20000"/>
              </a:spcBef>
            </a:pPr>
            <a:endParaRPr lang="ru-RU" sz="1200" b="0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Первое стихотворение, которое принесло К.</a:t>
            </a:r>
            <a:r>
              <a:rPr lang="en-US" sz="1200" b="0" dirty="0" smtClean="0"/>
              <a:t> </a:t>
            </a:r>
            <a:r>
              <a:rPr lang="ru-RU" sz="1200" b="0" dirty="0" smtClean="0"/>
              <a:t>Симонову широкую известность (1937 г.)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1939 г. Зачислен в армию и послан в Монголию (Халхин-Гол) работать в армейской газете.</a:t>
            </a:r>
          </a:p>
          <a:p>
            <a:pPr marL="342900" indent="-342900">
              <a:spcBef>
                <a:spcPct val="20000"/>
              </a:spcBef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В это время берет себе псевдоним «Константин» (Симонов).</a:t>
            </a:r>
          </a:p>
          <a:p>
            <a:pPr marL="342900" indent="-342900">
              <a:spcBef>
                <a:spcPct val="20000"/>
              </a:spcBef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Пишет стихотворение «Танк». Знакомится с полководцем Г.К. Жуковым.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1200" b="0" dirty="0" smtClean="0"/>
          </a:p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DEC2-602B-4F59-A851-A331AB9E29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ru-RU" sz="1200" b="1" dirty="0" smtClean="0"/>
              <a:t>На войне сложился стиль жизни: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Работоспособность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Собранность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Целеустремленность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За четыре военных года – пять сборников очерков, рассказов, </a:t>
            </a:r>
            <a:r>
              <a:rPr lang="en-US" sz="1200" b="0" dirty="0" smtClean="0"/>
              <a:t> </a:t>
            </a:r>
            <a:r>
              <a:rPr lang="ru-RU" sz="1200" b="0" dirty="0" smtClean="0"/>
              <a:t>повесть и пьесы, сборники стихов.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200" b="0" dirty="0" smtClean="0"/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ru-RU" sz="1200" b="1" dirty="0" smtClean="0"/>
              <a:t>За годы войны работал над:</a:t>
            </a:r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b="0" dirty="0" smtClean="0"/>
              <a:t>Корреспондент газеты «Красная звезда» - книга очерков «От Черного до Баренцева моря»</a:t>
            </a:r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endParaRPr lang="ru-RU" b="0" dirty="0" smtClean="0"/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b="0" dirty="0" smtClean="0"/>
              <a:t>Стихотворная лирика: «Ты помнишь, </a:t>
            </a:r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b="0" dirty="0" smtClean="0"/>
              <a:t>Алёша, …», «Жди меня…», «Майор привез мальчишку на лафете…» и мн.др.</a:t>
            </a:r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endParaRPr lang="ru-RU" b="0" dirty="0" smtClean="0"/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b="0" dirty="0" smtClean="0"/>
              <a:t>Роман-трилогия «Живые и мёртвые», повесть</a:t>
            </a:r>
            <a:r>
              <a:rPr lang="en-US" b="0" dirty="0" smtClean="0"/>
              <a:t> </a:t>
            </a:r>
            <a:r>
              <a:rPr lang="ru-RU" b="0" dirty="0" smtClean="0"/>
              <a:t>«Случай с </a:t>
            </a:r>
            <a:r>
              <a:rPr lang="ru-RU" b="0" dirty="0" err="1" smtClean="0"/>
              <a:t>Полыниным</a:t>
            </a:r>
            <a:r>
              <a:rPr lang="ru-RU" b="0" dirty="0" smtClean="0"/>
              <a:t>», пьесы «Русские люди» и мн. др.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ru-RU" sz="1200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DEC2-602B-4F59-A851-A331AB9E291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13 июля в поле (</a:t>
            </a:r>
            <a:r>
              <a:rPr lang="ru-RU" b="0" dirty="0" err="1" smtClean="0"/>
              <a:t>Буйническом</a:t>
            </a:r>
            <a:r>
              <a:rPr lang="ru-RU" b="0" dirty="0" smtClean="0"/>
              <a:t> </a:t>
            </a:r>
            <a:r>
              <a:rPr lang="ru-RU" b="0" dirty="0" err="1" smtClean="0"/>
              <a:t>поле</a:t>
            </a:r>
            <a:r>
              <a:rPr lang="ru-RU" b="0" dirty="0" smtClean="0"/>
              <a:t>) под городом </a:t>
            </a:r>
            <a:r>
              <a:rPr lang="ru-RU" b="0" dirty="0" err="1" smtClean="0"/>
              <a:t>Могилевым</a:t>
            </a:r>
            <a:r>
              <a:rPr lang="ru-RU" b="0" dirty="0" smtClean="0"/>
              <a:t> оказался в расположении 388-го полка, который стоял насмерть. Этот крохотный островок надежды в море боли и отчаяния произвел на писателя огромное впечатление.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Именно здесь Симонов завещал развеять свой прах после смерти. Завещание его было выполнено.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DEC2-602B-4F59-A851-A331AB9E291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1200" b="0" dirty="0" smtClean="0">
                <a:solidFill>
                  <a:schemeClr val="bg2"/>
                </a:solidFill>
              </a:rPr>
              <a:t>На камне возле </a:t>
            </a:r>
            <a:r>
              <a:rPr lang="ru-RU" sz="1200" b="0" dirty="0" err="1" smtClean="0">
                <a:solidFill>
                  <a:schemeClr val="bg2"/>
                </a:solidFill>
              </a:rPr>
              <a:t>Буйнического</a:t>
            </a:r>
            <a:r>
              <a:rPr lang="ru-RU" sz="1200" b="0" dirty="0" smtClean="0">
                <a:solidFill>
                  <a:schemeClr val="bg2"/>
                </a:solidFill>
              </a:rPr>
              <a:t> поля написано: «Всю жизнь он помнил это поле боя и здесь завещал развеять свой прах».</a:t>
            </a:r>
            <a:endParaRPr lang="en-US" sz="1200" b="0" dirty="0" smtClean="0">
              <a:solidFill>
                <a:schemeClr val="bg2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1200" b="0" dirty="0" smtClean="0">
                <a:solidFill>
                  <a:schemeClr val="bg2"/>
                </a:solidFill>
              </a:rPr>
              <a:t>На мемориальной доске</a:t>
            </a:r>
            <a:r>
              <a:rPr lang="en-US" sz="1200" b="0" dirty="0" smtClean="0">
                <a:solidFill>
                  <a:schemeClr val="bg2"/>
                </a:solidFill>
              </a:rPr>
              <a:t> </a:t>
            </a:r>
            <a:r>
              <a:rPr lang="ru-RU" sz="1200" b="0" dirty="0" smtClean="0">
                <a:solidFill>
                  <a:schemeClr val="bg2"/>
                </a:solidFill>
              </a:rPr>
              <a:t> возле рабочего</a:t>
            </a:r>
            <a:r>
              <a:rPr lang="en-US" sz="1200" b="0" dirty="0" smtClean="0">
                <a:solidFill>
                  <a:schemeClr val="bg2"/>
                </a:solidFill>
              </a:rPr>
              <a:t> </a:t>
            </a:r>
            <a:r>
              <a:rPr lang="ru-RU" sz="1200" b="0" dirty="0" smtClean="0">
                <a:solidFill>
                  <a:schemeClr val="bg2"/>
                </a:solidFill>
              </a:rPr>
              <a:t>кабинета </a:t>
            </a:r>
            <a:r>
              <a:rPr lang="en-US" sz="1200" b="0" dirty="0" smtClean="0">
                <a:solidFill>
                  <a:schemeClr val="bg2"/>
                </a:solidFill>
              </a:rPr>
              <a:t>                             </a:t>
            </a:r>
            <a:r>
              <a:rPr lang="ru-RU" sz="1200" b="0" dirty="0" smtClean="0">
                <a:solidFill>
                  <a:schemeClr val="bg2"/>
                </a:solidFill>
              </a:rPr>
              <a:t>на ул.Черняховского</a:t>
            </a:r>
            <a:r>
              <a:rPr lang="en-US" sz="1200" b="0" dirty="0" smtClean="0">
                <a:solidFill>
                  <a:schemeClr val="bg2"/>
                </a:solidFill>
              </a:rPr>
              <a:t> </a:t>
            </a:r>
            <a:r>
              <a:rPr lang="ru-RU" sz="1200" b="0" dirty="0" smtClean="0">
                <a:solidFill>
                  <a:schemeClr val="bg2"/>
                </a:solidFill>
              </a:rPr>
              <a:t>(Москва, м.Аэропорт)</a:t>
            </a:r>
            <a:r>
              <a:rPr lang="en-US" sz="1200" b="0" dirty="0" smtClean="0">
                <a:solidFill>
                  <a:schemeClr val="bg2"/>
                </a:solidFill>
              </a:rPr>
              <a:t> </a:t>
            </a:r>
            <a:r>
              <a:rPr lang="ru-RU" sz="1200" b="0" dirty="0" smtClean="0">
                <a:solidFill>
                  <a:schemeClr val="bg2"/>
                </a:solidFill>
              </a:rPr>
              <a:t>написано:</a:t>
            </a:r>
            <a:r>
              <a:rPr lang="en-US" sz="1200" b="0" dirty="0" smtClean="0">
                <a:solidFill>
                  <a:schemeClr val="bg2"/>
                </a:solidFill>
              </a:rPr>
              <a:t>           </a:t>
            </a:r>
            <a:r>
              <a:rPr lang="ru-RU" sz="1200" b="0" dirty="0" smtClean="0">
                <a:solidFill>
                  <a:schemeClr val="bg2"/>
                </a:solidFill>
              </a:rPr>
              <a:t> «Герой Социалистического Труда».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DEC2-602B-4F59-A851-A331AB9E291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Знаменитый писатель, лауреат Сталинских премий. Корреспондент газеты «Красная звезда» </a:t>
            </a:r>
          </a:p>
          <a:p>
            <a:pPr marL="533400" indent="-533400" algn="l">
              <a:spcBef>
                <a:spcPct val="20000"/>
              </a:spcBef>
            </a:pPr>
            <a:r>
              <a:rPr lang="ru-RU" sz="1200" b="0" dirty="0" smtClean="0"/>
              <a:t>Работал в разных странах: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в Японии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в США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в Канаде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во Франции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Книга стихов «Друзья и враги» 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Корреспондент газеты «Правда»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</a:pPr>
            <a:r>
              <a:rPr lang="ru-RU" sz="1200" b="0" dirty="0" smtClean="0"/>
              <a:t>Возглавил в Советском Союзе движение борцов за мир – стал участником движения сторонников мира: в составе делегаций ездил в разные страны.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Писал свою «лучшую и главную» книгу роман «Живые и мертвые» в 1959 – 1970 гг.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По этой книге был снят художественный фильм.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Завершает трилогию «Солдатами не рождаются» и «Последнее лето».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За эту трилогию получил высокую государственную награду.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0" dirty="0" smtClean="0"/>
              <a:t>Из</a:t>
            </a:r>
            <a:r>
              <a:rPr lang="ru-RU" b="0" baseline="0" dirty="0" smtClean="0"/>
              <a:t> </a:t>
            </a:r>
            <a:r>
              <a:rPr lang="ru-RU" b="0" dirty="0" smtClean="0"/>
              <a:t>автобиографии Константина Симонова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ru-RU" sz="1200" b="0" i="1" dirty="0" smtClean="0">
                <a:latin typeface="Arial" pitchFamily="34" charset="0"/>
              </a:rPr>
              <a:t>На мой взгляд, поэзия всегда должна звать людей 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ru-RU" sz="1200" b="0" i="1" dirty="0" smtClean="0">
                <a:latin typeface="Arial" pitchFamily="34" charset="0"/>
              </a:rPr>
              <a:t>  </a:t>
            </a:r>
            <a:r>
              <a:rPr lang="ru-RU" sz="1200" b="0" i="1" u="sng" dirty="0" smtClean="0">
                <a:latin typeface="Arial" pitchFamily="34" charset="0"/>
              </a:rPr>
              <a:t>к мужеству</a:t>
            </a:r>
            <a:r>
              <a:rPr lang="ru-RU" sz="1200" b="0" i="1" dirty="0" smtClean="0">
                <a:latin typeface="Arial" pitchFamily="34" charset="0"/>
              </a:rPr>
              <a:t>, 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ru-RU" sz="1200" b="0" i="1" dirty="0" smtClean="0">
                <a:latin typeface="Arial" pitchFamily="34" charset="0"/>
              </a:rPr>
              <a:t>  </a:t>
            </a:r>
            <a:r>
              <a:rPr lang="ru-RU" sz="1200" b="0" i="1" u="sng" dirty="0" smtClean="0">
                <a:latin typeface="Arial" pitchFamily="34" charset="0"/>
              </a:rPr>
              <a:t>к решимости не отступать</a:t>
            </a:r>
            <a:r>
              <a:rPr lang="ru-RU" sz="1200" b="0" i="1" dirty="0" smtClean="0">
                <a:latin typeface="Arial" pitchFamily="34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ru-RU" sz="1200" b="0" i="1" dirty="0" smtClean="0">
                <a:latin typeface="Arial" pitchFamily="34" charset="0"/>
              </a:rPr>
              <a:t> ни перед препятствиями,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ru-RU" sz="1200" b="0" i="1" dirty="0" smtClean="0">
                <a:latin typeface="Arial" pitchFamily="34" charset="0"/>
              </a:rPr>
              <a:t> ни перед угрозами,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ru-RU" sz="1200" b="0" i="1" dirty="0" smtClean="0">
                <a:latin typeface="Arial" pitchFamily="34" charset="0"/>
              </a:rPr>
              <a:t> ни перед необходимостью отдать свою жизнь за правое дело.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DEC2-602B-4F59-A851-A331AB9E291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6EE2-80CE-4143-B1F0-7C44F7124A7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EC6E-12B9-4B79-9323-DD5A5211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6;&#1082;&#1086;&#1083;&#1072;\Desktop\&#1089;&#1080;&#1084;&#1086;&#1085;&#1086;&#1074;\&#1084;&#1080;&#1088;_000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403350" y="115888"/>
            <a:ext cx="684053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chemeClr val="bg2"/>
                </a:solidFill>
              </a:rPr>
              <a:t>Фотографии разных лет</a:t>
            </a:r>
          </a:p>
        </p:txBody>
      </p:sp>
      <p:pic>
        <p:nvPicPr>
          <p:cNvPr id="59398" name="Picture 6" descr="0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16338"/>
            <a:ext cx="3743325" cy="291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9399" name="Picture 7" descr="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08050"/>
            <a:ext cx="4103687" cy="26273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9400" name="Picture 8" descr="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733800"/>
            <a:ext cx="4248150" cy="29194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9403" name="Picture 11" descr="20060419_23260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908050"/>
            <a:ext cx="3744913" cy="2625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8313" y="188913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chemeClr val="bg2"/>
                </a:solidFill>
              </a:rPr>
              <a:t>… не отступать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129088" y="1268413"/>
            <a:ext cx="49069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>
                <a:alpha val="50000"/>
              </a:srgb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800" b="1" i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i="1" dirty="0">
                <a:solidFill>
                  <a:schemeClr val="bg2"/>
                </a:solidFill>
                <a:latin typeface="Arial" pitchFamily="34" charset="0"/>
              </a:rPr>
              <a:t> ни перед препятствиями,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i="1" dirty="0">
                <a:solidFill>
                  <a:schemeClr val="bg2"/>
                </a:solidFill>
                <a:latin typeface="Arial" pitchFamily="34" charset="0"/>
              </a:rPr>
              <a:t> ни перед угрозами,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i="1" dirty="0">
                <a:solidFill>
                  <a:schemeClr val="bg2"/>
                </a:solidFill>
                <a:latin typeface="Arial" pitchFamily="34" charset="0"/>
              </a:rPr>
              <a:t> ни перед необходимостью отдать свою жизнь за правое дело.</a:t>
            </a:r>
            <a:endParaRPr lang="ru-RU" sz="2800" b="1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61445" name="Picture 5" descr="SIMONO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11275"/>
            <a:ext cx="3762375" cy="47815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50000013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8408">
            <a:off x="6659563" y="3933825"/>
            <a:ext cx="15494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247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221163"/>
            <a:ext cx="1528763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931201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86492">
            <a:off x="971550" y="3860800"/>
            <a:ext cx="1558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00000005961314_267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88913"/>
            <a:ext cx="2286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p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60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79945">
            <a:off x="6804025" y="620713"/>
            <a:ext cx="1517650" cy="24479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р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916832"/>
            <a:ext cx="6400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chemeClr val="bg2"/>
                </a:solidFill>
              </a:rPr>
              <a:t>1915 – 1979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ru-RU" sz="3200" b="1" dirty="0">
                <a:solidFill>
                  <a:schemeClr val="bg2"/>
                </a:solidFill>
              </a:rPr>
              <a:t>гг.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1520" y="476672"/>
            <a:ext cx="581779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2"/>
                </a:solidFill>
              </a:rPr>
              <a:t>Константин Михайлович Симонов – </a:t>
            </a:r>
            <a:br>
              <a:rPr lang="ru-RU" sz="3600" b="1" dirty="0">
                <a:solidFill>
                  <a:schemeClr val="bg2"/>
                </a:solidFill>
              </a:rPr>
            </a:br>
            <a:r>
              <a:rPr lang="ru-RU" sz="3600" b="1" dirty="0">
                <a:solidFill>
                  <a:schemeClr val="bg2"/>
                </a:solidFill>
              </a:rPr>
              <a:t>русский советский писатель</a:t>
            </a:r>
          </a:p>
        </p:txBody>
      </p:sp>
      <p:pic>
        <p:nvPicPr>
          <p:cNvPr id="28679" name="Picture 7" descr="simon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24744"/>
            <a:ext cx="2486025" cy="2857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alka_M_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212" y="0"/>
            <a:ext cx="3506788" cy="47513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56521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В горах этой ночью прохладно.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В разведке намаявшись днем.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Он греет холодные руки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Над желтым походным огнем.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 b="1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В кофейнике кофе клокочет,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Солдаты усталые спят.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Над ним арагонские лавры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Тяжелой листвой шелестят.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 b="1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И кажется вдруг генералу,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Что это зеленой листвой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Родные венгерские липы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2"/>
                </a:solidFill>
                <a:latin typeface="Arial Black" pitchFamily="34" charset="0"/>
              </a:rPr>
              <a:t>Шумят над его головой</a:t>
            </a:r>
            <a:r>
              <a:rPr lang="ru-RU" sz="2400" b="1" dirty="0" smtClean="0">
                <a:solidFill>
                  <a:schemeClr val="bg2"/>
                </a:solidFill>
              </a:rPr>
              <a:t>…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7596188" y="5445125"/>
            <a:ext cx="1366837" cy="1152525"/>
          </a:xfrm>
          <a:prstGeom prst="star5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9750" y="115888"/>
            <a:ext cx="8229600" cy="1371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2"/>
                </a:solidFill>
                <a:latin typeface="Arial" pitchFamily="34" charset="0"/>
              </a:rPr>
              <a:t>Великая Отечественная война </a:t>
            </a:r>
            <a:br>
              <a:rPr lang="ru-RU" sz="4000" b="1" dirty="0">
                <a:solidFill>
                  <a:schemeClr val="bg2"/>
                </a:solidFill>
                <a:latin typeface="Arial" pitchFamily="34" charset="0"/>
              </a:rPr>
            </a:br>
            <a:r>
              <a:rPr lang="ru-RU" sz="4000" b="1" dirty="0">
                <a:solidFill>
                  <a:schemeClr val="bg2"/>
                </a:solidFill>
                <a:latin typeface="Arial" pitchFamily="34" charset="0"/>
              </a:rPr>
              <a:t>1941-1945 гг.</a:t>
            </a:r>
          </a:p>
        </p:txBody>
      </p:sp>
      <p:pic>
        <p:nvPicPr>
          <p:cNvPr id="35844" name="Picture 4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700213"/>
            <a:ext cx="2590800" cy="3467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35845" name="Rectangle 5" descr="Упаковочная бумага"/>
          <p:cNvSpPr>
            <a:spLocks noChangeArrowheads="1"/>
          </p:cNvSpPr>
          <p:nvPr/>
        </p:nvSpPr>
        <p:spPr bwMode="auto">
          <a:xfrm>
            <a:off x="251520" y="1916832"/>
            <a:ext cx="5543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chemeClr val="bg2"/>
                </a:solidFill>
              </a:rPr>
              <a:t>1940-1941 гг. </a:t>
            </a:r>
            <a:r>
              <a:rPr lang="en-US" sz="2400" b="1" dirty="0">
                <a:solidFill>
                  <a:schemeClr val="bg2"/>
                </a:solidFill>
              </a:rPr>
              <a:t>- </a:t>
            </a:r>
            <a:r>
              <a:rPr lang="ru-RU" sz="2400" b="1" dirty="0">
                <a:solidFill>
                  <a:schemeClr val="bg2"/>
                </a:solidFill>
              </a:rPr>
              <a:t>окончил курсы военных корреспондентов при Военно-политической академии.</a:t>
            </a:r>
            <a:endParaRPr lang="en-US" sz="2400" b="1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bg2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chemeClr val="bg2"/>
                </a:solidFill>
              </a:rPr>
              <a:t>«22 июня 1941 года мне и моим товарищам пришлось надеть военную форму и не снимать её до конца войны»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(«Автобиография»)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MG_2796"/>
          <p:cNvPicPr>
            <a:picLocks noChangeAspect="1" noChangeArrowheads="1"/>
          </p:cNvPicPr>
          <p:nvPr/>
        </p:nvPicPr>
        <p:blipFill>
          <a:blip r:embed="rId2" cstate="print">
            <a:lum bright="46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 descr="Упаковочная бумага"/>
          <p:cNvSpPr>
            <a:spLocks noChangeArrowheads="1"/>
          </p:cNvSpPr>
          <p:nvPr/>
        </p:nvSpPr>
        <p:spPr bwMode="auto">
          <a:xfrm>
            <a:off x="4643438" y="1054100"/>
            <a:ext cx="432752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17463">
              <a:spcBef>
                <a:spcPct val="20000"/>
              </a:spcBef>
            </a:pPr>
            <a:r>
              <a:rPr lang="ru-RU" sz="1900" b="1" dirty="0"/>
              <a:t>Клочок земли, припавший к трем березам,</a:t>
            </a:r>
            <a:br>
              <a:rPr lang="ru-RU" sz="1900" b="1" dirty="0"/>
            </a:br>
            <a:r>
              <a:rPr lang="ru-RU" sz="1900" b="1" dirty="0"/>
              <a:t>Далекую дорогу за леском,</a:t>
            </a:r>
            <a:br>
              <a:rPr lang="ru-RU" sz="1900" b="1" dirty="0"/>
            </a:br>
            <a:r>
              <a:rPr lang="ru-RU" sz="1900" b="1" dirty="0"/>
              <a:t>Речонку со скрипучим перевозом,</a:t>
            </a:r>
            <a:br>
              <a:rPr lang="ru-RU" sz="1900" b="1" dirty="0"/>
            </a:br>
            <a:r>
              <a:rPr lang="ru-RU" sz="1900" b="1" dirty="0"/>
              <a:t>Песчаный берег с низким ивняком.</a:t>
            </a:r>
            <a:br>
              <a:rPr lang="ru-RU" sz="1900" b="1" dirty="0"/>
            </a:br>
            <a:r>
              <a:rPr lang="ru-RU" sz="1900" b="1" dirty="0"/>
              <a:t/>
            </a:r>
            <a:br>
              <a:rPr lang="ru-RU" sz="1900" b="1" dirty="0"/>
            </a:br>
            <a:r>
              <a:rPr lang="ru-RU" sz="1900" b="1" dirty="0"/>
              <a:t>Вот где нам посчастливилось родиться,</a:t>
            </a:r>
            <a:br>
              <a:rPr lang="ru-RU" sz="1900" b="1" dirty="0"/>
            </a:br>
            <a:r>
              <a:rPr lang="ru-RU" sz="1900" b="1" dirty="0"/>
              <a:t>Где на всю жизнь, до смерти, мы нашли</a:t>
            </a:r>
            <a:br>
              <a:rPr lang="ru-RU" sz="1900" b="1" dirty="0"/>
            </a:br>
            <a:r>
              <a:rPr lang="ru-RU" sz="1900" b="1" dirty="0"/>
              <a:t>Ту горсть земли, которая годится,</a:t>
            </a:r>
            <a:br>
              <a:rPr lang="ru-RU" sz="1900" b="1" dirty="0"/>
            </a:br>
            <a:r>
              <a:rPr lang="ru-RU" sz="1900" b="1" dirty="0"/>
              <a:t>Чтоб видеть в ней приметы всей земли.</a:t>
            </a:r>
            <a:br>
              <a:rPr lang="ru-RU" sz="1900" b="1" dirty="0"/>
            </a:br>
            <a:r>
              <a:rPr lang="ru-RU" sz="1900" b="1" dirty="0"/>
              <a:t/>
            </a:r>
            <a:br>
              <a:rPr lang="ru-RU" sz="1900" b="1" dirty="0"/>
            </a:br>
            <a:r>
              <a:rPr lang="ru-RU" sz="1900" b="1" dirty="0"/>
              <a:t>Да, можно выжить в зной, в грозу, в морозы,</a:t>
            </a:r>
            <a:br>
              <a:rPr lang="ru-RU" sz="1900" b="1" dirty="0"/>
            </a:br>
            <a:r>
              <a:rPr lang="ru-RU" sz="1900" b="1" dirty="0"/>
              <a:t>Да, можно голодать и холодать,</a:t>
            </a:r>
            <a:br>
              <a:rPr lang="ru-RU" sz="1900" b="1" dirty="0"/>
            </a:br>
            <a:r>
              <a:rPr lang="ru-RU" sz="1900" b="1" dirty="0"/>
              <a:t>Идти на смерть... Но эти три березы</a:t>
            </a:r>
            <a:br>
              <a:rPr lang="ru-RU" sz="1900" b="1" dirty="0"/>
            </a:br>
            <a:r>
              <a:rPr lang="ru-RU" sz="1900" b="1" dirty="0"/>
              <a:t>При жизни никому нельзя отдать.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348038" y="260350"/>
            <a:ext cx="41036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/>
              <a:t>Родина, 1941</a:t>
            </a:r>
          </a:p>
        </p:txBody>
      </p:sp>
      <p:sp>
        <p:nvSpPr>
          <p:cNvPr id="34820" name="Rectangle 4" descr="Упаковочная бумага"/>
          <p:cNvSpPr>
            <a:spLocks noChangeArrowheads="1"/>
          </p:cNvSpPr>
          <p:nvPr/>
        </p:nvSpPr>
        <p:spPr bwMode="auto">
          <a:xfrm>
            <a:off x="179388" y="2249488"/>
            <a:ext cx="43275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-4763">
              <a:spcBef>
                <a:spcPct val="20000"/>
              </a:spcBef>
            </a:pPr>
            <a:r>
              <a:rPr lang="ru-RU" sz="1900" b="1" dirty="0"/>
              <a:t>Касаясь трех великих океанов,</a:t>
            </a:r>
            <a:r>
              <a:rPr lang="en-US" sz="1900" b="1" dirty="0"/>
              <a:t>   </a:t>
            </a:r>
            <a:endParaRPr lang="ru-RU" sz="1900" b="1" dirty="0" smtClean="0"/>
          </a:p>
          <a:p>
            <a:pPr marL="4763" indent="-4763">
              <a:spcBef>
                <a:spcPct val="20000"/>
              </a:spcBef>
            </a:pPr>
            <a:r>
              <a:rPr lang="ru-RU" sz="1900" b="1" dirty="0" smtClean="0"/>
              <a:t>Она </a:t>
            </a:r>
            <a:r>
              <a:rPr lang="ru-RU" sz="1900" b="1" dirty="0"/>
              <a:t>лежит, раскинув города,</a:t>
            </a:r>
            <a:br>
              <a:rPr lang="ru-RU" sz="1900" b="1" dirty="0"/>
            </a:br>
            <a:r>
              <a:rPr lang="ru-RU" sz="1900" b="1" dirty="0"/>
              <a:t>Покрыта сеткою меридианов,</a:t>
            </a:r>
            <a:br>
              <a:rPr lang="ru-RU" sz="1900" b="1" dirty="0"/>
            </a:br>
            <a:r>
              <a:rPr lang="ru-RU" sz="1900" b="1" dirty="0"/>
              <a:t>Непобедима, широка, горда.</a:t>
            </a:r>
            <a:br>
              <a:rPr lang="ru-RU" sz="1900" b="1" dirty="0"/>
            </a:br>
            <a:r>
              <a:rPr lang="ru-RU" sz="1900" b="1" dirty="0"/>
              <a:t/>
            </a:r>
            <a:br>
              <a:rPr lang="ru-RU" sz="1900" b="1" dirty="0"/>
            </a:br>
            <a:r>
              <a:rPr lang="ru-RU" sz="1900" b="1" dirty="0"/>
              <a:t>Но в час, когда последняя граната</a:t>
            </a:r>
            <a:br>
              <a:rPr lang="ru-RU" sz="1900" b="1" dirty="0"/>
            </a:br>
            <a:r>
              <a:rPr lang="ru-RU" sz="1900" b="1" dirty="0"/>
              <a:t>Уже занесена в твоей руке</a:t>
            </a:r>
            <a:br>
              <a:rPr lang="ru-RU" sz="1900" b="1" dirty="0"/>
            </a:br>
            <a:r>
              <a:rPr lang="ru-RU" sz="1900" b="1" dirty="0"/>
              <a:t>И в краткий миг припомнить разом надо</a:t>
            </a:r>
            <a:br>
              <a:rPr lang="ru-RU" sz="1900" b="1" dirty="0"/>
            </a:br>
            <a:r>
              <a:rPr lang="ru-RU" sz="1900" b="1" dirty="0"/>
              <a:t>Все, что у нас осталось вдалеке,</a:t>
            </a:r>
            <a:br>
              <a:rPr lang="ru-RU" sz="1900" b="1" dirty="0"/>
            </a:br>
            <a:r>
              <a:rPr lang="ru-RU" sz="1900" b="1" dirty="0"/>
              <a:t/>
            </a:r>
            <a:br>
              <a:rPr lang="ru-RU" sz="1900" b="1" dirty="0"/>
            </a:br>
            <a:r>
              <a:rPr lang="ru-RU" sz="1900" b="1" dirty="0"/>
              <a:t>Ты вспоминаешь не страну большую,</a:t>
            </a:r>
            <a:br>
              <a:rPr lang="ru-RU" sz="1900" b="1" dirty="0"/>
            </a:br>
            <a:r>
              <a:rPr lang="ru-RU" sz="1900" b="1" dirty="0"/>
              <a:t>Какую ты изъездил и узнал,</a:t>
            </a:r>
            <a:br>
              <a:rPr lang="ru-RU" sz="1900" b="1" dirty="0"/>
            </a:br>
            <a:r>
              <a:rPr lang="ru-RU" sz="1900" b="1" dirty="0"/>
              <a:t>Ты вспоминаешь родину - такую,</a:t>
            </a:r>
            <a:br>
              <a:rPr lang="ru-RU" sz="1900" b="1" dirty="0"/>
            </a:br>
            <a:r>
              <a:rPr lang="ru-RU" sz="1900" b="1" dirty="0"/>
              <a:t>Какой ее ты в детстве увидал.</a:t>
            </a:r>
            <a:endParaRPr lang="ru-RU" sz="1900" b="1" i="1" dirty="0"/>
          </a:p>
        </p:txBody>
      </p:sp>
      <p:pic>
        <p:nvPicPr>
          <p:cNvPr id="34823" name="Picture 7" descr="G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28797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19" grpId="0"/>
      <p:bldP spid="348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 descr="Полотно"/>
          <p:cNvSpPr>
            <a:spLocks noChangeArrowheads="1"/>
          </p:cNvSpPr>
          <p:nvPr/>
        </p:nvSpPr>
        <p:spPr bwMode="auto">
          <a:xfrm>
            <a:off x="179388" y="188913"/>
            <a:ext cx="878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2"/>
                </a:solidFill>
              </a:rPr>
              <a:t>Военные корреспонденты – К.Симонов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ru-RU" sz="3600" b="1" dirty="0">
                <a:solidFill>
                  <a:schemeClr val="bg2"/>
                </a:solidFill>
              </a:rPr>
              <a:t>и его боевые товарищи</a:t>
            </a:r>
          </a:p>
        </p:txBody>
      </p:sp>
      <p:pic>
        <p:nvPicPr>
          <p:cNvPr id="39942" name="Picture 6" descr="Sim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28775"/>
            <a:ext cx="6985000" cy="4610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 descr="Газетная бумага"/>
          <p:cNvSpPr>
            <a:spLocks noChangeArrowheads="1"/>
          </p:cNvSpPr>
          <p:nvPr/>
        </p:nvSpPr>
        <p:spPr bwMode="auto">
          <a:xfrm>
            <a:off x="4499993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lnSpc>
                <a:spcPct val="95000"/>
              </a:lnSpc>
              <a:spcBef>
                <a:spcPct val="20000"/>
              </a:spcBef>
            </a:pPr>
            <a:endParaRPr lang="ru-RU" sz="1600" b="1" dirty="0">
              <a:solidFill>
                <a:schemeClr val="bg2"/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</a:t>
            </a:r>
            <a:r>
              <a:rPr lang="ru-RU" sz="2400" b="1" dirty="0" smtClean="0">
                <a:solidFill>
                  <a:schemeClr val="bg2"/>
                </a:solidFill>
              </a:rPr>
              <a:t>    </a:t>
            </a:r>
            <a:r>
              <a:rPr lang="ru-RU" sz="2400" b="1" dirty="0">
                <a:solidFill>
                  <a:schemeClr val="bg2"/>
                </a:solidFill>
              </a:rPr>
              <a:t>Жди меня, и я вернусь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</a:t>
            </a:r>
            <a:r>
              <a:rPr lang="ru-RU" sz="2400" b="1" dirty="0" smtClean="0">
                <a:solidFill>
                  <a:schemeClr val="bg2"/>
                </a:solidFill>
              </a:rPr>
              <a:t>  </a:t>
            </a:r>
            <a:r>
              <a:rPr lang="ru-RU" sz="2400" b="1" dirty="0">
                <a:solidFill>
                  <a:schemeClr val="bg2"/>
                </a:solidFill>
              </a:rPr>
              <a:t>Всем смертям назло.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</a:t>
            </a:r>
            <a:r>
              <a:rPr lang="ru-RU" sz="2400" b="1" dirty="0" smtClean="0">
                <a:solidFill>
                  <a:schemeClr val="bg2"/>
                </a:solidFill>
              </a:rPr>
              <a:t>  </a:t>
            </a:r>
            <a:r>
              <a:rPr lang="ru-RU" sz="2400" b="1" dirty="0">
                <a:solidFill>
                  <a:schemeClr val="bg2"/>
                </a:solidFill>
              </a:rPr>
              <a:t>Кто не ждал меня, тот пусть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</a:t>
            </a:r>
            <a:r>
              <a:rPr lang="ru-RU" sz="2400" b="1" dirty="0" smtClean="0">
                <a:solidFill>
                  <a:schemeClr val="bg2"/>
                </a:solidFill>
              </a:rPr>
              <a:t>  </a:t>
            </a:r>
            <a:r>
              <a:rPr lang="ru-RU" sz="2400" b="1" dirty="0">
                <a:solidFill>
                  <a:schemeClr val="bg2"/>
                </a:solidFill>
              </a:rPr>
              <a:t>Скажет: - Повезло.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</a:t>
            </a:r>
            <a:r>
              <a:rPr lang="ru-RU" sz="2400" b="1" dirty="0" smtClean="0">
                <a:solidFill>
                  <a:schemeClr val="bg2"/>
                </a:solidFill>
              </a:rPr>
              <a:t>  </a:t>
            </a:r>
            <a:r>
              <a:rPr lang="ru-RU" sz="2400" b="1" dirty="0">
                <a:solidFill>
                  <a:schemeClr val="bg2"/>
                </a:solidFill>
              </a:rPr>
              <a:t>Не понять не ждавшим им,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</a:t>
            </a:r>
            <a:r>
              <a:rPr lang="ru-RU" sz="2400" b="1" dirty="0" smtClean="0">
                <a:solidFill>
                  <a:schemeClr val="bg2"/>
                </a:solidFill>
              </a:rPr>
              <a:t>  </a:t>
            </a:r>
            <a:r>
              <a:rPr lang="ru-RU" sz="2400" b="1" dirty="0">
                <a:solidFill>
                  <a:schemeClr val="bg2"/>
                </a:solidFill>
              </a:rPr>
              <a:t>Как среди огня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</a:t>
            </a:r>
            <a:r>
              <a:rPr lang="ru-RU" sz="2400" b="1" dirty="0" smtClean="0">
                <a:solidFill>
                  <a:schemeClr val="bg2"/>
                </a:solidFill>
              </a:rPr>
              <a:t> Ожиданием </a:t>
            </a:r>
            <a:r>
              <a:rPr lang="ru-RU" sz="2400" b="1" dirty="0">
                <a:solidFill>
                  <a:schemeClr val="bg2"/>
                </a:solidFill>
              </a:rPr>
              <a:t>своим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 Ты спасла меня.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 Как я выжил, будем знать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 Только мы с тобой.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 Просто ты умела ждать,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       Как никто другой.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0" y="1916832"/>
          <a:ext cx="4898472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тография Photo Editor" r:id="rId3" imgW="2286198" imgH="1737511" progId="">
                  <p:embed/>
                </p:oleObj>
              </mc:Choice>
              <mc:Fallback>
                <p:oleObj name="Фотография Photo Editor" r:id="rId3" imgW="2286198" imgH="173751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4000" contrast="2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4898472" cy="36724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92696"/>
            <a:ext cx="382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Стихотворение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«Жди меня» 1941год</a:t>
            </a:r>
            <a:endParaRPr lang="ru-RU" sz="2400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20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395288" y="549275"/>
            <a:ext cx="82804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11188" y="3789363"/>
            <a:ext cx="77041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FF3300">
                <a:alpha val="50000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 descr="Упаковочная бумага"/>
          <p:cNvSpPr>
            <a:spLocks noChangeArrowheads="1"/>
          </p:cNvSpPr>
          <p:nvPr/>
        </p:nvSpPr>
        <p:spPr bwMode="auto">
          <a:xfrm>
            <a:off x="3708400" y="3789363"/>
            <a:ext cx="5184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62469" name="Picture 5" descr="000019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314700" cy="4876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2471" name="Picture 7" descr="Mogilev_14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836712"/>
            <a:ext cx="4608513" cy="34575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700</Words>
  <Application>Microsoft Office PowerPoint</Application>
  <PresentationFormat>Экран (4:3)</PresentationFormat>
  <Paragraphs>107</Paragraphs>
  <Slides>13</Slides>
  <Notes>6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Ангел</dc:creator>
  <cp:lastModifiedBy>Пк</cp:lastModifiedBy>
  <cp:revision>19</cp:revision>
  <dcterms:created xsi:type="dcterms:W3CDTF">2011-05-03T10:44:42Z</dcterms:created>
  <dcterms:modified xsi:type="dcterms:W3CDTF">2014-07-15T03:42:12Z</dcterms:modified>
</cp:coreProperties>
</file>