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36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508B7F8-D1C7-48CB-AFC1-C042DAF32CCB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DE2CB80-19BB-4B7D-B74E-D2850CFB3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08B7F8-D1C7-48CB-AFC1-C042DAF32CCB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2CB80-19BB-4B7D-B74E-D2850CFB3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508B7F8-D1C7-48CB-AFC1-C042DAF32CCB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DE2CB80-19BB-4B7D-B74E-D2850CFB3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08B7F8-D1C7-48CB-AFC1-C042DAF32CCB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2CB80-19BB-4B7D-B74E-D2850CFB3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08B7F8-D1C7-48CB-AFC1-C042DAF32CCB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DE2CB80-19BB-4B7D-B74E-D2850CFB3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08B7F8-D1C7-48CB-AFC1-C042DAF32CCB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2CB80-19BB-4B7D-B74E-D2850CFB3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08B7F8-D1C7-48CB-AFC1-C042DAF32CCB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2CB80-19BB-4B7D-B74E-D2850CFB3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08B7F8-D1C7-48CB-AFC1-C042DAF32CCB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2CB80-19BB-4B7D-B74E-D2850CFB3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08B7F8-D1C7-48CB-AFC1-C042DAF32CCB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2CB80-19BB-4B7D-B74E-D2850CFB3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08B7F8-D1C7-48CB-AFC1-C042DAF32CCB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2CB80-19BB-4B7D-B74E-D2850CFB3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08B7F8-D1C7-48CB-AFC1-C042DAF32CCB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2CB80-19BB-4B7D-B74E-D2850CFB33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508B7F8-D1C7-48CB-AFC1-C042DAF32CCB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DE2CB80-19BB-4B7D-B74E-D2850CFB3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E%D0%B7%D0%B5%D1%80%D0%BE" TargetMode="External"/><Relationship Id="rId2" Type="http://schemas.openxmlformats.org/officeDocument/2006/relationships/hyperlink" Target="http://ru.wikipedia.org/wiki/%D0%AD%D1%81%D1%82%D0%BE%D0%BD%D0%B8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urtnanoortelaager.ee/index.ph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1%80%D0%B5%D1%81%D1%82%D0%BE%D0%BD%D0%BE%D1%81%D0%B5%D1%86" TargetMode="External"/><Relationship Id="rId13" Type="http://schemas.openxmlformats.org/officeDocument/2006/relationships/hyperlink" Target="http://ru.wikipedia.org/wiki/XIII" TargetMode="External"/><Relationship Id="rId18" Type="http://schemas.openxmlformats.org/officeDocument/2006/relationships/hyperlink" Target="http://ru.wikipedia.org/wiki/%D0%9A%D0%B0%D0%BC%D0%B5%D0%BD%D0%BE%D0%BB%D0%BE%D0%BC%D0%BD%D1%8F" TargetMode="External"/><Relationship Id="rId3" Type="http://schemas.openxmlformats.org/officeDocument/2006/relationships/hyperlink" Target="http://ru.wikipedia.org/wiki/%D0%97%D0%B0%D0%BC%D0%BE%D0%BA_(%D1%81%D1%82%D1%80%D0%BE%D0%B5%D0%BD%D0%B8%D0%B5)" TargetMode="External"/><Relationship Id="rId7" Type="http://schemas.openxmlformats.org/officeDocument/2006/relationships/hyperlink" Target="http://ru.wikipedia.org/wiki/%D0%92%D0%B8%D0%BB%D1%8C%D1%8F%D0%BD%D0%B4%D0%B8" TargetMode="External"/><Relationship Id="rId12" Type="http://schemas.openxmlformats.org/officeDocument/2006/relationships/hyperlink" Target="http://ru.wikipedia.org/w/index.php?title=%D0%97%D0%B0%D0%BC%D0%BE%D0%BA-%D0%BA%D0%BE%D0%BD%D0%B2%D0%B5%D0%BD%D1%82&amp;action=edit&amp;redlink=1" TargetMode="External"/><Relationship Id="rId17" Type="http://schemas.openxmlformats.org/officeDocument/2006/relationships/hyperlink" Target="http://ru.wikipedia.org/wiki/XVIII_%D0%B2%D0%B5%D0%BA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ru.wikipedia.org/wiki/%D0%9E%D1%81%D0%B0%D0%B4%D0%B0_%D0%A4%D0%B5%D0%BB%D0%BB%D0%B8%D0%BD%D0%B0_(1602)" TargetMode="External"/><Relationship Id="rId1" Type="http://schemas.openxmlformats.org/officeDocument/2006/relationships/tags" Target="../tags/tag9.xml"/><Relationship Id="rId6" Type="http://schemas.openxmlformats.org/officeDocument/2006/relationships/hyperlink" Target="http://ru.wikipedia.org/wiki/XVII_%D0%B2%D0%B5%D0%BA" TargetMode="External"/><Relationship Id="rId11" Type="http://schemas.openxmlformats.org/officeDocument/2006/relationships/hyperlink" Target="http://ru.wikipedia.org/wiki/%D0%A4%D0%B5%D0%BB%D0%BB%D0%B8%D0%BD" TargetMode="External"/><Relationship Id="rId5" Type="http://schemas.openxmlformats.org/officeDocument/2006/relationships/hyperlink" Target="http://ru.wikipedia.org/wiki/%D0%9F%D0%BE%D0%BB%D1%8C%D1%81%D0%BA%D0%BE-%D1%88%D0%B2%D0%B5%D0%B4%D1%81%D0%BA%D0%B8%D0%B5_%D0%B2%D0%BE%D0%B9%D0%BD%D1%8B" TargetMode="External"/><Relationship Id="rId15" Type="http://schemas.openxmlformats.org/officeDocument/2006/relationships/hyperlink" Target="http://ru.wikipedia.org/wiki/%D0%9E%D1%81%D0%B0%D0%B4%D0%B0_%D0%A4%D0%B5%D0%BB%D0%BB%D0%B8%D0%BD%D0%B0_(1560)" TargetMode="External"/><Relationship Id="rId10" Type="http://schemas.openxmlformats.org/officeDocument/2006/relationships/hyperlink" Target="http://ru.wikipedia.org/wiki/1223_%D0%B3%D0%BE%D0%B4" TargetMode="External"/><Relationship Id="rId19" Type="http://schemas.openxmlformats.org/officeDocument/2006/relationships/hyperlink" Target="http://ru.wikipedia.org/wiki/%D0%A0%D1%83%D0%B8%D0%BD%D1%8B" TargetMode="External"/><Relationship Id="rId4" Type="http://schemas.openxmlformats.org/officeDocument/2006/relationships/hyperlink" Target="http://ru.wikipedia.org/wiki/%D0%A2%D0%B5%D0%B2%D1%82%D0%BE%D0%BD%D1%81%D0%BA%D0%B8%D0%B9_%D0%BE%D1%80%D0%B4%D0%B5%D0%BD" TargetMode="External"/><Relationship Id="rId9" Type="http://schemas.openxmlformats.org/officeDocument/2006/relationships/hyperlink" Target="http://ru.wikipedia.org/wiki/%D0%9E%D1%80%D0%B4%D0%B5%D0%BD_%D0%9C%D0%B5%D1%87%D0%B5%D0%BD%D0%BE%D1%81%D1%86%D0%B5%D0%B2" TargetMode="External"/><Relationship Id="rId14" Type="http://schemas.openxmlformats.org/officeDocument/2006/relationships/hyperlink" Target="http://ru.wikipedia.org/wiki/XIV_%D0%B2%D0%B5%D0%BA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4%D0%B5%D1%80%D0%BF%D1%82%D1%81%D0%BA%D0%BE%D0%B5_%D0%B5%D0%BF%D0%B8%D1%81%D0%BA%D0%BE%D0%BF%D1%81%D1%82%D0%B2%D0%BE" TargetMode="External"/><Relationship Id="rId13" Type="http://schemas.openxmlformats.org/officeDocument/2006/relationships/hyperlink" Target="http://ru.wikipedia.org/wiki/%D0%91%D0%B5%D1%80%D0%B3,_%D0%A4%D1%91%D0%B4%D0%BE%D1%80_%D0%A4%D1%91%D0%B4%D0%BE%D1%80%D0%BE%D0%B2%D0%B8%D1%87" TargetMode="External"/><Relationship Id="rId3" Type="http://schemas.openxmlformats.org/officeDocument/2006/relationships/hyperlink" Target="http://ru.wikipedia.org/wiki/%D0%9D%D0%B5%D0%BE%D0%B3%D0%BE%D1%82%D0%B8%D0%BA%D0%B0" TargetMode="External"/><Relationship Id="rId7" Type="http://schemas.openxmlformats.org/officeDocument/2006/relationships/hyperlink" Target="http://ru.wikipedia.org/wiki/%D0%9C%D1%83%D0%B7%D0%B5%D0%B9" TargetMode="External"/><Relationship Id="rId12" Type="http://schemas.openxmlformats.org/officeDocument/2006/relationships/hyperlink" Target="http://ru.wikipedia.org/wiki/%D0%93%D0%BE%D0%BB%D0%BE%D0%B2%D0%B8%D0%BD%D1%8B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hyperlink" Target="http://ru.wikipedia.org/wiki/%D0%92%D0%B0%D0%BB%D0%B3%D0%B0%D0%BC%D0%B0%D0%B0" TargetMode="External"/><Relationship Id="rId11" Type="http://schemas.openxmlformats.org/officeDocument/2006/relationships/hyperlink" Target="http://ru.wikipedia.org/wiki/%D0%9F%D1%91%D1%82%D1%80_I" TargetMode="External"/><Relationship Id="rId5" Type="http://schemas.openxmlformats.org/officeDocument/2006/relationships/hyperlink" Target="http://ru.wikipedia.org/wiki/%D0%91%D0%B5%D1%80%D0%B3_(%D0%B4%D0%B2%D0%BE%D1%80%D1%8F%D0%BD%D1%81%D0%BA%D0%B8%D0%B9_%D1%80%D0%BE%D0%B4)" TargetMode="External"/><Relationship Id="rId10" Type="http://schemas.openxmlformats.org/officeDocument/2006/relationships/hyperlink" Target="http://ru.wikipedia.org/wiki/%D0%9B%D0%B8%D0%B2%D0%BE%D0%BD%D1%81%D0%BA%D0%B0%D1%8F_%D0%B2%D0%BE%D0%B9%D0%BD%D0%B0" TargetMode="External"/><Relationship Id="rId4" Type="http://schemas.openxmlformats.org/officeDocument/2006/relationships/hyperlink" Target="http://ru.wikipedia.org/wiki/%D0%A3%D1%81%D0%B0%D0%B4%D1%8C%D0%B1%D0%B0" TargetMode="External"/><Relationship Id="rId9" Type="http://schemas.openxmlformats.org/officeDocument/2006/relationships/hyperlink" Target="http://ru.wikipedia.org/wiki/%D0%9B%D0%B8%D0%B2%D0%BE%D0%BD%D1%81%D0%BA%D0%B8%D0%B9_%D0%BE%D1%80%D0%B4%D0%B5%D0%BD" TargetMode="External"/><Relationship Id="rId14" Type="http://schemas.openxmlformats.org/officeDocument/2006/relationships/hyperlink" Target="http://ru.wikipedia.org/wiki/%D0%93%D0%B8%D0%BF%D0%BF%D0%B8%D1%83%D1%81,_%D0%9E%D1%82%D1%82%D0%BE_%D0%93%D1%83%D1%81%D1%82%D0%B0%D0%B2%D0%BE%D0%B2%D0%B8%D1%87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1%8B%D0%B7%D0%B0" TargetMode="External"/><Relationship Id="rId7" Type="http://schemas.openxmlformats.org/officeDocument/2006/relationships/hyperlink" Target="http://ru.wikipedia.org/wiki/%D0%9A%D1%80%D1%83%D0%B7%D0%B5%D0%BD%D1%88%D1%82%D0%B5%D1%80%D0%BD,_%D0%98%D0%B2%D0%B0%D0%BD_%D0%A4%D1%91%D0%B4%D0%BE%D1%80%D0%BE%D0%B2%D0%B8%D1%87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hyperlink" Target="http://ru.wikipedia.org/wiki/1816_%D0%B3%D0%BE%D0%B4" TargetMode="External"/><Relationship Id="rId5" Type="http://schemas.openxmlformats.org/officeDocument/2006/relationships/hyperlink" Target="http://ru.wikipedia.org/wiki/1784_%D0%B3%D0%BE%D0%B4" TargetMode="External"/><Relationship Id="rId4" Type="http://schemas.openxmlformats.org/officeDocument/2006/relationships/hyperlink" Target="http://ru.wikipedia.org/wiki/%D0%9B%D1%8F%D1%8D%D0%BD%D0%B5-%D0%92%D0%B8%D1%80%D1%83%D0%BC%D0%B0%D0%B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548680"/>
            <a:ext cx="5616624" cy="2031504"/>
          </a:xfrm>
        </p:spPr>
        <p:txBody>
          <a:bodyPr/>
          <a:lstStyle/>
          <a:p>
            <a:r>
              <a:rPr lang="ru-RU" sz="7200" i="1" dirty="0" smtClean="0">
                <a:solidFill>
                  <a:srgbClr val="FFFF00"/>
                </a:solidFill>
              </a:rPr>
              <a:t>ЭСТОНИЯ</a:t>
            </a:r>
            <a:endParaRPr lang="ru-RU" sz="7200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2924944"/>
            <a:ext cx="5789558" cy="295232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Таллинн      Рапла      Пайде   Пярну  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Тарту   Выру 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Валга</a:t>
            </a:r>
          </a:p>
          <a:p>
            <a:pPr algn="ctr"/>
            <a:r>
              <a:rPr lang="ru-RU" sz="2800" dirty="0" smtClean="0"/>
              <a:t>      </a:t>
            </a:r>
          </a:p>
          <a:p>
            <a:pPr algn="ctr"/>
            <a:r>
              <a:rPr lang="ru-RU" sz="2800" dirty="0" smtClean="0"/>
              <a:t>                 </a:t>
            </a:r>
            <a:r>
              <a:rPr lang="ru-RU" sz="2800" dirty="0" err="1" smtClean="0"/>
              <a:t>Пылтсамаа</a:t>
            </a:r>
            <a:endParaRPr lang="ru-RU" sz="2800" dirty="0"/>
          </a:p>
        </p:txBody>
      </p:sp>
    </p:spTree>
    <p:custDataLst>
      <p:tags r:id="rId1"/>
    </p:custDataLst>
  </p:cSld>
  <p:clrMapOvr>
    <a:masterClrMapping/>
  </p:clrMapOvr>
  <p:transition spd="slow" advTm="17879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44408" cy="146304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Национальная одежда эстонцев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44408" cy="537321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народной одежде эстонцев четко выделяются несколько типов, которые соответствуют этническим группам, сложившимся очень давно. Главные — южная, северная, западная и островная.</a:t>
            </a:r>
          </a:p>
          <a:p>
            <a:r>
              <a:rPr lang="ru-RU" dirty="0" smtClean="0"/>
              <a:t>Традиционный костюм жителей Южной Эстонии сохранил немало древних черт. Особенно много их в одежде мульков — одной из местных диалектных групп. К глубокой старине восходят льняные рубахи туники , то есть без швов на плечах, «мешком», которые носили также литовцы и латыши. Особенно архаична женская рубаха: вплоть до XX века отверстием для шеи служил простой вертикальный разрез. А  для мужчин делали с Т-образным вырезом и низким стоячим воротником.</a:t>
            </a:r>
          </a:p>
          <a:p>
            <a:r>
              <a:rPr lang="ru-RU" dirty="0" smtClean="0"/>
              <a:t>Мужчины в Южной Эстонии носили длинные штаны из белого холста или сукна; спереди с пояса свисал кожаный карман. Верхняя одежда у мужчин и женщин была одинаковой — длинный распашной кафтан из черного сукна. А короткие мужские куртки и кофты, появились лишь после перехода к модной городской одежде. Головной убор мужчины — типичная для эстонских крестьян фетровая шляпа. Зато кожаные постолы, которые по всей Эстонии были рабочей обувью, мульки надевали и в праздники.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61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16288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ru-RU" dirty="0" smtClean="0"/>
              <a:t>Достопримечательности Эстонии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9416"/>
            <a:ext cx="8172400" cy="524858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6000" dirty="0" err="1" smtClean="0"/>
              <a:t>Куртнаские</a:t>
            </a:r>
            <a:r>
              <a:rPr lang="ru-RU" sz="6000" dirty="0" smtClean="0"/>
              <a:t> озера</a:t>
            </a:r>
          </a:p>
          <a:p>
            <a:r>
              <a:rPr lang="ru-RU" sz="6000" dirty="0" smtClean="0"/>
              <a:t>Замок </a:t>
            </a:r>
            <a:r>
              <a:rPr lang="ru-RU" sz="6000" dirty="0" err="1" smtClean="0"/>
              <a:t>Феллин</a:t>
            </a:r>
            <a:endParaRPr lang="ru-RU" sz="6000" dirty="0" smtClean="0"/>
          </a:p>
          <a:p>
            <a:r>
              <a:rPr lang="ru-RU" sz="6000" dirty="0" smtClean="0"/>
              <a:t>Мыза </a:t>
            </a:r>
            <a:r>
              <a:rPr lang="ru-RU" sz="6000" dirty="0" err="1" smtClean="0"/>
              <a:t>Килтси</a:t>
            </a:r>
            <a:endParaRPr lang="ru-RU" sz="6000" dirty="0" smtClean="0"/>
          </a:p>
          <a:p>
            <a:r>
              <a:rPr lang="ru-RU" sz="6000" dirty="0" err="1" smtClean="0"/>
              <a:t>Сангасте</a:t>
            </a:r>
            <a:endParaRPr lang="ru-RU" sz="6000" dirty="0"/>
          </a:p>
        </p:txBody>
      </p:sp>
    </p:spTree>
    <p:custDataLst>
      <p:tags r:id="rId1"/>
    </p:custDataLst>
  </p:cSld>
  <p:clrMapOvr>
    <a:masterClrMapping/>
  </p:clrMapOvr>
  <p:transition spd="slow" advTm="87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00392" cy="126876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КУРТНАСКИЕ ОЗЕРА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800px-Kurtna_Ahnejär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8172400" cy="5589240"/>
          </a:xfrm>
          <a:solidFill>
            <a:schemeClr val="accent1">
              <a:lumMod val="60000"/>
              <a:lumOff val="40000"/>
            </a:schemeClr>
          </a:solidFill>
        </p:spPr>
      </p:pic>
    </p:spTree>
    <p:custDataLst>
      <p:tags r:id="rId1"/>
    </p:custDataLst>
  </p:cSld>
  <p:clrMapOvr>
    <a:masterClrMapping/>
  </p:clrMapOvr>
  <p:transition spd="slow" advTm="310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1340768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КУРТНАСКИЕ ОЗЕРА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8172400" cy="551723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Озёрный край </a:t>
            </a:r>
            <a:r>
              <a:rPr lang="ru-RU" b="1" dirty="0" err="1" smtClean="0"/>
              <a:t>Куртна</a:t>
            </a:r>
            <a:r>
              <a:rPr lang="ru-RU" dirty="0" smtClean="0"/>
              <a:t> в волости </a:t>
            </a:r>
            <a:r>
              <a:rPr lang="ru-RU" dirty="0" err="1" smtClean="0"/>
              <a:t>Иллука</a:t>
            </a:r>
            <a:r>
              <a:rPr lang="ru-RU" dirty="0" smtClean="0"/>
              <a:t> — наиболее богатая озёрами местность в </a:t>
            </a:r>
            <a:r>
              <a:rPr lang="ru-RU" dirty="0" smtClean="0">
                <a:hlinkClick r:id="rId2" tooltip="Эстония"/>
              </a:rPr>
              <a:t>Эстонии</a:t>
            </a:r>
            <a:r>
              <a:rPr lang="ru-RU" dirty="0" smtClean="0"/>
              <a:t> расположена на образовании, сформированном во время ледникового периода  Где на территории расположено 42 </a:t>
            </a:r>
            <a:r>
              <a:rPr lang="ru-RU" dirty="0" smtClean="0">
                <a:hlinkClick r:id="rId3" tooltip="Озеро"/>
              </a:rPr>
              <a:t>озера</a:t>
            </a:r>
            <a:r>
              <a:rPr lang="ru-RU" dirty="0" smtClean="0"/>
              <a:t> площадью от 0,2 до 136 гектаров. Проще всего найти по указателям озёра </a:t>
            </a:r>
            <a:r>
              <a:rPr lang="ru-RU" dirty="0" err="1" smtClean="0"/>
              <a:t>Лийвъярв</a:t>
            </a:r>
            <a:r>
              <a:rPr lang="ru-RU" dirty="0" smtClean="0"/>
              <a:t> и </a:t>
            </a:r>
            <a:r>
              <a:rPr lang="ru-RU" dirty="0" err="1" smtClean="0"/>
              <a:t>Мартикска</a:t>
            </a:r>
            <a:r>
              <a:rPr lang="ru-RU" dirty="0" smtClean="0"/>
              <a:t>. Обозначенная тропа проходит по ландшафтному заповеднику </a:t>
            </a:r>
            <a:r>
              <a:rPr lang="ru-RU" dirty="0" err="1" smtClean="0"/>
              <a:t>Куртна</a:t>
            </a:r>
            <a:r>
              <a:rPr lang="ru-RU" dirty="0" smtClean="0"/>
              <a:t> и знакомит с различными растительными сообществами, ландшафтными формами и типами </a:t>
            </a:r>
            <a:r>
              <a:rPr lang="ru-RU" dirty="0" err="1" smtClean="0"/>
              <a:t>озер.В</a:t>
            </a:r>
            <a:r>
              <a:rPr lang="ru-RU" dirty="0" smtClean="0"/>
              <a:t> 1930-х годах и во время Второй мировой войны на месте современного молодежного </a:t>
            </a:r>
            <a:r>
              <a:rPr lang="ru-RU" dirty="0" smtClean="0">
                <a:hlinkClick r:id="rId4"/>
              </a:rPr>
              <a:t>лагеря</a:t>
            </a:r>
            <a:r>
              <a:rPr lang="ru-RU" dirty="0" smtClean="0"/>
              <a:t> в </a:t>
            </a:r>
            <a:r>
              <a:rPr lang="ru-RU" dirty="0" err="1" smtClean="0"/>
              <a:t>Куртна</a:t>
            </a:r>
            <a:r>
              <a:rPr lang="ru-RU" dirty="0" smtClean="0"/>
              <a:t> располагался </a:t>
            </a:r>
            <a:r>
              <a:rPr lang="ru-RU" dirty="0" err="1" smtClean="0"/>
              <a:t>военно</a:t>
            </a:r>
            <a:r>
              <a:rPr lang="ru-RU" dirty="0" smtClean="0"/>
              <a:t> тренировочный лагерь, а на берегу озера </a:t>
            </a:r>
            <a:r>
              <a:rPr lang="ru-RU" dirty="0" err="1" smtClean="0"/>
              <a:t>Ныммъярв</a:t>
            </a:r>
            <a:r>
              <a:rPr lang="ru-RU" dirty="0" smtClean="0"/>
              <a:t> находился дом офицеров. Во многих местах видны остатки старых окопов и следы воронок от снарядов. 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5975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980728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ЗАМОК ФЕЛЛИН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250px-Viljandi_castle_convent_wal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8172400" cy="5877272"/>
          </a:xfrm>
          <a:solidFill>
            <a:schemeClr val="accent1">
              <a:lumMod val="60000"/>
              <a:lumOff val="40000"/>
            </a:schemeClr>
          </a:solidFill>
        </p:spPr>
      </p:pic>
    </p:spTree>
    <p:custDataLst>
      <p:tags r:id="rId1"/>
    </p:custDataLst>
  </p:cSld>
  <p:clrMapOvr>
    <a:masterClrMapping/>
  </p:clrMapOvr>
  <p:transition spd="slow" advTm="326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00392" cy="980728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ЗАМОК ФЕЛЛИН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8100392" cy="587727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Замок </a:t>
            </a:r>
            <a:r>
              <a:rPr lang="ru-RU" b="1" dirty="0" err="1" smtClean="0"/>
              <a:t>Феллин</a:t>
            </a:r>
            <a:r>
              <a:rPr lang="ru-RU" dirty="0" smtClean="0"/>
              <a:t> или </a:t>
            </a:r>
            <a:r>
              <a:rPr lang="ru-RU" b="1" dirty="0" smtClean="0"/>
              <a:t>замок Вильянди</a:t>
            </a:r>
            <a:r>
              <a:rPr lang="ru-RU" dirty="0" smtClean="0"/>
              <a:t> —</a:t>
            </a:r>
            <a:r>
              <a:rPr lang="ru-RU" dirty="0" smtClean="0">
                <a:hlinkClick r:id="rId3" tooltip="Замок (строение)"/>
              </a:rPr>
              <a:t>замок</a:t>
            </a:r>
            <a:r>
              <a:rPr lang="ru-RU" dirty="0" smtClean="0"/>
              <a:t> </a:t>
            </a:r>
            <a:r>
              <a:rPr lang="ru-RU" dirty="0" smtClean="0">
                <a:hlinkClick r:id="rId4" tooltip="Тевтонский орден"/>
              </a:rPr>
              <a:t>Тевтонского ордена</a:t>
            </a:r>
            <a:r>
              <a:rPr lang="ru-RU" dirty="0" smtClean="0"/>
              <a:t>.. Полностью уничтожен во время </a:t>
            </a:r>
            <a:r>
              <a:rPr lang="ru-RU" u="sng" dirty="0" smtClean="0">
                <a:hlinkClick r:id="rId5" tooltip="Польско-шведские войны"/>
              </a:rPr>
              <a:t>польско-шведских войн</a:t>
            </a:r>
            <a:r>
              <a:rPr lang="ru-RU" dirty="0" smtClean="0"/>
              <a:t> в начале </a:t>
            </a:r>
            <a:r>
              <a:rPr lang="ru-RU" dirty="0" smtClean="0">
                <a:hlinkClick r:id="rId6" tooltip="XVII век"/>
              </a:rPr>
              <a:t>XVII века</a:t>
            </a:r>
            <a:r>
              <a:rPr lang="ru-RU" dirty="0" smtClean="0"/>
              <a:t>. В настоящее время руины замка являются любимым местом отдыха горожан и гостей города </a:t>
            </a:r>
            <a:r>
              <a:rPr lang="ru-RU" dirty="0" smtClean="0">
                <a:hlinkClick r:id="rId7" tooltip="Вильянди"/>
              </a:rPr>
              <a:t>Вильянди</a:t>
            </a:r>
            <a:r>
              <a:rPr lang="ru-RU" dirty="0" smtClean="0"/>
              <a:t>.</a:t>
            </a:r>
          </a:p>
          <a:p>
            <a:r>
              <a:rPr lang="ru-RU" dirty="0" smtClean="0">
                <a:hlinkClick r:id="rId8" tooltip="Крестоносец"/>
              </a:rPr>
              <a:t>Крестоносцы</a:t>
            </a:r>
            <a:r>
              <a:rPr lang="ru-RU" dirty="0" smtClean="0"/>
              <a:t> </a:t>
            </a:r>
            <a:r>
              <a:rPr lang="ru-RU" dirty="0" smtClean="0">
                <a:hlinkClick r:id="rId9" tooltip="Орден Меченосцев"/>
              </a:rPr>
              <a:t>ордена Меченосцев</a:t>
            </a:r>
            <a:r>
              <a:rPr lang="ru-RU" dirty="0" smtClean="0"/>
              <a:t> захватили городище, на месте которого в </a:t>
            </a:r>
            <a:r>
              <a:rPr lang="ru-RU" dirty="0" smtClean="0">
                <a:hlinkClick r:id="rId10" tooltip="1223 год"/>
              </a:rPr>
              <a:t>1223 году</a:t>
            </a:r>
            <a:r>
              <a:rPr lang="ru-RU" dirty="0" smtClean="0"/>
              <a:t> и был построен замок. Годом позже было начато возведение каменных укреплений. </a:t>
            </a:r>
            <a:r>
              <a:rPr lang="ru-RU" dirty="0" err="1" smtClean="0">
                <a:hlinkClick r:id="rId11" tooltip="Феллин"/>
              </a:rPr>
              <a:t>Феллин</a:t>
            </a:r>
            <a:r>
              <a:rPr lang="ru-RU" dirty="0" smtClean="0"/>
              <a:t> был выбран в качестве столицы ордена.</a:t>
            </a:r>
          </a:p>
          <a:p>
            <a:r>
              <a:rPr lang="ru-RU" dirty="0" err="1" smtClean="0">
                <a:hlinkClick r:id="rId12" tooltip="Замок-конвент (страница отсутствует)"/>
              </a:rPr>
              <a:t>Замок-конвента</a:t>
            </a:r>
            <a:r>
              <a:rPr lang="ru-RU" dirty="0" smtClean="0"/>
              <a:t> — типичное строение для </a:t>
            </a:r>
            <a:r>
              <a:rPr lang="ru-RU" dirty="0" smtClean="0">
                <a:hlinkClick r:id="rId4" tooltip="Тевтонский орден"/>
              </a:rPr>
              <a:t>Тевтонских рыцарей</a:t>
            </a:r>
            <a:r>
              <a:rPr lang="ru-RU" dirty="0" smtClean="0"/>
              <a:t> был возведён в конце </a:t>
            </a:r>
            <a:r>
              <a:rPr lang="ru-RU" dirty="0" smtClean="0">
                <a:hlinkClick r:id="rId13" tooltip="XIII"/>
              </a:rPr>
              <a:t>XIII</a:t>
            </a:r>
            <a:r>
              <a:rPr lang="ru-RU" dirty="0" smtClean="0"/>
              <a:t> начале </a:t>
            </a:r>
            <a:r>
              <a:rPr lang="ru-RU" dirty="0" smtClean="0">
                <a:hlinkClick r:id="rId14" tooltip="XIV век"/>
              </a:rPr>
              <a:t>XIV веков</a:t>
            </a:r>
            <a:r>
              <a:rPr lang="ru-RU" dirty="0" smtClean="0"/>
              <a:t>. В последующие века замок перестраивался и укреплялся.</a:t>
            </a:r>
          </a:p>
          <a:p>
            <a:r>
              <a:rPr lang="ru-RU" dirty="0" smtClean="0"/>
              <a:t>Замок был повреждён во время </a:t>
            </a:r>
            <a:r>
              <a:rPr lang="ru-RU" dirty="0" smtClean="0">
                <a:hlinkClick r:id="rId15" tooltip="Осада Феллина (1560)"/>
              </a:rPr>
              <a:t>осады 1560 года</a:t>
            </a:r>
            <a:r>
              <a:rPr lang="ru-RU" dirty="0" smtClean="0"/>
              <a:t> русским войском, но ещё большие повреждения ему нанесла польская </a:t>
            </a:r>
            <a:r>
              <a:rPr lang="ru-RU" dirty="0" smtClean="0">
                <a:hlinkClick r:id="rId16" tooltip="Осада Феллина (1602)"/>
              </a:rPr>
              <a:t>осада 1602 года</a:t>
            </a:r>
            <a:r>
              <a:rPr lang="ru-RU" dirty="0" smtClean="0"/>
              <a:t> , после которой он больше не восстанавливался. В</a:t>
            </a:r>
            <a:r>
              <a:rPr lang="ru-RU" dirty="0" smtClean="0">
                <a:hlinkClick r:id="rId17" tooltip="XVIII век"/>
              </a:rPr>
              <a:t>XVIII веке</a:t>
            </a:r>
            <a:r>
              <a:rPr lang="ru-RU" dirty="0" smtClean="0"/>
              <a:t> руины были использованы как </a:t>
            </a:r>
            <a:r>
              <a:rPr lang="ru-RU" dirty="0" smtClean="0">
                <a:hlinkClick r:id="rId18" tooltip="Каменоломня"/>
              </a:rPr>
              <a:t>каменоломня</a:t>
            </a:r>
            <a:r>
              <a:rPr lang="ru-RU" dirty="0" smtClean="0"/>
              <a:t> для строящегося города </a:t>
            </a:r>
            <a:r>
              <a:rPr lang="ru-RU" dirty="0" err="1" smtClean="0"/>
              <a:t>Феллин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настоящее время </a:t>
            </a:r>
            <a:r>
              <a:rPr lang="ru-RU" dirty="0" smtClean="0">
                <a:hlinkClick r:id="rId19" tooltip="Руины"/>
              </a:rPr>
              <a:t>руины</a:t>
            </a:r>
            <a:r>
              <a:rPr lang="ru-RU" dirty="0" smtClean="0"/>
              <a:t> стали популярным местом отдыха в центральной части Вильянди. В бывшем центральном дворе располагается сцена на открытом воздухе.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214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112474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Замок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сангасте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E:\презентация\400px-Sangaste_mõisa_peahoon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8172400" cy="58052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49"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146304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ЗАМОК САНГАСТЕ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172400" cy="537321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Загниц</a:t>
            </a:r>
            <a:r>
              <a:rPr lang="ru-RU" dirty="0" smtClean="0"/>
              <a:t> или </a:t>
            </a:r>
            <a:r>
              <a:rPr lang="ru-RU" b="1" dirty="0" err="1" smtClean="0"/>
              <a:t>Сангасте</a:t>
            </a:r>
            <a:r>
              <a:rPr lang="ru-RU" dirty="0" smtClean="0"/>
              <a:t> — </a:t>
            </a:r>
            <a:r>
              <a:rPr lang="ru-RU" dirty="0" smtClean="0">
                <a:hlinkClick r:id="rId3" tooltip="Неоготика"/>
              </a:rPr>
              <a:t>неоготическая</a:t>
            </a:r>
            <a:r>
              <a:rPr lang="ru-RU" dirty="0" smtClean="0"/>
              <a:t> </a:t>
            </a:r>
            <a:r>
              <a:rPr lang="ru-RU" dirty="0" smtClean="0">
                <a:hlinkClick r:id="rId4" tooltip="Усадьба"/>
              </a:rPr>
              <a:t>усадьба</a:t>
            </a:r>
            <a:r>
              <a:rPr lang="ru-RU" dirty="0" smtClean="0"/>
              <a:t> остзейского рода </a:t>
            </a:r>
            <a:r>
              <a:rPr lang="ru-RU" dirty="0" smtClean="0">
                <a:hlinkClick r:id="rId5" tooltip="Берг (дворянский род)"/>
              </a:rPr>
              <a:t>Бергов</a:t>
            </a:r>
            <a:r>
              <a:rPr lang="ru-RU" dirty="0" smtClean="0"/>
              <a:t>. Расположена на территории эстонского уезда </a:t>
            </a:r>
            <a:r>
              <a:rPr lang="ru-RU" dirty="0" err="1" smtClean="0">
                <a:hlinkClick r:id="rId6" tooltip="Валгамаа"/>
              </a:rPr>
              <a:t>Валгамаа</a:t>
            </a:r>
            <a:r>
              <a:rPr lang="ru-RU" dirty="0" smtClean="0"/>
              <a:t>, в 9,5 км от ж/</a:t>
            </a:r>
            <a:r>
              <a:rPr lang="ru-RU" dirty="0" err="1" smtClean="0"/>
              <a:t>д</a:t>
            </a:r>
            <a:r>
              <a:rPr lang="ru-RU" dirty="0" smtClean="0"/>
              <a:t> станции </a:t>
            </a:r>
            <a:r>
              <a:rPr lang="ru-RU" dirty="0" err="1" smtClean="0"/>
              <a:t>Сангасте</a:t>
            </a:r>
            <a:r>
              <a:rPr lang="ru-RU" dirty="0" smtClean="0"/>
              <a:t>, недалеко от трассы Рига-Тарту. В современном виде существует с 1873 года. В здании замка действует платный </a:t>
            </a:r>
            <a:r>
              <a:rPr lang="ru-RU" dirty="0" smtClean="0">
                <a:hlinkClick r:id="rId7" tooltip="Музей"/>
              </a:rPr>
              <a:t>музей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Замок </a:t>
            </a:r>
            <a:r>
              <a:rPr lang="ru-RU" dirty="0" err="1" smtClean="0"/>
              <a:t>Сагниц</a:t>
            </a:r>
            <a:r>
              <a:rPr lang="ru-RU" dirty="0" smtClean="0"/>
              <a:t> был заложен в 1520-х годах как резиденция </a:t>
            </a:r>
            <a:r>
              <a:rPr lang="ru-RU" dirty="0" err="1" smtClean="0">
                <a:hlinkClick r:id="rId8" tooltip="Дерптское епископство"/>
              </a:rPr>
              <a:t>дерптского</a:t>
            </a:r>
            <a:r>
              <a:rPr lang="ru-RU" dirty="0" smtClean="0">
                <a:hlinkClick r:id="rId8" tooltip="Дерптское епископство"/>
              </a:rPr>
              <a:t> епископа</a:t>
            </a:r>
            <a:r>
              <a:rPr lang="ru-RU" dirty="0" smtClean="0"/>
              <a:t> близ селения </a:t>
            </a:r>
            <a:r>
              <a:rPr lang="ru-RU" dirty="0" err="1" smtClean="0"/>
              <a:t>Сангасте</a:t>
            </a:r>
            <a:r>
              <a:rPr lang="ru-RU" dirty="0" smtClean="0"/>
              <a:t>, освоенного ещё в ХIII веке. Впервые упоминается в 1522 и фактически становится одним из последних замков, заложенных рыцарями </a:t>
            </a:r>
            <a:r>
              <a:rPr lang="ru-RU" dirty="0" smtClean="0">
                <a:hlinkClick r:id="rId9" tooltip="Ливонский орден"/>
              </a:rPr>
              <a:t>Ливонского ордена</a:t>
            </a:r>
            <a:r>
              <a:rPr lang="ru-RU" dirty="0" smtClean="0"/>
              <a:t>. После </a:t>
            </a:r>
            <a:r>
              <a:rPr lang="ru-RU" dirty="0" smtClean="0">
                <a:hlinkClick r:id="rId10" tooltip="Ливонская война"/>
              </a:rPr>
              <a:t>Ливонской войны</a:t>
            </a:r>
            <a:r>
              <a:rPr lang="ru-RU" dirty="0" smtClean="0"/>
              <a:t> замок пришёл в запустение и, согласно </a:t>
            </a:r>
            <a:r>
              <a:rPr lang="ru-RU" dirty="0" err="1" smtClean="0"/>
              <a:t>резвизии</a:t>
            </a:r>
            <a:r>
              <a:rPr lang="ru-RU" dirty="0" smtClean="0"/>
              <a:t> 1582 года, от епископского поместья на поверхности земли ничего не осталось</a:t>
            </a:r>
          </a:p>
          <a:p>
            <a:r>
              <a:rPr lang="ru-RU" dirty="0" smtClean="0"/>
              <a:t>В 1723 году </a:t>
            </a:r>
            <a:r>
              <a:rPr lang="ru-RU" dirty="0" smtClean="0">
                <a:hlinkClick r:id="rId11" tooltip="Пётр I"/>
              </a:rPr>
              <a:t>Пётр I</a:t>
            </a:r>
            <a:r>
              <a:rPr lang="ru-RU" dirty="0" smtClean="0"/>
              <a:t> подарил земли вокруг разрушенного замка майору </a:t>
            </a:r>
            <a:r>
              <a:rPr lang="ru-RU" dirty="0" smtClean="0">
                <a:hlinkClick r:id="rId12" tooltip="Головины"/>
              </a:rPr>
              <a:t>Головину</a:t>
            </a:r>
            <a:r>
              <a:rPr lang="ru-RU" dirty="0" smtClean="0"/>
              <a:t>. В ХIХ веке имением владели дворяне Берги. Именно в </a:t>
            </a:r>
            <a:r>
              <a:rPr lang="ru-RU" dirty="0" err="1" smtClean="0"/>
              <a:t>Сангасте</a:t>
            </a:r>
            <a:r>
              <a:rPr lang="ru-RU" dirty="0" smtClean="0"/>
              <a:t> родился один из последних в России фельдмаршалов, </a:t>
            </a:r>
            <a:r>
              <a:rPr lang="ru-RU" dirty="0" smtClean="0">
                <a:hlinkClick r:id="rId13" tooltip="Берг, Фёдор Фёдорович"/>
              </a:rPr>
              <a:t>Фридрих Вильгельм </a:t>
            </a:r>
            <a:r>
              <a:rPr lang="ru-RU" dirty="0" err="1" smtClean="0">
                <a:hlinkClick r:id="rId13" tooltip="Берг, Фёдор Фёдорович"/>
              </a:rPr>
              <a:t>Ремберт</a:t>
            </a:r>
            <a:r>
              <a:rPr lang="ru-RU" dirty="0" smtClean="0">
                <a:hlinkClick r:id="rId13" tooltip="Берг, Фёдор Фёдорович"/>
              </a:rPr>
              <a:t> фон Берг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современном виде замок спроектировал в 1870-е годы для его брата архитектор </a:t>
            </a:r>
            <a:r>
              <a:rPr lang="ru-RU" dirty="0" err="1" smtClean="0">
                <a:hlinkClick r:id="rId14" tooltip="Гиппиус, Отто Густавович"/>
              </a:rPr>
              <a:t>Отто</a:t>
            </a:r>
            <a:r>
              <a:rPr lang="ru-RU" dirty="0" smtClean="0">
                <a:hlinkClick r:id="rId14" tooltip="Гиппиус, Отто Густавович"/>
              </a:rPr>
              <a:t> </a:t>
            </a:r>
            <a:r>
              <a:rPr lang="ru-RU" dirty="0" err="1" smtClean="0">
                <a:hlinkClick r:id="rId14" tooltip="Гиппиус, Отто Густавович"/>
              </a:rPr>
              <a:t>Густавович</a:t>
            </a:r>
            <a:r>
              <a:rPr lang="ru-RU" dirty="0" smtClean="0">
                <a:hlinkClick r:id="rId14" tooltip="Гиппиус, Отто Густавович"/>
              </a:rPr>
              <a:t> </a:t>
            </a:r>
            <a:r>
              <a:rPr lang="ru-RU" dirty="0" err="1" smtClean="0">
                <a:hlinkClick r:id="rId14" tooltip="Гиппиус, Отто Густавович"/>
              </a:rPr>
              <a:t>Гиппиус</a:t>
            </a:r>
            <a:r>
              <a:rPr lang="ru-RU" dirty="0" err="1" smtClean="0"/>
              <a:t>.Изначально</a:t>
            </a:r>
            <a:r>
              <a:rPr lang="ru-RU" dirty="0" smtClean="0"/>
              <a:t> в замке было 99 комнат, по заверениям экскурсоводов — по той причине, что 100 и более комнат позволялось иметь только царю. Кирпичный усадебный дом окружают парк с аллеями, террасами и сеть из пяти прудов, соединенных между собой ручейками. На территории парка произрастает 28-метровый «дуб Петра», который, согласно преданию, посадил сам Петр I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Click="0" advTm="9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146304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МЫЗА КИЛТСИ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220px-Kiltsi_mõisa_peahoone_16079_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8100392" cy="5301208"/>
          </a:xfrm>
        </p:spPr>
      </p:pic>
    </p:spTree>
  </p:cSld>
  <p:clrMapOvr>
    <a:masterClrMapping/>
  </p:clrMapOvr>
  <p:transition advTm="811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00392" cy="146304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МЫЗА КИЛТСИ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100392" cy="544522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Мыза </a:t>
            </a:r>
            <a:r>
              <a:rPr lang="ru-RU" b="1" dirty="0" err="1" smtClean="0"/>
              <a:t>Килтси</a:t>
            </a:r>
            <a:r>
              <a:rPr lang="ru-RU" dirty="0" smtClean="0"/>
              <a:t> — рыцарская </a:t>
            </a:r>
            <a:r>
              <a:rPr lang="ru-RU" dirty="0" smtClean="0">
                <a:hlinkClick r:id="rId3" tooltip="Мыза"/>
              </a:rPr>
              <a:t>мыза</a:t>
            </a:r>
            <a:r>
              <a:rPr lang="ru-RU" dirty="0" smtClean="0"/>
              <a:t> в приходе </a:t>
            </a:r>
            <a:r>
              <a:rPr lang="ru-RU" dirty="0" err="1" smtClean="0"/>
              <a:t>Вайке-Марйаа</a:t>
            </a:r>
            <a:r>
              <a:rPr lang="ru-RU" dirty="0" smtClean="0"/>
              <a:t> </a:t>
            </a:r>
            <a:r>
              <a:rPr lang="ru-RU" dirty="0" err="1" smtClean="0"/>
              <a:t>уезда</a:t>
            </a:r>
            <a:r>
              <a:rPr lang="ru-RU" dirty="0" err="1" smtClean="0">
                <a:hlinkClick r:id="rId4" tooltip="Ляэне-Вирумаа"/>
              </a:rPr>
              <a:t>Ляэне-Вирумаа</a:t>
            </a:r>
            <a:r>
              <a:rPr lang="ru-RU" dirty="0" smtClean="0"/>
              <a:t>. Первые упоминания о мызе </a:t>
            </a:r>
            <a:r>
              <a:rPr lang="ru-RU" dirty="0" err="1" smtClean="0"/>
              <a:t>Китси</a:t>
            </a:r>
            <a:r>
              <a:rPr lang="ru-RU" dirty="0" smtClean="0"/>
              <a:t> относятся к 1466 году. Предположительно, она была построена в XIV или XV веке. В средние века поместьем владело семейство </a:t>
            </a:r>
            <a:r>
              <a:rPr lang="ru-RU" dirty="0" err="1" smtClean="0"/>
              <a:t>Гилсен</a:t>
            </a:r>
            <a:r>
              <a:rPr lang="ru-RU" dirty="0" smtClean="0"/>
              <a:t>, от фамилии которого произошло одно из названий мызы — «</a:t>
            </a:r>
            <a:r>
              <a:rPr lang="ru-RU" dirty="0" err="1" smtClean="0"/>
              <a:t>Гилсенхоф</a:t>
            </a:r>
            <a:r>
              <a:rPr lang="ru-RU" dirty="0" smtClean="0"/>
              <a:t>». В </a:t>
            </a:r>
            <a:r>
              <a:rPr lang="ru-RU" u="sng" dirty="0" smtClean="0">
                <a:hlinkClick r:id="rId5" tooltip="1784 год"/>
              </a:rPr>
              <a:t>1784 году</a:t>
            </a:r>
            <a:r>
              <a:rPr lang="ru-RU" dirty="0" smtClean="0"/>
              <a:t> владельцем стал Герман Йохан фон </a:t>
            </a:r>
            <a:r>
              <a:rPr lang="ru-RU" dirty="0" err="1" smtClean="0"/>
              <a:t>Бенкендорф</a:t>
            </a:r>
            <a:r>
              <a:rPr lang="ru-RU" dirty="0" smtClean="0"/>
              <a:t>, при котором вокруг усадьбы были возведены каменные стены. С</a:t>
            </a:r>
            <a:r>
              <a:rPr lang="ru-RU" u="sng" dirty="0" smtClean="0">
                <a:hlinkClick r:id="rId6" tooltip="1816 год"/>
              </a:rPr>
              <a:t>1816 года</a:t>
            </a:r>
            <a:r>
              <a:rPr lang="ru-RU" dirty="0" smtClean="0"/>
              <a:t> мызой </a:t>
            </a:r>
            <a:r>
              <a:rPr lang="ru-RU" dirty="0" err="1" smtClean="0"/>
              <a:t>Китси</a:t>
            </a:r>
            <a:r>
              <a:rPr lang="ru-RU" dirty="0" smtClean="0"/>
              <a:t> владел знаменитый путешественник </a:t>
            </a:r>
            <a:r>
              <a:rPr lang="ru-RU" u="sng" dirty="0" smtClean="0">
                <a:hlinkClick r:id="rId7" tooltip="Крузенштерн, Иван Фёдорович"/>
              </a:rPr>
              <a:t>Иван Фёдорович Крузенштерн</a:t>
            </a:r>
            <a:r>
              <a:rPr lang="ru-RU" dirty="0" smtClean="0"/>
              <a:t>, здесь он и умер в 1846 году, а его потомкам поместье принадлежало и далее, до XX века.</a:t>
            </a:r>
          </a:p>
          <a:p>
            <a:r>
              <a:rPr lang="ru-RU" dirty="0" smtClean="0"/>
              <a:t>Последним частным владельцем усадьбы был Альфред фон </a:t>
            </a:r>
            <a:r>
              <a:rPr lang="ru-RU" dirty="0" err="1" smtClean="0"/>
              <a:t>Икскюль-Гильденбанд</a:t>
            </a:r>
            <a:r>
              <a:rPr lang="ru-RU" dirty="0" smtClean="0"/>
              <a:t> </a:t>
            </a:r>
          </a:p>
          <a:p>
            <a:r>
              <a:rPr lang="ru-RU" dirty="0" smtClean="0"/>
              <a:t>Изначально мыза </a:t>
            </a:r>
            <a:r>
              <a:rPr lang="ru-RU" dirty="0" err="1" smtClean="0"/>
              <a:t>Килтси</a:t>
            </a:r>
            <a:r>
              <a:rPr lang="ru-RU" dirty="0" smtClean="0"/>
              <a:t> была небольшой резиденцией местного вассала. Во время Ливонской войны она была полностью разрушена. В 1790 году на руинах замка был построен особняк в </a:t>
            </a:r>
            <a:r>
              <a:rPr lang="ru-RU" dirty="0" err="1" smtClean="0"/>
              <a:t>раннеклассическом</a:t>
            </a:r>
            <a:r>
              <a:rPr lang="ru-RU" dirty="0" smtClean="0"/>
              <a:t> стиле.</a:t>
            </a:r>
          </a:p>
          <a:p>
            <a:r>
              <a:rPr lang="ru-RU" dirty="0" smtClean="0"/>
              <a:t>Позже для улучшения излишне жёсткого крепостного облика к основному зданию были пристроены два крыла. Тогда же оно было украшено фамильными гербами </a:t>
            </a:r>
            <a:r>
              <a:rPr lang="ru-RU" dirty="0" err="1" smtClean="0"/>
              <a:t>Бенкендорфов</a:t>
            </a:r>
            <a:r>
              <a:rPr lang="ru-RU" dirty="0" smtClean="0"/>
              <a:t> и </a:t>
            </a:r>
            <a:r>
              <a:rPr lang="ru-RU" dirty="0" err="1" smtClean="0"/>
              <a:t>Бревернов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 1920 года в здании располагается школа.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48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6048672" cy="836712"/>
          </a:xfrm>
        </p:spPr>
        <p:txBody>
          <a:bodyPr/>
          <a:lstStyle/>
          <a:p>
            <a:r>
              <a:rPr lang="ru-RU" dirty="0" smtClean="0"/>
              <a:t>    Карта   ЭСТОНИИ</a:t>
            </a:r>
            <a:endParaRPr lang="ru-RU" dirty="0"/>
          </a:p>
        </p:txBody>
      </p:sp>
      <p:pic>
        <p:nvPicPr>
          <p:cNvPr id="4" name="Содержимое 3" descr="kar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7780755" cy="5544616"/>
          </a:xfrm>
        </p:spPr>
      </p:pic>
    </p:spTree>
  </p:cSld>
  <p:clrMapOvr>
    <a:masterClrMapping/>
  </p:clrMapOvr>
  <p:transition advTm="2808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тАЛЛИНН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1800" b="1" dirty="0" err="1" smtClean="0"/>
              <a:t>Та́ллин</a:t>
            </a:r>
            <a:r>
              <a:rPr lang="ru-RU" sz="1800" dirty="0" smtClean="0"/>
              <a:t> — самый крупный город и столица Эстонии. Крупный пассажирский и грузовой  морской порт. </a:t>
            </a:r>
          </a:p>
          <a:p>
            <a:r>
              <a:rPr lang="ru-RU" sz="1800" dirty="0" smtClean="0"/>
              <a:t>Первое упоминание города датируется 1154 годом, в труде арабского географа </a:t>
            </a:r>
            <a:r>
              <a:rPr lang="ru-RU" sz="1800" dirty="0" err="1" smtClean="0"/>
              <a:t>Аль-Идриси</a:t>
            </a:r>
            <a:r>
              <a:rPr lang="ru-RU" sz="1800" dirty="0" smtClean="0"/>
              <a:t> как </a:t>
            </a:r>
            <a:r>
              <a:rPr lang="ru-RU" sz="1800" dirty="0" err="1" smtClean="0"/>
              <a:t>Quoluwany</a:t>
            </a:r>
            <a:r>
              <a:rPr lang="ru-RU" sz="1800" dirty="0" smtClean="0"/>
              <a:t>, который охарактеризовал его как «маленький город, скорее похожий на крепость», отметив при этом большую гавань.</a:t>
            </a:r>
          </a:p>
          <a:p>
            <a:r>
              <a:rPr lang="ru-RU" sz="1800" dirty="0" err="1" smtClean="0"/>
              <a:t>Таллин</a:t>
            </a:r>
            <a:r>
              <a:rPr lang="ru-RU" sz="1800" dirty="0" smtClean="0"/>
              <a:t> — политический, научный, экономический и культурный центр Эстонии. В городе находятся все ветви власти республики, также сосредоточено много средних профессиональных и высших учебных заведений.</a:t>
            </a:r>
          </a:p>
          <a:p>
            <a:r>
              <a:rPr lang="ru-RU" sz="1800" b="1" dirty="0" smtClean="0"/>
              <a:t>Старый город</a:t>
            </a:r>
            <a:r>
              <a:rPr lang="ru-RU" sz="1800" dirty="0" smtClean="0"/>
              <a:t>  — старейшая часть </a:t>
            </a:r>
            <a:r>
              <a:rPr lang="ru-RU" sz="1800" dirty="0" err="1" smtClean="0"/>
              <a:t>Таллина</a:t>
            </a:r>
            <a:r>
              <a:rPr lang="ru-RU" sz="1800" dirty="0" smtClean="0"/>
              <a:t>, именно здесь появились первые поселения. Образует центральную часть района </a:t>
            </a:r>
            <a:r>
              <a:rPr lang="ru-RU" sz="1800" dirty="0" err="1" smtClean="0"/>
              <a:t>Кесклинн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Старый город включен в список всемирного наследия ЮНЕСКО.  От XI—XV века до наших дней сохранилась </a:t>
            </a:r>
            <a:r>
              <a:rPr lang="ru-RU" sz="1800" dirty="0" err="1" smtClean="0"/>
              <a:t>бо́льшая</a:t>
            </a:r>
            <a:r>
              <a:rPr lang="ru-RU" sz="1800" dirty="0" smtClean="0"/>
              <a:t> часть строений, сеть средневековых улиц и </a:t>
            </a:r>
            <a:r>
              <a:rPr lang="ru-RU" sz="1800" dirty="0" err="1" smtClean="0"/>
              <a:t>бо́льшая</a:t>
            </a:r>
            <a:r>
              <a:rPr lang="ru-RU" sz="1800" dirty="0" smtClean="0"/>
              <a:t> часть крепостной стены 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3478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Ночной  </a:t>
            </a:r>
            <a:r>
              <a:rPr lang="ru-RU" dirty="0" err="1" smtClean="0"/>
              <a:t>таллин</a:t>
            </a:r>
            <a:endParaRPr lang="ru-RU" dirty="0"/>
          </a:p>
        </p:txBody>
      </p:sp>
      <p:pic>
        <p:nvPicPr>
          <p:cNvPr id="4" name="Содержимое 3" descr="Tallin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44824"/>
            <a:ext cx="7716654" cy="4752528"/>
          </a:xfrm>
          <a:solidFill>
            <a:schemeClr val="accent1">
              <a:lumMod val="60000"/>
              <a:lumOff val="40000"/>
            </a:schemeClr>
          </a:solidFill>
        </p:spPr>
      </p:pic>
    </p:spTree>
    <p:custDataLst>
      <p:tags r:id="rId1"/>
    </p:custDataLst>
  </p:cSld>
  <p:clrMapOvr>
    <a:masterClrMapping/>
  </p:clrMapOvr>
  <p:transition advTm="271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        Старый   город</a:t>
            </a:r>
            <a:endParaRPr lang="ru-RU" dirty="0"/>
          </a:p>
        </p:txBody>
      </p:sp>
      <p:pic>
        <p:nvPicPr>
          <p:cNvPr id="4" name="Содержимое 3" descr="таллин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6462184" cy="4846638"/>
          </a:xfrm>
          <a:solidFill>
            <a:schemeClr val="accent1">
              <a:lumMod val="60000"/>
              <a:lumOff val="40000"/>
            </a:schemeClr>
          </a:solidFill>
        </p:spPr>
      </p:pic>
    </p:spTree>
  </p:cSld>
  <p:clrMapOvr>
    <a:masterClrMapping/>
  </p:clrMapOvr>
  <p:transition spd="slow" advTm="858">
    <p:comb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Туристический   центр</a:t>
            </a:r>
            <a:endParaRPr lang="ru-RU" dirty="0"/>
          </a:p>
        </p:txBody>
      </p:sp>
      <p:pic>
        <p:nvPicPr>
          <p:cNvPr id="4" name="Содержимое 3" descr="таллин 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95366" y="1609725"/>
            <a:ext cx="6762667" cy="4846638"/>
          </a:xfrm>
          <a:solidFill>
            <a:schemeClr val="accent1">
              <a:lumMod val="60000"/>
              <a:lumOff val="40000"/>
            </a:schemeClr>
          </a:solidFill>
        </p:spPr>
      </p:pic>
    </p:spTree>
    <p:custDataLst>
      <p:tags r:id="rId1"/>
    </p:custDataLst>
  </p:cSld>
  <p:clrMapOvr>
    <a:masterClrMapping/>
  </p:clrMapOvr>
  <p:transition spd="slow" advTm="2027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2280" y="0"/>
            <a:ext cx="1080120" cy="68580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А</a:t>
            </a:r>
            <a:br>
              <a:rPr lang="ru-RU" dirty="0" smtClean="0"/>
            </a:br>
            <a:r>
              <a:rPr lang="ru-RU" dirty="0" smtClean="0"/>
              <a:t>Н</a:t>
            </a:r>
            <a:br>
              <a:rPr lang="ru-RU" dirty="0" smtClean="0"/>
            </a:br>
            <a:r>
              <a:rPr lang="ru-RU" dirty="0" smtClean="0"/>
              <a:t>Н</a:t>
            </a:r>
            <a:br>
              <a:rPr lang="ru-RU" dirty="0" smtClean="0"/>
            </a:br>
            <a:r>
              <a:rPr lang="ru-RU" dirty="0" smtClean="0"/>
              <a:t>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</a:t>
            </a:r>
            <a:br>
              <a:rPr lang="ru-RU" dirty="0" smtClean="0"/>
            </a:br>
            <a:r>
              <a:rPr lang="ru-RU" dirty="0" smtClean="0"/>
              <a:t>Е</a:t>
            </a:r>
            <a:br>
              <a:rPr lang="ru-RU" dirty="0" smtClean="0"/>
            </a:br>
            <a:r>
              <a:rPr lang="ru-RU" dirty="0" smtClean="0"/>
              <a:t>С</a:t>
            </a:r>
            <a:br>
              <a:rPr lang="ru-RU" dirty="0" smtClean="0"/>
            </a:br>
            <a:r>
              <a:rPr lang="ru-RU" dirty="0" smtClean="0"/>
              <a:t>К</a:t>
            </a:r>
            <a:br>
              <a:rPr lang="ru-RU" dirty="0" smtClean="0"/>
            </a:br>
            <a:r>
              <a:rPr lang="ru-RU" dirty="0" smtClean="0"/>
              <a:t>И</a:t>
            </a:r>
            <a:endParaRPr lang="ru-RU" dirty="0"/>
          </a:p>
        </p:txBody>
      </p:sp>
      <p:pic>
        <p:nvPicPr>
          <p:cNvPr id="4" name="Содержимое 3" descr="Анне Вески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092280" cy="6858000"/>
          </a:xfrm>
          <a:solidFill>
            <a:schemeClr val="accent1">
              <a:lumMod val="60000"/>
              <a:lumOff val="40000"/>
            </a:schemeClr>
          </a:solidFill>
        </p:spPr>
      </p:pic>
    </p:spTree>
    <p:custDataLst>
      <p:tags r:id="rId1"/>
    </p:custDataLst>
  </p:cSld>
  <p:clrMapOvr>
    <a:masterClrMapping/>
  </p:clrMapOvr>
  <p:transition advTm="327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0272" y="0"/>
            <a:ext cx="1080120" cy="6858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Б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И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Г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И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Т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ы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Й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Г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Е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М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Е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Э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Л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Ь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Биргит Ыйгемеэль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0"/>
            <a:ext cx="5472608" cy="6858000"/>
          </a:xfrm>
          <a:solidFill>
            <a:schemeClr val="accent1">
              <a:lumMod val="60000"/>
              <a:lumOff val="40000"/>
            </a:schemeClr>
          </a:solidFill>
        </p:spPr>
      </p:pic>
    </p:spTree>
    <p:custDataLst>
      <p:tags r:id="rId1"/>
    </p:custDataLst>
  </p:cSld>
  <p:clrMapOvr>
    <a:masterClrMapping/>
  </p:clrMapOvr>
  <p:transition advTm="294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0"/>
            <a:ext cx="1872208" cy="68580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     О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Е     Т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     С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Георг Отс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300192" cy="6858000"/>
          </a:xfrm>
          <a:solidFill>
            <a:schemeClr val="accent1">
              <a:lumMod val="60000"/>
              <a:lumOff val="40000"/>
            </a:schemeClr>
          </a:solidFill>
        </p:spPr>
      </p:pic>
    </p:spTree>
    <p:custDataLst>
      <p:tags r:id="rId1"/>
    </p:custDataLst>
  </p:cSld>
  <p:clrMapOvr>
    <a:masterClrMapping/>
  </p:clrMapOvr>
  <p:transition advTm="288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00392" cy="146304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Оскар луге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густав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эрнесакс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Оскар Лутс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4211960" cy="5373216"/>
          </a:xfr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2050" name="Picture 2" descr="E:\презентация\Густав Эрнесак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484784"/>
            <a:ext cx="3960440" cy="537321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90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146304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Популярные певцы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эстонии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172400" cy="5373216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Анне Вески советская и эстонская певица, заслуженная певица Эстонии.</a:t>
            </a:r>
          </a:p>
          <a:p>
            <a:r>
              <a:rPr lang="ru-RU" dirty="0" err="1" smtClean="0"/>
              <a:t>Биргит</a:t>
            </a:r>
            <a:r>
              <a:rPr lang="ru-RU" dirty="0" smtClean="0"/>
              <a:t> </a:t>
            </a:r>
            <a:r>
              <a:rPr lang="ru-RU" dirty="0" err="1" smtClean="0"/>
              <a:t>Ыйгемеэль-эстонская</a:t>
            </a:r>
            <a:r>
              <a:rPr lang="ru-RU" dirty="0" smtClean="0"/>
              <a:t> поп-певица. Представительница Эстонии на конкурсе </a:t>
            </a:r>
            <a:r>
              <a:rPr lang="en-US" dirty="0" smtClean="0"/>
              <a:t>«</a:t>
            </a:r>
            <a:r>
              <a:rPr lang="ru-RU" dirty="0" smtClean="0"/>
              <a:t>Евровидение 2013</a:t>
            </a:r>
            <a:r>
              <a:rPr lang="en-US" dirty="0" smtClean="0"/>
              <a:t>».</a:t>
            </a:r>
            <a:endParaRPr lang="ru-RU" dirty="0" smtClean="0"/>
          </a:p>
          <a:p>
            <a:r>
              <a:rPr lang="ru-RU" dirty="0" smtClean="0"/>
              <a:t>Георг </a:t>
            </a:r>
            <a:r>
              <a:rPr lang="ru-RU" dirty="0" err="1" smtClean="0"/>
              <a:t>Отс-Cоветский</a:t>
            </a:r>
            <a:r>
              <a:rPr lang="ru-RU" dirty="0" smtClean="0"/>
              <a:t> эстонский оперный и эстрадный </a:t>
            </a:r>
            <a:r>
              <a:rPr lang="ru-RU" dirty="0" err="1" smtClean="0"/>
              <a:t>певец,Народный</a:t>
            </a:r>
            <a:r>
              <a:rPr lang="ru-RU" dirty="0" smtClean="0"/>
              <a:t> артист СССР.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31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148478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Деятели культуры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эстонии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172400" cy="544522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В эстонскую национальную литературу вошел Оскар </a:t>
            </a:r>
            <a:r>
              <a:rPr lang="ru-RU" dirty="0" err="1" smtClean="0"/>
              <a:t>Лутс</a:t>
            </a:r>
            <a:r>
              <a:rPr lang="ru-RU" dirty="0" smtClean="0"/>
              <a:t>. Кто-то скажет: «Судьба!» </a:t>
            </a:r>
            <a:r>
              <a:rPr lang="ru-RU" dirty="0" err="1" smtClean="0"/>
              <a:t>О.Лутс</a:t>
            </a:r>
            <a:r>
              <a:rPr lang="ru-RU" dirty="0" smtClean="0"/>
              <a:t> от судьбы подарков не ждал, строил ее сам, своим трудом, упорством, талантом, наконец. </a:t>
            </a:r>
          </a:p>
          <a:p>
            <a:r>
              <a:rPr lang="ru-RU" dirty="0" smtClean="0"/>
              <a:t>  Густав </a:t>
            </a:r>
            <a:r>
              <a:rPr lang="ru-RU" dirty="0" err="1" smtClean="0"/>
              <a:t>Эрнесакс</a:t>
            </a:r>
            <a:r>
              <a:rPr lang="ru-RU" dirty="0" smtClean="0"/>
              <a:t> — «Уста поют, а сердце беспокойно».Однажды во время исполнения песни композитора Густава </a:t>
            </a:r>
            <a:r>
              <a:rPr lang="ru-RU" dirty="0" err="1" smtClean="0"/>
              <a:t>Эрнесакса</a:t>
            </a:r>
            <a:r>
              <a:rPr lang="ru-RU" dirty="0" smtClean="0"/>
              <a:t> на слова Лидии </a:t>
            </a:r>
            <a:r>
              <a:rPr lang="ru-RU" dirty="0" err="1" smtClean="0"/>
              <a:t>Койдула</a:t>
            </a:r>
            <a:r>
              <a:rPr lang="ru-RU" dirty="0" smtClean="0"/>
              <a:t> «Моя Отчизна — любовь моя» все зрители на певческом поле встали и запели вместе с хором. А было там более 100 тысяч </a:t>
            </a:r>
            <a:r>
              <a:rPr lang="ru-RU" dirty="0" err="1" smtClean="0"/>
              <a:t>человек.Патриотическая</a:t>
            </a:r>
            <a:r>
              <a:rPr lang="ru-RU" dirty="0" smtClean="0"/>
              <a:t> песня объединила людей, указала цель и вдохновила на борьбу. Это было начало «поющей революции». Оказывается, иногда песня в устах народа эффективней оружия.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105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Географическое  положение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Расположена в северо-восточной части Европы. Омывается с севера водами Финского залива, с запада -- Балтийским морем и Рижским заливом, граничит с Латвией на юге и с Россией -- на востоке. С Латвией Эстонская Республика имеет сухопутную границу; граница с Российской Федерацией проходит по реке Нарва, по Чудскому и Псковскому озёрам и по сухопутному участку с Псковской области. Длина береговой линии 3 794 км. В состав Эстонии входит 1 521 островов в акватории Балтийского моря общей площадью 4,2 тыс. км. Несмотря на значительную площадь, на островах проживает менее 5 % населения страны. Реки Эстонии невелики, но достаточно полноводны. Площадь Эстонии 45 226 км. Столица Эстонии - </a:t>
            </a:r>
            <a:r>
              <a:rPr lang="ru-RU" dirty="0" err="1"/>
              <a:t>Таллин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1724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РАСПОЛОЖЕНА В СЕВЕРО-ВОСТОЧНОЙ ЧАСТИ ЕВРОПЫ. ОМЫВАЕТСЯ С СЕВЕРА ВОДАМИ ФИНСКОГО ЗАЛИВА, С ЗАПАДА -- БАЛТИЙСКИМ МОРЕМ И РИЖСКИМ ЗАЛИВОМ, ГРАНИЧИТ С ЛАТВИЕЙ НА ЮГЕ И С РОССИЕЙ -- НА ВОСТОКЕ. С ЛАТВИЕЙ ЭСТОНСКАЯ РЕСПУБЛИКА ИМЕЕТ СУХОПУТНУЮ ГРАНИЦУ; ГРАНИЦА С РОССИЙСКОЙ ФЕДЕРАЦИЕЙ ПРОХОДИТ ПО РЕКЕ НАРВА, ПО ЧУДСКОМУ И ПСКОВСКОМУ ОЗЁРАМ И ПО СУХОПУТНОМУ УЧАСТКУ С ПСКОВСКОЙ ОБЛАСТИ. ДЛИНА БЕРЕГОВОЙ ЛИНИИ 3 794 КМ. В СОСТАВ ЭСТОНИИ ВХОДИТ 1 521 ОСТРОВОВ В АКВАТОРИИ БАЛТИЙСКОГО МОРЯ ОБЩЕЙ ПЛОЩАДЬЮ 4,2 ТЫС. КМ. НЕСМОТРЯ НА ЗНАЧИТЕЛЬНУЮ ПЛОЩАДЬ, НА ОСТРОВАХ ПРОЖИВАЕТ МЕНЕЕ 5 % НАСЕЛЕНИЯ СТРАНЫ. РЕКИ ЭСТОНИИ НЕВЕЛИКИ, НО ДОСТАТОЧНО ПОЛНОВОДНЫ. ПЛОЩАДЬ ЭСТОНИИ 45 226 КМ. СТОЛИЦА ЭСТОНИИ - ТАЛЛИН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24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2636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00392" cy="148478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народные Танцы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эстонии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танцы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8100392" cy="5373216"/>
          </a:xfrm>
          <a:solidFill>
            <a:schemeClr val="accent1">
              <a:lumMod val="60000"/>
              <a:lumOff val="40000"/>
            </a:schemeClr>
          </a:solidFill>
        </p:spPr>
      </p:pic>
    </p:spTree>
    <p:custDataLst>
      <p:tags r:id="rId1"/>
    </p:custDataLst>
  </p:cSld>
  <p:clrMapOvr>
    <a:masterClrMapping/>
  </p:clrMapOvr>
  <p:transition spd="slow" advTm="61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00392" cy="146304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Народные танцы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эстонии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100392" cy="5373216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Одним из старинных эстонских танцев, дошедших до наших дней является народный эстонский танец со сложным названием « </a:t>
            </a:r>
            <a:r>
              <a:rPr lang="ru-RU" dirty="0" err="1" smtClean="0"/>
              <a:t>Таргарехе-алуне</a:t>
            </a:r>
            <a:r>
              <a:rPr lang="ru-RU" dirty="0" smtClean="0"/>
              <a:t>»- это женский эстонский танец хорового типа. </a:t>
            </a:r>
          </a:p>
          <a:p>
            <a:r>
              <a:rPr lang="ru-RU" dirty="0" smtClean="0"/>
              <a:t>Конечно же, все известен эстонский танец его называют «Эстонская полька»- это веселый и жизнерадостный танец, который пользуется популярностью и в наши дни.</a:t>
            </a:r>
          </a:p>
          <a:p>
            <a:r>
              <a:rPr lang="ru-RU" dirty="0" smtClean="0"/>
              <a:t>Спокойный эстонский танец  « </a:t>
            </a:r>
            <a:r>
              <a:rPr lang="ru-RU" dirty="0" err="1" smtClean="0"/>
              <a:t>Ямая</a:t>
            </a:r>
            <a:r>
              <a:rPr lang="ru-RU" dirty="0" smtClean="0"/>
              <a:t>- </a:t>
            </a:r>
            <a:r>
              <a:rPr lang="ru-RU" dirty="0" err="1" smtClean="0"/>
              <a:t>лабаялг</a:t>
            </a:r>
            <a:r>
              <a:rPr lang="ru-RU" dirty="0" smtClean="0"/>
              <a:t>» исполняется парами. Этот танец чем то похож на вальс , где танцующие пристукивают ногой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Click="0" advTm="117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00392" cy="146304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Национальные блюда </a:t>
            </a:r>
            <a:r>
              <a:rPr lang="ru-RU" dirty="0" err="1" smtClean="0"/>
              <a:t>эстонии</a:t>
            </a:r>
            <a:endParaRPr lang="ru-RU" dirty="0"/>
          </a:p>
        </p:txBody>
      </p:sp>
      <p:pic>
        <p:nvPicPr>
          <p:cNvPr id="4" name="Содержимое 3" descr="еда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8172400" cy="5373216"/>
          </a:xfrm>
        </p:spPr>
      </p:pic>
    </p:spTree>
    <p:custDataLst>
      <p:tags r:id="rId1"/>
    </p:custDataLst>
  </p:cSld>
  <p:clrMapOvr>
    <a:masterClrMapping/>
  </p:clrMapOvr>
  <p:transition spd="slow" advTm="52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еда (3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8100392" cy="6858000"/>
          </a:xfrm>
        </p:spPr>
      </p:pic>
    </p:spTree>
    <p:custDataLst>
      <p:tags r:id="rId1"/>
    </p:custDataLst>
  </p:cSld>
  <p:clrMapOvr>
    <a:masterClrMapping/>
  </p:clrMapOvr>
  <p:transition advTm="39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еда (4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100392" cy="6858000"/>
          </a:xfrm>
        </p:spPr>
      </p:pic>
    </p:spTree>
    <p:custDataLst>
      <p:tags r:id="rId1"/>
    </p:custDataLst>
  </p:cSld>
  <p:clrMapOvr>
    <a:masterClrMapping/>
  </p:clrMapOvr>
  <p:transition advTm="64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ед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100392" cy="6858000"/>
          </a:xfrm>
        </p:spPr>
      </p:pic>
    </p:spTree>
    <p:custDataLst>
      <p:tags r:id="rId1"/>
    </p:custDataLst>
  </p:cSld>
  <p:clrMapOvr>
    <a:masterClrMapping/>
  </p:clrMapOvr>
  <p:transition advTm="81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16288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Национальные блюда эстонцев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9416"/>
            <a:ext cx="8100392" cy="524858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err="1" smtClean="0"/>
              <a:t>Картулипорсс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Также национальными можно считать христианские блюда. То есть при готовке они используют картофель, томаты, баклажаны, салаты, мясо животных и  прочие продукты растительного происхождения.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052736"/>
            <a:ext cx="8172400" cy="5805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Население Эстонии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 составляет 1 625 399 человек (1995), средняя плотность населения около 36 человек на км2. Около 65% жителей страны - эстонцы, в стране также проживают русские, латыши, украинцы, белорусы. Официальный язык эстонский, распространен также русский язык. Большинство верующих - лютеране, остальные -православные Трудоспособное население составляет 796 000 человек, из них в промышленности и строительстве занято 42%, в сельском хозяйстве и лесоводстве - 13%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8136904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2"/>
                </a:solidFill>
              </a:rPr>
              <a:t>Население  </a:t>
            </a:r>
            <a:r>
              <a:rPr lang="ru-RU" sz="4400" dirty="0">
                <a:solidFill>
                  <a:schemeClr val="accent2"/>
                </a:solidFill>
              </a:rPr>
              <a:t>Э</a:t>
            </a:r>
            <a:r>
              <a:rPr lang="ru-RU" sz="4400" dirty="0" smtClean="0">
                <a:solidFill>
                  <a:schemeClr val="accent2"/>
                </a:solidFill>
              </a:rPr>
              <a:t>стонии</a:t>
            </a:r>
            <a:endParaRPr lang="ru-RU" sz="4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Tm="764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00392" cy="126876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Герб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268760"/>
            <a:ext cx="8100392" cy="558924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E:\презентация\embl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7056783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921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Герб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эстонии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 большом государственном гербе на золотом щите изображены три льва синего цвета, шагающих, устремив взоры на зрителя (</a:t>
            </a:r>
            <a:r>
              <a:rPr lang="ru-RU" dirty="0" err="1" smtClean="0"/>
              <a:t>passant</a:t>
            </a:r>
            <a:r>
              <a:rPr lang="ru-RU" dirty="0" smtClean="0"/>
              <a:t> </a:t>
            </a:r>
            <a:r>
              <a:rPr lang="ru-RU" dirty="0" err="1" smtClean="0"/>
              <a:t>gardant</a:t>
            </a:r>
            <a:r>
              <a:rPr lang="ru-RU" dirty="0" smtClean="0"/>
              <a:t>). По сторонам и снизу щит окаймлен венком из двух скрещенных дубовых веток золотистого цвета, перекрещивающихся в нижней части щита. </a:t>
            </a:r>
          </a:p>
          <a:p>
            <a:r>
              <a:rPr lang="ru-RU" dirty="0" smtClean="0"/>
              <a:t>Мотив эстонского государственного герба берет начало в XIII столетии, когда датский король </a:t>
            </a:r>
            <a:r>
              <a:rPr lang="ru-RU" dirty="0" err="1" smtClean="0"/>
              <a:t>Вальдемар</a:t>
            </a:r>
            <a:r>
              <a:rPr lang="ru-RU" dirty="0" smtClean="0"/>
              <a:t> II пожаловал городу Таллинну герб с тремя львами, похожий на герб датского королевства. Этот же мотив был позднее перенесен на герб </a:t>
            </a:r>
            <a:r>
              <a:rPr lang="ru-RU" dirty="0" err="1" smtClean="0"/>
              <a:t>Эстляндской</a:t>
            </a:r>
            <a:r>
              <a:rPr lang="ru-RU" dirty="0" smtClean="0"/>
              <a:t> губернии, утвержденный императрицей Екатериной II 4 октября 1788 г.</a:t>
            </a:r>
          </a:p>
          <a:p>
            <a:r>
              <a:rPr lang="ru-RU" dirty="0" err="1" smtClean="0"/>
              <a:t>Рийгикогу</a:t>
            </a:r>
            <a:r>
              <a:rPr lang="ru-RU" dirty="0" smtClean="0"/>
              <a:t> утвердил эстонский государственный герб 19 июня 1925 г. После  присоединения Эстонской Республики к Советскому Союзу в 1940 году использование прежнего герба было запрещено. Исторический герб эстонского государства вновь был принят к использованию 7 августа 1990 года. Закон о государственном гербе был провозглашен 3 июля 2001 г.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101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00392" cy="6858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Флаг  Эстонии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str\Desktop\li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6696744" cy="511256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71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00392" cy="16288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Флаг Эстонии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9416"/>
            <a:ext cx="8100392" cy="524858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Государственный флаг Эстонии является одновременно и национальным флагом. Он представляет собой прямоугольник, состоящий из трех равновеликих горизонтальных цветных полос. Верхняя полоса - синего цвета, средняя – черного цвета и нижняя – белого цвета. Впервые сине-черно-белый флаг был освящен и благословлен в качестве флага Эстонского студенческого общества в  4 июня 1884 года. В последующие десятилетия сине-черно-белый флаг стал эстонским национальным флагом. Первое постановление об эстонском государственном флаге было принято временным правительством Эстонской Республики 21 ноября 1918 года. В июне 1922 года </a:t>
            </a:r>
            <a:r>
              <a:rPr lang="ru-RU" dirty="0" err="1" smtClean="0"/>
              <a:t>Рийгикогу</a:t>
            </a:r>
            <a:r>
              <a:rPr lang="ru-RU" dirty="0" smtClean="0"/>
              <a:t> официально утвердил сине-черно-белый флаг в качестве государственного. После  присоединения Эстонской Республики к Советскому Союзу в 1940 году использование прежний флаг не использовался.</a:t>
            </a:r>
          </a:p>
          <a:p>
            <a:r>
              <a:rPr lang="ru-RU" dirty="0" smtClean="0"/>
              <a:t>Флаг был вновь поднят над башней Длинный Герман 24 февраля 1989 г., а законом, принятым в августе 1990 года, было решено вновь начать использовать сине-черно-белый флаг в качестве государственного. Закон об эстонском флаге был провозглашен 5 апреля 2005 года.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112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00392" cy="146304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ru-RU" dirty="0" smtClean="0"/>
              <a:t>Национальная одежда Эстонцев</a:t>
            </a:r>
            <a:endParaRPr lang="ru-RU" dirty="0"/>
          </a:p>
        </p:txBody>
      </p:sp>
      <p:pic>
        <p:nvPicPr>
          <p:cNvPr id="4" name="Содержимое 3" descr="estonian-dress-02-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132856"/>
            <a:ext cx="2304256" cy="2520280"/>
          </a:xfr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33795" name="Picture 3" descr="E:\презентация\estonian-dress-03-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628800"/>
            <a:ext cx="2304256" cy="2520280"/>
          </a:xfrm>
          <a:prstGeom prst="rect">
            <a:avLst/>
          </a:prstGeom>
          <a:noFill/>
        </p:spPr>
      </p:pic>
      <p:pic>
        <p:nvPicPr>
          <p:cNvPr id="33796" name="Picture 4" descr="E:\презентация\estonian-dress-04-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293096"/>
            <a:ext cx="2304256" cy="2232248"/>
          </a:xfrm>
          <a:prstGeom prst="rect">
            <a:avLst/>
          </a:prstGeom>
          <a:noFill/>
        </p:spPr>
      </p:pic>
      <p:pic>
        <p:nvPicPr>
          <p:cNvPr id="33797" name="Picture 5" descr="E:\презентация\estonian-dress-05-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1556792"/>
            <a:ext cx="2232248" cy="2160240"/>
          </a:xfrm>
          <a:prstGeom prst="rect">
            <a:avLst/>
          </a:prstGeom>
          <a:noFill/>
        </p:spPr>
      </p:pic>
      <p:pic>
        <p:nvPicPr>
          <p:cNvPr id="33798" name="Picture 6" descr="E:\презентация\estonian-dress-06-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4437112"/>
            <a:ext cx="2664296" cy="213285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57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8|0.8|0.8|0.8|1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3|1.3|1.4|1.9|1.6|1.4|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4|1.5|1.3|1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1|1.3|3.9|1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1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1.4|1.2|1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1|3.3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4|1.6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0.8|0.8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3|1|0.8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1.3|1.3|1.2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3|2.4|2.6|3.1|2.3|2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342</TotalTime>
  <Words>993</Words>
  <Application>Microsoft Office PowerPoint</Application>
  <PresentationFormat>Экран (4:3)</PresentationFormat>
  <Paragraphs>89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Изящная</vt:lpstr>
      <vt:lpstr>ЭСТОНИЯ</vt:lpstr>
      <vt:lpstr>    Карта   ЭСТОНИИ</vt:lpstr>
      <vt:lpstr>Географическое  положение</vt:lpstr>
      <vt:lpstr> </vt:lpstr>
      <vt:lpstr>Герб</vt:lpstr>
      <vt:lpstr>Герб эстонии</vt:lpstr>
      <vt:lpstr>Слайд 7</vt:lpstr>
      <vt:lpstr>Флаг Эстонии</vt:lpstr>
      <vt:lpstr>Национальная одежда Эстонцев</vt:lpstr>
      <vt:lpstr>Национальная одежда эстонцев</vt:lpstr>
      <vt:lpstr>Достопримечательности Эстонии</vt:lpstr>
      <vt:lpstr>КУРТНАСКИЕ ОЗЕРА</vt:lpstr>
      <vt:lpstr>КУРТНАСКИЕ ОЗЕРА</vt:lpstr>
      <vt:lpstr>ЗАМОК ФЕЛЛИН</vt:lpstr>
      <vt:lpstr>ЗАМОК ФЕЛЛИН</vt:lpstr>
      <vt:lpstr>Замок сангасте</vt:lpstr>
      <vt:lpstr>ЗАМОК САНГАСТЕ</vt:lpstr>
      <vt:lpstr>МЫЗА КИЛТСИ</vt:lpstr>
      <vt:lpstr>МЫЗА КИЛТСИ</vt:lpstr>
      <vt:lpstr>тАЛЛИНН</vt:lpstr>
      <vt:lpstr>Ночной  таллин</vt:lpstr>
      <vt:lpstr>        Старый   город</vt:lpstr>
      <vt:lpstr>Туристический   центр</vt:lpstr>
      <vt:lpstr>А Н Н А  В Е С К И</vt:lpstr>
      <vt:lpstr>Б И Р Г И Т  ы Й Г Е М Е Э Л Ь</vt:lpstr>
      <vt:lpstr>Г     О  Е     Т  О     С  Р  Г </vt:lpstr>
      <vt:lpstr>Оскар луге   густав эрнесакс</vt:lpstr>
      <vt:lpstr>Популярные певцы эстонии</vt:lpstr>
      <vt:lpstr>Деятели культуры эстонии</vt:lpstr>
      <vt:lpstr> народные Танцы эстонии</vt:lpstr>
      <vt:lpstr>Народные танцы эстонии</vt:lpstr>
      <vt:lpstr>Национальные блюда эстонии</vt:lpstr>
      <vt:lpstr>Слайд 33</vt:lpstr>
      <vt:lpstr>Слайд 34</vt:lpstr>
      <vt:lpstr>Слайд 35</vt:lpstr>
      <vt:lpstr>Национальные блюда эстонцев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ЭСТОНИЯ</dc:title>
  <dc:creator>str</dc:creator>
  <cp:lastModifiedBy>str</cp:lastModifiedBy>
  <cp:revision>40</cp:revision>
  <dcterms:created xsi:type="dcterms:W3CDTF">2014-03-16T14:11:44Z</dcterms:created>
  <dcterms:modified xsi:type="dcterms:W3CDTF">2014-08-24T17:31:13Z</dcterms:modified>
</cp:coreProperties>
</file>