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80" r:id="rId4"/>
    <p:sldId id="257" r:id="rId5"/>
    <p:sldId id="258" r:id="rId6"/>
    <p:sldId id="259" r:id="rId7"/>
    <p:sldId id="260" r:id="rId8"/>
    <p:sldId id="274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4" autoAdjust="0"/>
  </p:normalViewPr>
  <p:slideViewPr>
    <p:cSldViewPr>
      <p:cViewPr>
        <p:scale>
          <a:sx n="77" d="100"/>
          <a:sy n="77" d="100"/>
        </p:scale>
        <p:origin x="-30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662C-2C95-41AA-B2A7-7048884206D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730E-D91F-44FC-8E77-DA1DCCA3B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662C-2C95-41AA-B2A7-7048884206D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730E-D91F-44FC-8E77-DA1DCCA3B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662C-2C95-41AA-B2A7-7048884206D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730E-D91F-44FC-8E77-DA1DCCA3B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662C-2C95-41AA-B2A7-7048884206D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730E-D91F-44FC-8E77-DA1DCCA3B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662C-2C95-41AA-B2A7-7048884206D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730E-D91F-44FC-8E77-DA1DCCA3B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662C-2C95-41AA-B2A7-7048884206D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730E-D91F-44FC-8E77-DA1DCCA3B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662C-2C95-41AA-B2A7-7048884206D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730E-D91F-44FC-8E77-DA1DCCA3B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662C-2C95-41AA-B2A7-7048884206D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730E-D91F-44FC-8E77-DA1DCCA3B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662C-2C95-41AA-B2A7-7048884206D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730E-D91F-44FC-8E77-DA1DCCA3B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662C-2C95-41AA-B2A7-7048884206D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730E-D91F-44FC-8E77-DA1DCCA3B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662C-2C95-41AA-B2A7-7048884206D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730E-D91F-44FC-8E77-DA1DCCA3B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1D662C-2C95-41AA-B2A7-7048884206D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C4730E-D91F-44FC-8E77-DA1DCCA3B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skha.gatchina3000.ru/easter-message-pashalnoe-poslanie-21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4214842" cy="5786478"/>
          </a:xfrm>
        </p:spPr>
        <p:txBody>
          <a:bodyPr/>
          <a:lstStyle/>
          <a:p>
            <a:pPr algn="ctr"/>
            <a:r>
              <a:rPr lang="ru-RU" sz="2000" dirty="0" smtClean="0"/>
              <a:t>МБОУ «Дмитриевогорская СОШ»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dirty="0" smtClean="0"/>
              <a:t>Название занятия</a:t>
            </a:r>
            <a:br>
              <a:rPr lang="ru-RU" sz="3200" dirty="0" smtClean="0"/>
            </a:br>
            <a:r>
              <a:rPr lang="ru-RU" sz="3200" dirty="0" smtClean="0"/>
              <a:t>«Русские народные праздники»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автор:</a:t>
            </a:r>
            <a:br>
              <a:rPr lang="ru-RU" sz="2000" dirty="0" smtClean="0"/>
            </a:br>
            <a:r>
              <a:rPr lang="ru-RU" sz="2000" dirty="0" smtClean="0"/>
              <a:t>учитель технологии Майорова Наталья Геннадьевна</a:t>
            </a:r>
            <a:endParaRPr lang="ru-RU" sz="2000" dirty="0"/>
          </a:p>
        </p:txBody>
      </p:sp>
      <p:pic>
        <p:nvPicPr>
          <p:cNvPr id="1026" name="Picture 2" descr="E:\НАША ШКОЛЬНАЯ ПЛАНЕТА\ФОТО ШКОЛЫ\07.09.2010 0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4177914" cy="5570551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33367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 деревне сохраняются обычаи, предания и приметы праздника – старые, старинные, а иногда и древние. Кажется, сама земля, на которой стоит село, бережет все то, что накопила народная мудрость. А корни есть не только у дерева. Наши обряды и обычаи – это источник знаний о том, как в древности люди воспринимали мир. И, наконец, мы сами, часто не отдавая себе в этом отчета, являемся носителями древних представлений о мире. Почему существует традиция водить хороводы вокруг елки, надевать костюмы, маски, таким образом, превращаясь из обычных людей в волшебных. Все это пронизано следами древнейшего происхождения, хотя и воспринимается нами как вполне современный праздник.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</a:p>
          <a:p>
            <a:pPr lvl="0"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6670" y="404664"/>
            <a:ext cx="5537329" cy="1470025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300"/>
              </a:spcAft>
            </a:pPr>
            <a:r>
              <a:rPr lang="ru-RU" sz="1400" i="1" dirty="0">
                <a:solidFill>
                  <a:srgbClr val="212745"/>
                </a:solidFill>
                <a:effectLst/>
                <a:ea typeface="+mn-ea"/>
                <a:cs typeface="+mn-cs"/>
              </a:rPr>
              <a:t>Неизвестно каков будет человек через тысячу лет, но ес</a:t>
            </a:r>
            <a:r>
              <a:rPr lang="ru-RU" sz="1500" b="0" dirty="0">
                <a:solidFill>
                  <a:srgbClr val="212745"/>
                </a:solidFill>
                <a:effectLst/>
                <a:ea typeface="+mn-ea"/>
                <a:cs typeface="+mn-cs"/>
              </a:rPr>
              <a:t/>
            </a:r>
            <a:br>
              <a:rPr lang="ru-RU" sz="1500" b="0" dirty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1400" i="1" dirty="0">
                <a:solidFill>
                  <a:srgbClr val="212745"/>
                </a:solidFill>
                <a:effectLst/>
                <a:ea typeface="+mn-ea"/>
                <a:cs typeface="+mn-cs"/>
              </a:rPr>
              <a:t>ли </a:t>
            </a:r>
            <a:br>
              <a:rPr lang="ru-RU" sz="1400" i="1" dirty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1400" i="1" dirty="0">
                <a:solidFill>
                  <a:srgbClr val="212745"/>
                </a:solidFill>
                <a:effectLst/>
                <a:ea typeface="+mn-ea"/>
                <a:cs typeface="+mn-cs"/>
              </a:rPr>
              <a:t>отнять у современного человека этот нажитой и доставшийся</a:t>
            </a:r>
            <a:br>
              <a:rPr lang="ru-RU" sz="1400" i="1" dirty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1400" i="1" dirty="0">
                <a:solidFill>
                  <a:srgbClr val="212745"/>
                </a:solidFill>
                <a:effectLst/>
                <a:ea typeface="+mn-ea"/>
                <a:cs typeface="+mn-cs"/>
              </a:rPr>
              <a:t>ему в наследство скарб праздников, обрядов – тогда он всё</a:t>
            </a:r>
            <a:br>
              <a:rPr lang="ru-RU" sz="1400" i="1" dirty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1400" i="1" dirty="0">
                <a:solidFill>
                  <a:srgbClr val="212745"/>
                </a:solidFill>
                <a:effectLst/>
                <a:ea typeface="+mn-ea"/>
                <a:cs typeface="+mn-cs"/>
              </a:rPr>
              <a:t>забудет и всему разучится, и должен будет всё начать сначала”</a:t>
            </a:r>
            <a:br>
              <a:rPr lang="ru-RU" sz="1400" i="1" dirty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1400" i="1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  <a:t>                                                   </a:t>
            </a:r>
            <a:r>
              <a:rPr lang="ru-RU" sz="1400" b="0" i="1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  <a:t>В</a:t>
            </a:r>
            <a:r>
              <a:rPr lang="ru-RU" sz="1400" b="0" i="1" dirty="0">
                <a:solidFill>
                  <a:srgbClr val="212745"/>
                </a:solidFill>
                <a:effectLst/>
                <a:ea typeface="+mn-ea"/>
                <a:cs typeface="+mn-cs"/>
              </a:rPr>
              <a:t>. О. Ключевский</a:t>
            </a:r>
            <a:r>
              <a:rPr lang="ru-RU" sz="1400" b="0" i="1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  <a:t>.</a:t>
            </a:r>
            <a:br>
              <a:rPr lang="ru-RU" sz="1400" b="0" i="1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1400" b="0" i="1" dirty="0">
                <a:solidFill>
                  <a:srgbClr val="212745"/>
                </a:solidFill>
                <a:effectLst/>
                <a:ea typeface="+mn-ea"/>
                <a:cs typeface="+mn-cs"/>
              </a:rPr>
              <a:t/>
            </a:r>
            <a:br>
              <a:rPr lang="ru-RU" sz="1400" b="0" i="1" dirty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1400" b="0" i="1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  <a:t/>
            </a:r>
            <a:br>
              <a:rPr lang="ru-RU" sz="1400" b="0" i="1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1400" b="0" i="1" dirty="0">
                <a:solidFill>
                  <a:srgbClr val="212745"/>
                </a:solidFill>
                <a:effectLst/>
                <a:ea typeface="+mn-ea"/>
                <a:cs typeface="+mn-cs"/>
              </a:rPr>
              <a:t/>
            </a:r>
            <a:br>
              <a:rPr lang="ru-RU" sz="1400" b="0" i="1" dirty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1400" b="0" i="1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  <a:t/>
            </a:r>
            <a:br>
              <a:rPr lang="ru-RU" sz="1400" b="0" i="1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1400" b="0" i="1" dirty="0">
                <a:solidFill>
                  <a:srgbClr val="212745"/>
                </a:solidFill>
                <a:effectLst/>
                <a:ea typeface="+mn-ea"/>
                <a:cs typeface="+mn-cs"/>
              </a:rPr>
              <a:t/>
            </a:r>
            <a:br>
              <a:rPr lang="ru-RU" sz="1400" b="0" i="1" dirty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1400" b="0" i="1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  <a:t/>
            </a:r>
            <a:br>
              <a:rPr lang="ru-RU" sz="1400" b="0" i="1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1400" b="0" dirty="0">
                <a:solidFill>
                  <a:srgbClr val="212745"/>
                </a:solidFill>
                <a:effectLst/>
                <a:ea typeface="+mn-ea"/>
                <a:cs typeface="+mn-cs"/>
              </a:rPr>
              <a:t/>
            </a:r>
            <a:br>
              <a:rPr lang="ru-RU" sz="1400" b="0" dirty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1400" b="0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  <a:t/>
            </a:r>
            <a:br>
              <a:rPr lang="ru-RU" sz="1400" b="0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1400" b="0" dirty="0">
                <a:solidFill>
                  <a:srgbClr val="212745"/>
                </a:solidFill>
                <a:effectLst/>
                <a:ea typeface="+mn-ea"/>
                <a:cs typeface="+mn-cs"/>
              </a:rPr>
              <a:t/>
            </a:r>
            <a:br>
              <a:rPr lang="ru-RU" sz="1400" b="0" dirty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1400" b="0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  <a:t/>
            </a:r>
            <a:br>
              <a:rPr lang="ru-RU" sz="1400" b="0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Picture 4" descr="C:\Documents and Settings\Admin.MICROSOF-7B6E85\Рабочий стол\Методическая неделя фото\IMG_2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55" y="188640"/>
            <a:ext cx="3613826" cy="2278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477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365104"/>
            <a:ext cx="687255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Библиотекарь и заведующая ДК</a:t>
            </a:r>
            <a:endParaRPr lang="ru-RU" sz="3200" dirty="0"/>
          </a:p>
        </p:txBody>
      </p:sp>
      <p:pic>
        <p:nvPicPr>
          <p:cNvPr id="4" name="Picture 4" descr="C:\Documents and Settings\Admin.MICROSOF-7B6E85\Рабочий стол\Методическая неделя фото\IMG_25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583264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084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4186808" cy="478539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Рождество – один из самых любимых праздников на Руси, почитаемый всем христианским миром. Русская пословица гласит: «стол – щедрый, душа - чистая». Рождество – праздник семейный, который ждут целый год и едва ли не весь год к нему готовятся.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Пост перед Рождеством длился целых шесть недель! Но уж на само Рождество хозяйки старались подать к столу все лучшее, что только можно добыть и состряпать. Поскольку к Рождеству крестьяне забивали скот, на праздничном столе непременно была в изобилии свежая свинина, несравнимая, конечно, с приевшейся солониной. Подавали также блины, утку или гуся с яблочками, студень, кутью, заливную рыбу, пряники, пироги и сочиво.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412776"/>
            <a:ext cx="3892287" cy="2923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36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4474840" cy="5649491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/>
              <a:t>Праздник Рождества наши предки соединили со Святками, обрядом из языческого прошлого, теперь занявших целых 12 дней от Рождества до Крещения. Когда-то, давным-давно, Святками отмечали движение солнца на лето и начало нового года, что было очень важно для крестьян-землепашцев. 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Но со становлением христианства от Святок сохранились главным образом веселые игры, к примеру, обычай молодели наряжаться в маски и старую одежду, такие живописные костюмы героев народных сказок или даже нечистой силы.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И, конечно, на Рождество не могли обойтись без обычаев, примет обо всем на свете.</a:t>
            </a:r>
            <a:br>
              <a:rPr lang="ru-RU" sz="1400" dirty="0" smtClean="0"/>
            </a:br>
            <a:r>
              <a:rPr lang="ru-RU" sz="1400" dirty="0" smtClean="0"/>
              <a:t>Так, безответно влюбленные девушки могли в этот день избавиться от мук, раскалив в печи камень, а затем – утопив его в проруби, и уж коли он там, в студеной воде, раскалывался, то проходила и сердечная мука.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76" y="908720"/>
            <a:ext cx="3914800" cy="2570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86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4330824" cy="550547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Хозяйка дома могла в этот день прогнать из дома нечистую силу, стоило лишь обмести крапивным веником все углы в доме.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Встречать рождество нужно было в новой одежде, хоть бы рубахе, чтобы не навлечь неурожай. Есть об этом и поговорка: «На Святой вечер рубаха хоть плохонька, да беленька; на Рождество — хоть сурова, да нова».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в этот день небо было в звездах - уродится горох, выпал иней – будут хлеба.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Метель на дворе крестьяне сравнивали с полетом пчел и ждали их хорошего роения.</a:t>
            </a:r>
          </a:p>
          <a:p>
            <a:endParaRPr lang="ru-RU" dirty="0" smtClean="0"/>
          </a:p>
          <a:p>
            <a:r>
              <a:rPr lang="ru-RU" dirty="0" smtClean="0"/>
              <a:t>А еще девушки в эту пору  устраивали </a:t>
            </a:r>
            <a:r>
              <a:rPr lang="ru-RU" dirty="0" smtClean="0">
                <a:solidFill>
                  <a:srgbClr val="C00000"/>
                </a:solidFill>
              </a:rPr>
              <a:t>святочные гадания</a:t>
            </a:r>
            <a:r>
              <a:rPr lang="ru-RU" dirty="0" smtClean="0"/>
              <a:t>, желая увидеть суженого – ряженого…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4080864" cy="3024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70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88640"/>
            <a:ext cx="3373760" cy="1143000"/>
          </a:xfrm>
        </p:spPr>
        <p:txBody>
          <a:bodyPr/>
          <a:lstStyle/>
          <a:p>
            <a:r>
              <a:rPr lang="ru-RU" dirty="0" smtClean="0"/>
              <a:t>Пасха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5" y="144016"/>
            <a:ext cx="4427984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38635" y="3645024"/>
            <a:ext cx="405431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/>
              <a:t>Христос воскрес!!!</a:t>
            </a:r>
            <a:br>
              <a:rPr lang="ru-RU" sz="1400" i="1" dirty="0"/>
            </a:br>
            <a:r>
              <a:rPr lang="ru-RU" sz="1400" i="1" dirty="0"/>
              <a:t>Распахнем же сердца наши </a:t>
            </a:r>
            <a:r>
              <a:rPr lang="ru-RU" sz="1400" i="1" dirty="0" smtClean="0"/>
              <a:t>навстречу</a:t>
            </a:r>
          </a:p>
          <a:p>
            <a:pPr algn="ctr"/>
            <a:r>
              <a:rPr lang="ru-RU" sz="1400" i="1" dirty="0" smtClean="0"/>
              <a:t>страдавшему </a:t>
            </a:r>
            <a:r>
              <a:rPr lang="ru-RU" sz="1400" i="1" dirty="0"/>
              <a:t>и умершему и </a:t>
            </a:r>
            <a:r>
              <a:rPr lang="ru-RU" sz="1400" i="1" dirty="0" smtClean="0"/>
              <a:t>воскресшему</a:t>
            </a:r>
          </a:p>
          <a:p>
            <a:pPr algn="ctr"/>
            <a:r>
              <a:rPr lang="ru-RU" sz="1400" i="1" dirty="0" smtClean="0"/>
              <a:t>нас </a:t>
            </a:r>
            <a:r>
              <a:rPr lang="ru-RU" sz="1400" i="1" dirty="0"/>
              <a:t>ради. И Он войдет, и наполнит </a:t>
            </a:r>
            <a:endParaRPr lang="ru-RU" sz="1400" i="1" dirty="0" smtClean="0"/>
          </a:p>
          <a:p>
            <a:pPr algn="ctr"/>
            <a:r>
              <a:rPr lang="ru-RU" sz="1400" i="1" dirty="0" smtClean="0"/>
              <a:t>Собой </a:t>
            </a:r>
            <a:r>
              <a:rPr lang="ru-RU" sz="1400" i="1" dirty="0"/>
              <a:t>и Светом Своим жизнь нашу</a:t>
            </a:r>
            <a:r>
              <a:rPr lang="ru-RU" sz="1400" i="1" dirty="0" smtClean="0"/>
              <a:t>,</a:t>
            </a:r>
          </a:p>
          <a:p>
            <a:pPr algn="ctr"/>
            <a:r>
              <a:rPr lang="ru-RU" sz="1400" i="1" dirty="0" smtClean="0"/>
              <a:t>преобразив </a:t>
            </a:r>
            <a:r>
              <a:rPr lang="ru-RU" sz="1400" i="1" dirty="0"/>
              <a:t>наши души. А мы, в </a:t>
            </a:r>
            <a:r>
              <a:rPr lang="ru-RU" sz="1400" i="1" dirty="0" smtClean="0"/>
              <a:t>ответ</a:t>
            </a:r>
          </a:p>
          <a:p>
            <a:pPr algn="ctr"/>
            <a:r>
              <a:rPr lang="ru-RU" sz="1400" i="1" dirty="0" smtClean="0"/>
              <a:t> </a:t>
            </a:r>
            <a:r>
              <a:rPr lang="ru-RU" sz="1400" i="1" dirty="0"/>
              <a:t>на это, с любовью устремимся за </a:t>
            </a:r>
            <a:r>
              <a:rPr lang="ru-RU" sz="1400" i="1" dirty="0" smtClean="0"/>
              <a:t>Ним</a:t>
            </a:r>
          </a:p>
          <a:p>
            <a:pPr algn="ctr"/>
            <a:r>
              <a:rPr lang="ru-RU" sz="1400" i="1" dirty="0" smtClean="0"/>
              <a:t> </a:t>
            </a:r>
            <a:r>
              <a:rPr lang="ru-RU" sz="1400" i="1" dirty="0"/>
              <a:t>по нашему крестному пути, ибо в </a:t>
            </a:r>
            <a:r>
              <a:rPr lang="ru-RU" sz="1400" i="1" dirty="0" smtClean="0"/>
              <a:t>конце</a:t>
            </a:r>
          </a:p>
          <a:p>
            <a:pPr algn="ctr"/>
            <a:r>
              <a:rPr lang="ru-RU" sz="1400" i="1" dirty="0" smtClean="0"/>
              <a:t> </a:t>
            </a:r>
            <a:r>
              <a:rPr lang="ru-RU" sz="1400" i="1" dirty="0"/>
              <a:t>его, несомненно, сияет и наше </a:t>
            </a:r>
            <a:r>
              <a:rPr lang="ru-RU" sz="1400" i="1" dirty="0" smtClean="0"/>
              <a:t>воскресение</a:t>
            </a:r>
          </a:p>
          <a:p>
            <a:pPr algn="ctr"/>
            <a:r>
              <a:rPr lang="ru-RU" sz="1400" i="1" dirty="0" smtClean="0"/>
              <a:t> </a:t>
            </a:r>
            <a:r>
              <a:rPr lang="ru-RU" sz="1400" i="1" dirty="0"/>
              <a:t>в жизнь вечную. Праздновать Пасху </a:t>
            </a:r>
            <a:r>
              <a:rPr lang="ru-RU" sz="1400" i="1" dirty="0" smtClean="0"/>
              <a:t>– </a:t>
            </a:r>
          </a:p>
          <a:p>
            <a:pPr algn="ctr"/>
            <a:r>
              <a:rPr lang="ru-RU" sz="1400" i="1" dirty="0" smtClean="0"/>
              <a:t>это </a:t>
            </a:r>
            <a:r>
              <a:rPr lang="ru-RU" sz="1400" i="1" dirty="0"/>
              <a:t>значит стать новым человеком. Вот </a:t>
            </a:r>
            <a:endParaRPr lang="ru-RU" sz="1400" i="1" dirty="0" smtClean="0"/>
          </a:p>
          <a:p>
            <a:pPr algn="ctr"/>
            <a:r>
              <a:rPr lang="ru-RU" sz="1400" i="1" dirty="0" smtClean="0"/>
              <a:t>этого </a:t>
            </a:r>
            <a:r>
              <a:rPr lang="ru-RU" sz="1400" i="1" dirty="0"/>
              <a:t>спасительного состояния наших душ</a:t>
            </a:r>
            <a:r>
              <a:rPr lang="ru-RU" sz="1400" i="1" dirty="0" smtClean="0"/>
              <a:t>,</a:t>
            </a:r>
          </a:p>
          <a:p>
            <a:pPr algn="ctr"/>
            <a:r>
              <a:rPr lang="ru-RU" sz="1400" i="1" dirty="0" smtClean="0"/>
              <a:t> </a:t>
            </a:r>
            <a:r>
              <a:rPr lang="ru-RU" sz="1400" i="1" dirty="0"/>
              <a:t>возлюбленные, я от всего </a:t>
            </a:r>
            <a:r>
              <a:rPr lang="ru-RU" sz="1400" i="1" dirty="0" smtClean="0"/>
              <a:t>сердца</a:t>
            </a:r>
          </a:p>
          <a:p>
            <a:pPr algn="ctr"/>
            <a:r>
              <a:rPr lang="ru-RU" sz="1400" i="1" dirty="0" smtClean="0"/>
              <a:t> </a:t>
            </a:r>
            <a:r>
              <a:rPr lang="ru-RU" sz="1400" i="1" dirty="0"/>
              <a:t>всем нам желаю! </a:t>
            </a:r>
            <a:r>
              <a:rPr lang="ru-RU" sz="1400" i="1" cap="all" dirty="0">
                <a:hlinkClick r:id="rId4" tooltip="источник"/>
              </a:rPr>
              <a:t>*</a:t>
            </a:r>
            <a:endParaRPr lang="ru-RU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16016" y="1628800"/>
            <a:ext cx="432522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Пасха</a:t>
            </a:r>
            <a:r>
              <a:rPr lang="ru-RU" dirty="0"/>
              <a:t> (Воскресение Христово) </a:t>
            </a:r>
            <a:r>
              <a:rPr lang="ru-RU" dirty="0" smtClean="0"/>
              <a:t>– </a:t>
            </a:r>
          </a:p>
          <a:p>
            <a:pPr algn="r"/>
            <a:r>
              <a:rPr lang="ru-RU" dirty="0" smtClean="0"/>
              <a:t>главный </a:t>
            </a:r>
            <a:r>
              <a:rPr lang="ru-RU" dirty="0"/>
              <a:t>праздник православного </a:t>
            </a:r>
            <a:endParaRPr lang="ru-RU" dirty="0" smtClean="0"/>
          </a:p>
          <a:p>
            <a:pPr algn="r"/>
            <a:r>
              <a:rPr lang="ru-RU" dirty="0" smtClean="0"/>
              <a:t>календаря</a:t>
            </a:r>
            <a:r>
              <a:rPr lang="ru-RU" dirty="0"/>
              <a:t>, установленный в память </a:t>
            </a:r>
            <a:endParaRPr lang="ru-RU" dirty="0" smtClean="0"/>
          </a:p>
          <a:p>
            <a:pPr algn="r"/>
            <a:r>
              <a:rPr lang="ru-RU" dirty="0" smtClean="0"/>
              <a:t>о </a:t>
            </a:r>
            <a:r>
              <a:rPr lang="ru-RU" dirty="0"/>
              <a:t>Воскресении Иисуса Христа</a:t>
            </a:r>
            <a:r>
              <a:rPr lang="ru-RU" dirty="0" smtClean="0"/>
              <a:t>.</a:t>
            </a:r>
          </a:p>
          <a:p>
            <a:pPr algn="r"/>
            <a:r>
              <a:rPr lang="ru-RU" dirty="0"/>
              <a:t>Пасха не имеет постоянной даты, а </a:t>
            </a:r>
            <a:endParaRPr lang="ru-RU" dirty="0" smtClean="0"/>
          </a:p>
          <a:p>
            <a:pPr algn="r"/>
            <a:r>
              <a:rPr lang="ru-RU" dirty="0" smtClean="0"/>
              <a:t>высчитывается </a:t>
            </a:r>
            <a:r>
              <a:rPr lang="ru-RU" dirty="0"/>
              <a:t>по лунному </a:t>
            </a:r>
            <a:r>
              <a:rPr lang="ru-RU" dirty="0" smtClean="0"/>
              <a:t>календарю</a:t>
            </a:r>
          </a:p>
          <a:p>
            <a:pPr algn="r"/>
            <a:r>
              <a:rPr lang="ru-RU" dirty="0" smtClean="0"/>
              <a:t>. </a:t>
            </a:r>
            <a:r>
              <a:rPr lang="ru-RU" dirty="0"/>
              <a:t>Празднование начинается в </a:t>
            </a:r>
            <a:r>
              <a:rPr lang="ru-RU" dirty="0" smtClean="0"/>
              <a:t>первый</a:t>
            </a:r>
          </a:p>
          <a:p>
            <a:pPr algn="r"/>
            <a:r>
              <a:rPr lang="ru-RU" dirty="0" smtClean="0"/>
              <a:t> </a:t>
            </a:r>
            <a:r>
              <a:rPr lang="ru-RU" dirty="0"/>
              <a:t>воскресный день после полнолуния, </a:t>
            </a:r>
            <a:endParaRPr lang="ru-RU" dirty="0" smtClean="0"/>
          </a:p>
          <a:p>
            <a:pPr algn="r"/>
            <a:r>
              <a:rPr lang="ru-RU" dirty="0" smtClean="0"/>
              <a:t>наступившего </a:t>
            </a:r>
            <a:r>
              <a:rPr lang="ru-RU" dirty="0"/>
              <a:t>после дня </a:t>
            </a:r>
            <a:r>
              <a:rPr lang="ru-RU" dirty="0" smtClean="0"/>
              <a:t>весеннего</a:t>
            </a:r>
          </a:p>
          <a:p>
            <a:pPr algn="r"/>
            <a:r>
              <a:rPr lang="ru-RU" dirty="0" smtClean="0"/>
              <a:t> </a:t>
            </a:r>
            <a:r>
              <a:rPr lang="ru-RU" dirty="0"/>
              <a:t>равноденствия. Если полнолуние </a:t>
            </a:r>
            <a:endParaRPr lang="ru-RU" dirty="0" smtClean="0"/>
          </a:p>
          <a:p>
            <a:pPr algn="r"/>
            <a:r>
              <a:rPr lang="ru-RU" dirty="0" smtClean="0"/>
              <a:t>падает </a:t>
            </a:r>
            <a:r>
              <a:rPr lang="ru-RU" dirty="0"/>
              <a:t>на субботу или воскресенье, </a:t>
            </a:r>
            <a:endParaRPr lang="ru-RU" dirty="0" smtClean="0"/>
          </a:p>
          <a:p>
            <a:pPr algn="r"/>
            <a:r>
              <a:rPr lang="ru-RU" dirty="0" smtClean="0"/>
              <a:t>то </a:t>
            </a:r>
            <a:r>
              <a:rPr lang="ru-RU" dirty="0"/>
              <a:t>Пасха празднуется в следующее </a:t>
            </a:r>
            <a:endParaRPr lang="ru-RU" dirty="0" smtClean="0"/>
          </a:p>
          <a:p>
            <a:pPr algn="r"/>
            <a:r>
              <a:rPr lang="ru-RU" dirty="0" smtClean="0"/>
              <a:t>воскресенье</a:t>
            </a:r>
            <a:r>
              <a:rPr lang="ru-RU" dirty="0"/>
              <a:t>. Обычно же праздник </a:t>
            </a:r>
            <a:endParaRPr lang="ru-RU" dirty="0" smtClean="0"/>
          </a:p>
          <a:p>
            <a:pPr algn="r"/>
            <a:r>
              <a:rPr lang="ru-RU" dirty="0" smtClean="0"/>
              <a:t>приходится </a:t>
            </a:r>
            <a:r>
              <a:rPr lang="ru-RU" dirty="0"/>
              <a:t>на время с 22 марта/4 </a:t>
            </a:r>
            <a:endParaRPr lang="ru-RU" dirty="0" smtClean="0"/>
          </a:p>
          <a:p>
            <a:pPr algn="r"/>
            <a:r>
              <a:rPr lang="ru-RU" dirty="0" smtClean="0"/>
              <a:t>апреля </a:t>
            </a:r>
            <a:r>
              <a:rPr lang="ru-RU" dirty="0"/>
              <a:t>по 25 апреля/8 мая.</a:t>
            </a:r>
          </a:p>
        </p:txBody>
      </p:sp>
    </p:spTree>
    <p:extLst>
      <p:ext uri="{BB962C8B-B14F-4D97-AF65-F5344CB8AC3E}">
        <p14:creationId xmlns:p14="http://schemas.microsoft.com/office/powerpoint/2010/main" val="40620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88288" cy="61206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/>
              <a:t>В народной традиции Пасха </a:t>
            </a:r>
            <a:endParaRPr lang="en-US" sz="2000" dirty="0" smtClean="0"/>
          </a:p>
          <a:p>
            <a:pPr marL="45720" indent="0">
              <a:buNone/>
            </a:pPr>
            <a:r>
              <a:rPr lang="ru-RU" sz="2000" dirty="0" smtClean="0"/>
              <a:t>отмечалась </a:t>
            </a:r>
            <a:r>
              <a:rPr lang="ru-RU" sz="2000" dirty="0"/>
              <a:t>как праздник </a:t>
            </a:r>
            <a:r>
              <a:rPr lang="ru-RU" sz="2000" dirty="0" smtClean="0"/>
              <a:t>обновления </a:t>
            </a:r>
            <a:endParaRPr lang="en-US" sz="2000" dirty="0" smtClean="0"/>
          </a:p>
          <a:p>
            <a:pPr marL="45720" indent="0">
              <a:buNone/>
            </a:pPr>
            <a:r>
              <a:rPr lang="ru-RU" sz="2000" dirty="0" smtClean="0"/>
              <a:t>и </a:t>
            </a:r>
            <a:r>
              <a:rPr lang="ru-RU" sz="2000" dirty="0"/>
              <a:t>возрождения жизни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/>
              <a:t>Согласно </a:t>
            </a:r>
            <a:endParaRPr lang="en-US" sz="2000" dirty="0" smtClean="0"/>
          </a:p>
          <a:p>
            <a:pPr marL="45720" indent="0">
              <a:buNone/>
            </a:pPr>
            <a:r>
              <a:rPr lang="ru-RU" sz="2000" dirty="0" smtClean="0"/>
              <a:t>широко </a:t>
            </a:r>
            <a:r>
              <a:rPr lang="ru-RU" sz="2000" dirty="0"/>
              <a:t>распространенным </a:t>
            </a:r>
            <a:endParaRPr lang="en-US" sz="2000" dirty="0" smtClean="0"/>
          </a:p>
          <a:p>
            <a:pPr marL="45720" indent="0">
              <a:buNone/>
            </a:pPr>
            <a:r>
              <a:rPr lang="ru-RU" sz="2000" dirty="0" smtClean="0"/>
              <a:t>представлениям</a:t>
            </a:r>
            <a:r>
              <a:rPr lang="ru-RU" sz="2000" dirty="0"/>
              <a:t>, каждый человек </a:t>
            </a:r>
            <a:endParaRPr lang="en-US" sz="2000" dirty="0" smtClean="0"/>
          </a:p>
          <a:p>
            <a:pPr marL="45720" indent="0">
              <a:buNone/>
            </a:pPr>
            <a:r>
              <a:rPr lang="ru-RU" sz="2000" dirty="0" smtClean="0"/>
              <a:t>должен </a:t>
            </a:r>
            <a:r>
              <a:rPr lang="ru-RU" sz="2000" dirty="0"/>
              <a:t>был встретить Пасху </a:t>
            </a:r>
            <a:endParaRPr lang="en-US" sz="2000" dirty="0" smtClean="0"/>
          </a:p>
          <a:p>
            <a:pPr marL="45720" indent="0">
              <a:buNone/>
            </a:pPr>
            <a:r>
              <a:rPr lang="ru-RU" sz="2000" dirty="0" smtClean="0"/>
              <a:t>обновленным </a:t>
            </a:r>
            <a:r>
              <a:rPr lang="ru-RU" sz="2000" dirty="0"/>
              <a:t>духовно и физически, </a:t>
            </a:r>
            <a:endParaRPr lang="en-US" sz="2000" dirty="0" smtClean="0"/>
          </a:p>
          <a:p>
            <a:pPr marL="45720" indent="0">
              <a:buNone/>
            </a:pPr>
            <a:r>
              <a:rPr lang="ru-RU" sz="2000" dirty="0" smtClean="0"/>
              <a:t>подготовленным </a:t>
            </a:r>
            <a:r>
              <a:rPr lang="ru-RU" sz="2000" dirty="0"/>
              <a:t>к ней в ходе длительного Великого поста. Перед Пасхой считалось необходимым навести порядок в доме и на улице: вымыть полы, потолки, стены, лавки, побелить печи, обновить киот, отремонтировать ограды, привести в порядок колодцы, убрать мусор, оставшийся после зимы. </a:t>
            </a:r>
            <a:r>
              <a:rPr lang="ru-RU" sz="2000" dirty="0" smtClean="0"/>
              <a:t> </a:t>
            </a:r>
            <a:r>
              <a:rPr lang="ru-RU" sz="2000" dirty="0"/>
              <a:t>В праздник Пасхи начиналось разговление после длительного Великого </a:t>
            </a:r>
            <a:r>
              <a:rPr lang="ru-RU" sz="2000" dirty="0" smtClean="0"/>
              <a:t>поста</a:t>
            </a:r>
            <a:r>
              <a:rPr lang="en-US" sz="2000" dirty="0" smtClean="0"/>
              <a:t>. </a:t>
            </a:r>
            <a:r>
              <a:rPr lang="ru-RU" sz="2000" dirty="0"/>
              <a:t> Как правило, это была семейная трапеза, на которой не появлялись гости. На стол, покрытый белой скатертью, ставили крашеные яйца, кулич – высокий хлеб из сдобного теста и пасху (паску) – сладкое блюдо из творога с изюмом, освященные в церкви в Страстную субботу.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92" y="188640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94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Троица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5040560" cy="6336704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День Святой Троицы, или Пятидесятница – один из самых близких русским людям христианских праздников. К этому времени – а Троица отмечается на пятидесятый день после Пасхи (отсюда и одно из названий) – окончательно просыпается природа, после долгой зимы начинается новая, полноценная и полнокровная жизнь. Полы храмов устилают свежескошенной травой, стены украшают березовыми ветками, даже цвет одежд священников в этот день – зеленый. Это – символ обновления, символ начала. Ведь в этот день родилась наша Церковь.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0648"/>
            <a:ext cx="3514725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6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1086</TotalTime>
  <Words>432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МБОУ «Дмитриевогорская СОШ»  Название занятия «Русские народные праздники»   автор: учитель технологии Майорова Наталья Геннадьевна</vt:lpstr>
      <vt:lpstr>Неизвестно каков будет человек через тысячу лет, но ес ли  отнять у современного человека этот нажитой и доставшийся ему в наследство скарб праздников, обрядов – тогда он всё забудет и всему разучится, и должен будет всё начать сначала”                                                    В. О. Ключевский.                         </vt:lpstr>
      <vt:lpstr>Библиотекарь и заведующая ДК</vt:lpstr>
      <vt:lpstr>Рождество</vt:lpstr>
      <vt:lpstr>Презентация PowerPoint</vt:lpstr>
      <vt:lpstr>Презентация PowerPoint</vt:lpstr>
      <vt:lpstr>Пасха</vt:lpstr>
      <vt:lpstr>Презентация PowerPoint</vt:lpstr>
      <vt:lpstr>Троица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праздники</dc:title>
  <dc:creator>Натааша</dc:creator>
  <cp:lastModifiedBy>Serega</cp:lastModifiedBy>
  <cp:revision>57</cp:revision>
  <dcterms:created xsi:type="dcterms:W3CDTF">2013-04-06T13:07:28Z</dcterms:created>
  <dcterms:modified xsi:type="dcterms:W3CDTF">2013-10-16T14:17:11Z</dcterms:modified>
</cp:coreProperties>
</file>