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61" r:id="rId6"/>
    <p:sldId id="265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6" autoAdjust="0"/>
    <p:restoredTop sz="94660"/>
  </p:normalViewPr>
  <p:slideViewPr>
    <p:cSldViewPr>
      <p:cViewPr varScale="1">
        <p:scale>
          <a:sx n="84" d="100"/>
          <a:sy n="84" d="100"/>
        </p:scale>
        <p:origin x="-61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AA38E1-4134-4F2E-B637-EDAD3C7D1FC8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878011-6298-4BD3-8616-CE9056655D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214422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технологии проектов во внеурочной 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924944"/>
            <a:ext cx="4357718" cy="78581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из опыта работы учителя технологии 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 1 квалификационной категории 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Пучковой Ирины Анатольевны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16" name="Picture 9" descr="D:\Мои фотографии\ъъъ\DSCF2271.JPG"/>
          <p:cNvPicPr>
            <a:picLocks noChangeAspect="1" noChangeArrowheads="1"/>
          </p:cNvPicPr>
          <p:nvPr/>
        </p:nvPicPr>
        <p:blipFill>
          <a:blip r:embed="rId2" cstate="print"/>
          <a:srcRect l="64051" t="23270" r="14574" b="31731"/>
          <a:stretch>
            <a:fillRect/>
          </a:stretch>
        </p:blipFill>
        <p:spPr bwMode="auto">
          <a:xfrm>
            <a:off x="1691680" y="2708919"/>
            <a:ext cx="2088232" cy="329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D:\Мои фотографии\фото работ по технологии\разные фото\IMG_0193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716016" y="4581128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42008" cy="1143000"/>
          </a:xfrm>
        </p:spPr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340768"/>
            <a:ext cx="7674056" cy="4800600"/>
          </a:xfrm>
        </p:spPr>
        <p:txBody>
          <a:bodyPr>
            <a:normAutofit fontScale="77500" lnSpcReduction="20000"/>
          </a:bodyPr>
          <a:lstStyle/>
          <a:p>
            <a:pPr marL="85725" indent="-3175">
              <a:buNone/>
            </a:pPr>
            <a:r>
              <a:rPr lang="ru-RU" sz="2800" dirty="0" smtClean="0"/>
              <a:t>объединяет все виды деятельности школьников </a:t>
            </a:r>
            <a:endParaRPr lang="ru-RU" sz="2800" dirty="0" smtClean="0"/>
          </a:p>
          <a:p>
            <a:pPr marL="85725" indent="-3175">
              <a:buNone/>
            </a:pPr>
            <a:r>
              <a:rPr lang="ru-RU" sz="2800" dirty="0" smtClean="0"/>
              <a:t>(</a:t>
            </a:r>
            <a:r>
              <a:rPr lang="ru-RU" sz="2800" dirty="0" smtClean="0"/>
              <a:t>кроме учебной деятельности на уроке)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ФОРМЫ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внеурочной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деятельности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85725" indent="-3175" algn="r">
              <a:buNone/>
            </a:pPr>
            <a:r>
              <a:rPr lang="ru-RU" dirty="0" smtClean="0"/>
              <a:t>кружки,</a:t>
            </a:r>
            <a:endParaRPr lang="en-US" dirty="0" smtClean="0"/>
          </a:p>
          <a:p>
            <a:pPr marL="85725" indent="-3175" algn="r">
              <a:buNone/>
            </a:pPr>
            <a:r>
              <a:rPr lang="ru-RU" dirty="0" smtClean="0"/>
              <a:t> </a:t>
            </a:r>
            <a:r>
              <a:rPr lang="ru-RU" dirty="0" smtClean="0"/>
              <a:t>факультативы</a:t>
            </a:r>
            <a:r>
              <a:rPr lang="ru-RU" dirty="0" smtClean="0"/>
              <a:t>,</a:t>
            </a:r>
            <a:endParaRPr lang="en-US" dirty="0" smtClean="0"/>
          </a:p>
          <a:p>
            <a:pPr marL="85725" indent="-3175" algn="r">
              <a:buNone/>
            </a:pPr>
            <a:r>
              <a:rPr lang="ru-RU" dirty="0" smtClean="0"/>
              <a:t>курсы</a:t>
            </a:r>
            <a:r>
              <a:rPr lang="ru-RU" dirty="0" smtClean="0"/>
              <a:t>, </a:t>
            </a:r>
            <a:endParaRPr lang="en-US" dirty="0" smtClean="0"/>
          </a:p>
          <a:p>
            <a:pPr marL="85725" indent="-3175" algn="r">
              <a:buNone/>
            </a:pPr>
            <a:r>
              <a:rPr lang="ru-RU" dirty="0" smtClean="0"/>
              <a:t>выставки,</a:t>
            </a:r>
            <a:endParaRPr lang="en-US" dirty="0" smtClean="0"/>
          </a:p>
          <a:p>
            <a:pPr marL="85725" indent="-3175" algn="r">
              <a:buNone/>
            </a:pPr>
            <a:r>
              <a:rPr lang="ru-RU" dirty="0" smtClean="0"/>
              <a:t> </a:t>
            </a:r>
            <a:r>
              <a:rPr lang="ru-RU" dirty="0" smtClean="0"/>
              <a:t>экскурсии</a:t>
            </a:r>
            <a:r>
              <a:rPr lang="ru-RU" dirty="0" smtClean="0"/>
              <a:t>,</a:t>
            </a:r>
            <a:endParaRPr lang="en-US" dirty="0" smtClean="0"/>
          </a:p>
          <a:p>
            <a:pPr marL="85725" indent="-3175" algn="r">
              <a:buNone/>
            </a:pPr>
            <a:r>
              <a:rPr lang="ru-RU" dirty="0" smtClean="0"/>
              <a:t> </a:t>
            </a:r>
            <a:r>
              <a:rPr lang="ru-RU" dirty="0" smtClean="0"/>
              <a:t>предметные недели, </a:t>
            </a:r>
            <a:endParaRPr lang="en-US" dirty="0" smtClean="0"/>
          </a:p>
          <a:p>
            <a:pPr marL="85725" indent="-3175" algn="r">
              <a:buNone/>
            </a:pPr>
            <a:r>
              <a:rPr lang="ru-RU" dirty="0" smtClean="0"/>
              <a:t> </a:t>
            </a:r>
            <a:r>
              <a:rPr lang="ru-RU" dirty="0" smtClean="0"/>
              <a:t>марафоны и др</a:t>
            </a:r>
            <a:r>
              <a:rPr lang="ru-RU" dirty="0" smtClean="0"/>
              <a:t>.</a:t>
            </a:r>
            <a:endParaRPr lang="en-US" dirty="0" smtClean="0"/>
          </a:p>
          <a:p>
            <a:pPr marL="85725" indent="-3175" algn="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7" descr="Изображение 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636912"/>
            <a:ext cx="4164091" cy="3024336"/>
          </a:xfrm>
          <a:prstGeom prst="rect">
            <a:avLst/>
          </a:prstGeom>
          <a:ln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720080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(с латинского языка) – идея, замысел, план.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Этапы выполнения творческого проекта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ru-RU" dirty="0" smtClean="0">
                <a:solidFill>
                  <a:srgbClr val="C00000"/>
                </a:solidFill>
              </a:rPr>
              <a:t> Подготовительный</a:t>
            </a:r>
          </a:p>
          <a:p>
            <a:r>
              <a:rPr lang="ru-RU" i="1" dirty="0" smtClean="0"/>
              <a:t>Определение потребности и краткая формулировка задач</a:t>
            </a:r>
          </a:p>
          <a:p>
            <a:r>
              <a:rPr lang="ru-RU" i="1" dirty="0" smtClean="0"/>
              <a:t>Набор первоначальных идей</a:t>
            </a:r>
          </a:p>
          <a:p>
            <a:r>
              <a:rPr lang="ru-RU" i="1" dirty="0" smtClean="0"/>
              <a:t>Проработка одной или нескольких идей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II</a:t>
            </a:r>
            <a:r>
              <a:rPr lang="ru-RU" dirty="0" smtClean="0">
                <a:solidFill>
                  <a:srgbClr val="C00000"/>
                </a:solidFill>
              </a:rPr>
              <a:t> Технологический</a:t>
            </a:r>
          </a:p>
          <a:p>
            <a:r>
              <a:rPr lang="ru-RU" i="1" dirty="0" smtClean="0"/>
              <a:t>Конструирование</a:t>
            </a:r>
          </a:p>
          <a:p>
            <a:r>
              <a:rPr lang="ru-RU" i="1" dirty="0" smtClean="0"/>
              <a:t>Моделирование</a:t>
            </a:r>
          </a:p>
          <a:p>
            <a:r>
              <a:rPr lang="ru-RU" i="1" dirty="0" smtClean="0"/>
              <a:t>Изготовление изделия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III </a:t>
            </a:r>
            <a:r>
              <a:rPr lang="ru-RU" dirty="0" smtClean="0">
                <a:solidFill>
                  <a:srgbClr val="C00000"/>
                </a:solidFill>
              </a:rPr>
              <a:t>Заключительный</a:t>
            </a:r>
          </a:p>
          <a:p>
            <a:r>
              <a:rPr lang="ru-RU" i="1" dirty="0" smtClean="0"/>
              <a:t>Экономический расчет</a:t>
            </a:r>
          </a:p>
          <a:p>
            <a:r>
              <a:rPr lang="ru-RU" i="1" dirty="0" smtClean="0"/>
              <a:t>Испытание и оценка изделия</a:t>
            </a:r>
          </a:p>
          <a:p>
            <a:r>
              <a:rPr lang="ru-RU" i="1" dirty="0" smtClean="0"/>
              <a:t>Реклама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IV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Защита проекта</a:t>
            </a: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20121021_2206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97152"/>
            <a:ext cx="2375248" cy="17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2065043" cy="1549792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</p:pic>
      <p:pic>
        <p:nvPicPr>
          <p:cNvPr id="7" name="Picture 2" descr="C:\Documents and Settings\User\Рабочий стол\Платок-модный магический аксессуар\DSCF3108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6599" t="4738" r="2260" b="868"/>
          <a:stretch>
            <a:fillRect/>
          </a:stretch>
        </p:blipFill>
        <p:spPr bwMode="auto">
          <a:xfrm>
            <a:off x="7308304" y="2564904"/>
            <a:ext cx="154451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0"/>
            <a:ext cx="72008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6233896" cy="1143000"/>
          </a:xfrm>
        </p:spPr>
        <p:txBody>
          <a:bodyPr/>
          <a:lstStyle/>
          <a:p>
            <a:r>
              <a:rPr lang="ru-RU" dirty="0" smtClean="0"/>
              <a:t>Класс-проект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03648" y="1124744"/>
            <a:ext cx="7458032" cy="4403576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sz="2800" dirty="0" smtClean="0"/>
              <a:t>   </a:t>
            </a:r>
            <a:r>
              <a:rPr lang="ru-RU" sz="2400" dirty="0" smtClean="0"/>
              <a:t>групповой проект, в подготовке </a:t>
            </a:r>
            <a:br>
              <a:rPr lang="ru-RU" sz="2400" dirty="0" smtClean="0"/>
            </a:br>
            <a:r>
              <a:rPr lang="ru-RU" sz="2400" dirty="0" smtClean="0"/>
              <a:t>и реализации которого участвует весь класс (группа девочек)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Темы проектов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0">
              <a:spcBef>
                <a:spcPts val="0"/>
              </a:spcBef>
              <a:buNone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720080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31640" y="2852936"/>
          <a:ext cx="734481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520280"/>
                <a:gridCol w="2088232"/>
              </a:tblGrid>
              <a:tr h="5532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Разделы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Темы  проектов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Для  кого делаем?</a:t>
                      </a:r>
                      <a:endParaRPr lang="ru-RU" dirty="0"/>
                    </a:p>
                  </a:txBody>
                  <a:tcPr/>
                </a:tc>
              </a:tr>
              <a:tr h="5532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Кулинария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«Меню школьника </a:t>
                      </a:r>
                    </a:p>
                    <a:p>
                      <a:pPr algn="ctr"/>
                      <a:r>
                        <a:rPr lang="ru-RU" dirty="0" smtClean="0"/>
                        <a:t>на один день»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уч-ся начальной школы </a:t>
                      </a:r>
                      <a:endParaRPr lang="ru-RU" dirty="0"/>
                    </a:p>
                  </a:txBody>
                  <a:tcPr/>
                </a:tc>
              </a:tr>
              <a:tr h="5532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Техника</a:t>
                      </a:r>
                      <a:r>
                        <a:rPr lang="ru-RU" baseline="0" dirty="0" smtClean="0"/>
                        <a:t> безопасности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«Путешествие принцессы иголочки»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уч-ся 5-х классов</a:t>
                      </a:r>
                      <a:endParaRPr lang="ru-RU" dirty="0"/>
                    </a:p>
                  </a:txBody>
                  <a:tcPr/>
                </a:tc>
              </a:tr>
              <a:tr h="7903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Рукоделие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«Творческая презентация выставки»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уч-ся 6-7 классов</a:t>
                      </a:r>
                      <a:endParaRPr lang="ru-RU" dirty="0"/>
                    </a:p>
                  </a:txBody>
                  <a:tcPr/>
                </a:tc>
              </a:tr>
              <a:tr h="7903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Технология изготовления швейных изделий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«О красоте, моде и хорошем вкусе»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уч-ся 7-х классов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23622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Подготовительный этап</a:t>
            </a:r>
            <a:br>
              <a:rPr lang="ru-RU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для успешной подготовки и реализации проекта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целесообразно</a:t>
            </a:r>
            <a:r>
              <a:rPr lang="ru-RU" sz="2000" dirty="0" smtClean="0">
                <a:solidFill>
                  <a:schemeClr val="tx1"/>
                </a:solidFill>
              </a:rPr>
              <a:t>  класс разделить на группы. 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Далее работа строится по принципу КТД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3068960"/>
            <a:ext cx="288032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Менеджеры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2996952"/>
            <a:ext cx="288032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Историки- аналитики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5696" y="4941168"/>
            <a:ext cx="288032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Технологи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5013176"/>
            <a:ext cx="288032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Дизайнеры-оформители</a:t>
            </a:r>
            <a:endParaRPr lang="ru-RU" sz="2800" dirty="0"/>
          </a:p>
        </p:txBody>
      </p:sp>
      <p:sp>
        <p:nvSpPr>
          <p:cNvPr id="8" name="Выноска с четырьмя стрелками 7"/>
          <p:cNvSpPr/>
          <p:nvPr/>
        </p:nvSpPr>
        <p:spPr>
          <a:xfrm rot="2614039">
            <a:off x="4355976" y="4077072"/>
            <a:ext cx="1216152" cy="1216152"/>
          </a:xfrm>
          <a:prstGeom prst="quadArrowCallout">
            <a:avLst>
              <a:gd name="adj1" fmla="val 7376"/>
              <a:gd name="adj2" fmla="val 10161"/>
              <a:gd name="adj3" fmla="val 18515"/>
              <a:gd name="adj4" fmla="val 481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20080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81968" cy="1143000"/>
          </a:xfrm>
        </p:spPr>
        <p:txBody>
          <a:bodyPr/>
          <a:lstStyle/>
          <a:p>
            <a:r>
              <a:rPr lang="ru-RU" dirty="0" smtClean="0"/>
              <a:t>Технологический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340768"/>
            <a:ext cx="7138040" cy="4800600"/>
          </a:xfrm>
        </p:spPr>
        <p:txBody>
          <a:bodyPr/>
          <a:lstStyle/>
          <a:p>
            <a:r>
              <a:rPr lang="ru-RU" dirty="0" smtClean="0"/>
              <a:t>в</a:t>
            </a:r>
            <a:r>
              <a:rPr lang="ru-RU" dirty="0" smtClean="0"/>
              <a:t>ыполнение поставленных задач</a:t>
            </a:r>
          </a:p>
          <a:p>
            <a:pPr>
              <a:buNone/>
            </a:pPr>
            <a:r>
              <a:rPr lang="ru-RU" dirty="0" smtClean="0"/>
              <a:t>каждой группой (самостоятельно)</a:t>
            </a:r>
          </a:p>
          <a:p>
            <a:r>
              <a:rPr lang="ru-RU" dirty="0" smtClean="0"/>
              <a:t>согласование своих наработок с другими группами</a:t>
            </a:r>
          </a:p>
          <a:p>
            <a:r>
              <a:rPr lang="ru-RU" dirty="0" smtClean="0"/>
              <a:t>обобщение полученных результатов</a:t>
            </a:r>
          </a:p>
          <a:p>
            <a:r>
              <a:rPr lang="ru-RU" dirty="0" smtClean="0"/>
              <a:t>творческая реализация проекта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20080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200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Заключительный этап Рефлексия</a:t>
            </a:r>
            <a:r>
              <a:rPr lang="ru-RU" dirty="0" smtClean="0"/>
              <a:t>, 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этом этапе происходит </a:t>
            </a:r>
            <a:r>
              <a:rPr lang="ru-RU" dirty="0" smtClean="0"/>
              <a:t>групповой</a:t>
            </a:r>
          </a:p>
          <a:p>
            <a:pPr>
              <a:buNone/>
            </a:pPr>
            <a:r>
              <a:rPr lang="ru-RU" dirty="0" smtClean="0"/>
              <a:t>анализ </a:t>
            </a:r>
            <a:r>
              <a:rPr lang="ru-RU" dirty="0" smtClean="0"/>
              <a:t>вклада каждого участника </a:t>
            </a:r>
            <a:r>
              <a:rPr lang="ru-RU" dirty="0" smtClean="0"/>
              <a:t>в</a:t>
            </a:r>
          </a:p>
          <a:p>
            <a:pPr>
              <a:buNone/>
            </a:pPr>
            <a:r>
              <a:rPr lang="ru-RU" dirty="0" smtClean="0"/>
              <a:t>работу </a:t>
            </a:r>
            <a:r>
              <a:rPr lang="ru-RU" dirty="0" smtClean="0"/>
              <a:t>группы, </a:t>
            </a:r>
            <a:r>
              <a:rPr lang="ru-RU" dirty="0" smtClean="0"/>
              <a:t>сопоставляются</a:t>
            </a:r>
          </a:p>
          <a:p>
            <a:pPr>
              <a:buNone/>
            </a:pPr>
            <a:r>
              <a:rPr lang="ru-RU" dirty="0" smtClean="0"/>
              <a:t>намеченные </a:t>
            </a:r>
            <a:r>
              <a:rPr lang="ru-RU" dirty="0" smtClean="0"/>
              <a:t>цели и </a:t>
            </a:r>
            <a:r>
              <a:rPr lang="ru-RU" dirty="0" smtClean="0"/>
              <a:t>полученные</a:t>
            </a:r>
          </a:p>
          <a:p>
            <a:pPr>
              <a:buNone/>
            </a:pPr>
            <a:r>
              <a:rPr lang="ru-RU" dirty="0" smtClean="0"/>
              <a:t>результаты</a:t>
            </a:r>
            <a:r>
              <a:rPr lang="ru-RU" dirty="0" smtClean="0"/>
              <a:t>, выявляются плюсы </a:t>
            </a:r>
            <a:r>
              <a:rPr lang="ru-RU" dirty="0" smtClean="0"/>
              <a:t>и</a:t>
            </a:r>
          </a:p>
          <a:p>
            <a:pPr>
              <a:buNone/>
            </a:pPr>
            <a:r>
              <a:rPr lang="ru-RU" dirty="0" smtClean="0"/>
              <a:t>минусы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20080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7164288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Плюсы групповой проектной работы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96752"/>
            <a:ext cx="7498080" cy="493352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Возрастает интерес к познавательной </a:t>
            </a:r>
            <a:r>
              <a:rPr lang="ru-RU" sz="2800" dirty="0" smtClean="0"/>
              <a:t>деятельности.</a:t>
            </a:r>
            <a:endParaRPr lang="ru-RU" sz="2800" dirty="0" smtClean="0"/>
          </a:p>
          <a:p>
            <a:r>
              <a:rPr lang="ru-RU" sz="2800" dirty="0" smtClean="0"/>
              <a:t> Формируются навыки самообразования и </a:t>
            </a:r>
            <a:r>
              <a:rPr lang="ru-RU" sz="2800" dirty="0" smtClean="0"/>
              <a:t>самоконтроля.</a:t>
            </a:r>
          </a:p>
          <a:p>
            <a:r>
              <a:rPr lang="ru-RU" sz="2800" dirty="0" smtClean="0"/>
              <a:t>Формируются навыки групповой коллективной деятельности (в ходе работы приходится устанавливать социальные контакты, распределять обязанности, взаимодействовать друг с другом, адекватно оценивать себя и других).</a:t>
            </a:r>
          </a:p>
          <a:p>
            <a:r>
              <a:rPr lang="ru-RU" sz="2800" dirty="0" smtClean="0"/>
              <a:t>У каждого ребёнка появляется возможность реализовать себя, ощутить успех.</a:t>
            </a:r>
          </a:p>
          <a:p>
            <a:r>
              <a:rPr lang="ru-RU" sz="2800" dirty="0" smtClean="0"/>
              <a:t>Экономия времени на подготовку проекта.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20080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7458032" cy="106613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Каждый человек может стать художником своей жизни и установить с миром отношения </a:t>
            </a:r>
            <a:r>
              <a:rPr lang="ru-RU" sz="2800" dirty="0" err="1" smtClean="0"/>
              <a:t>взаимотворчества</a:t>
            </a:r>
            <a:endParaRPr lang="ru-RU" sz="2800" dirty="0"/>
          </a:p>
        </p:txBody>
      </p:sp>
      <p:pic>
        <p:nvPicPr>
          <p:cNvPr id="5122" name="Picture 2" descr="D:\Мои фотографии\133_FUJI\DSCF3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27" t="-730" r="15699"/>
          <a:stretch>
            <a:fillRect/>
          </a:stretch>
        </p:blipFill>
        <p:spPr bwMode="auto">
          <a:xfrm>
            <a:off x="3563888" y="2996952"/>
            <a:ext cx="2736304" cy="291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236296" y="2564904"/>
            <a:ext cx="161967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4488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В.Д. Пришвина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321</TotalTime>
  <Words>301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Использование технологии проектов во внеурочной деятельности</vt:lpstr>
      <vt:lpstr>Внеурочная деятельность</vt:lpstr>
      <vt:lpstr>Проект (с латинского языка) – идея, замысел, план.</vt:lpstr>
      <vt:lpstr>Класс-проект</vt:lpstr>
      <vt:lpstr>Подготовительный этап для успешной подготовки и реализации проекта  целесообразно  класс разделить на группы.   Далее работа строится по принципу КТД </vt:lpstr>
      <vt:lpstr>Технологический этап</vt:lpstr>
      <vt:lpstr>Заключительный этап Рефлексия, подведение итогов</vt:lpstr>
      <vt:lpstr>Плюсы групповой проектной работы  </vt:lpstr>
      <vt:lpstr>Каждый человек может стать художником своей жизни и установить с миром отношения взаимотворчества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34</cp:revision>
  <dcterms:created xsi:type="dcterms:W3CDTF">2010-05-07T05:17:26Z</dcterms:created>
  <dcterms:modified xsi:type="dcterms:W3CDTF">2013-03-28T20:01:04Z</dcterms:modified>
</cp:coreProperties>
</file>