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93" r:id="rId12"/>
    <p:sldId id="268" r:id="rId13"/>
    <p:sldId id="269" r:id="rId14"/>
    <p:sldId id="294" r:id="rId15"/>
    <p:sldId id="282" r:id="rId16"/>
    <p:sldId id="295" r:id="rId17"/>
    <p:sldId id="283" r:id="rId18"/>
    <p:sldId id="297" r:id="rId19"/>
    <p:sldId id="298" r:id="rId20"/>
    <p:sldId id="284" r:id="rId21"/>
    <p:sldId id="296" r:id="rId22"/>
    <p:sldId id="285" r:id="rId23"/>
    <p:sldId id="286" r:id="rId24"/>
    <p:sldId id="287" r:id="rId25"/>
    <p:sldId id="288" r:id="rId26"/>
    <p:sldId id="289" r:id="rId27"/>
    <p:sldId id="290" r:id="rId28"/>
    <p:sldId id="29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5F5358-D316-442D-87FB-823BC74CFA51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ommons.wikimedia.org/wiki/File:Geisha-kyoto-2004-11-21.jpg?uselang=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бразовательное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учреждение</a:t>
            </a:r>
          </a:p>
          <a:p>
            <a:pPr algn="ctr"/>
            <a:r>
              <a:rPr lang="ru-RU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28670"/>
            <a:ext cx="9144000" cy="1077218"/>
          </a:xfrm>
          <a:prstGeom prst="rect">
            <a:avLst/>
          </a:prstGeom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«</a:t>
            </a:r>
            <a:r>
              <a:rPr lang="ru-RU" sz="3200" b="1" dirty="0" err="1" smtClean="0"/>
              <a:t>Новоромановская</a:t>
            </a:r>
            <a:r>
              <a:rPr lang="ru-RU" sz="3200" b="1" dirty="0" smtClean="0"/>
              <a:t> средняя </a:t>
            </a:r>
            <a:r>
              <a:rPr lang="ru-RU" sz="3200" b="1" dirty="0" smtClean="0"/>
              <a:t>общеобразовательная </a:t>
            </a:r>
            <a:r>
              <a:rPr lang="ru-RU" sz="3200" b="1" dirty="0" smtClean="0"/>
              <a:t>школа» </a:t>
            </a:r>
            <a:endParaRPr lang="ru-RU" sz="3200" b="1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500306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sunset" dir="t"/>
          </a:scene3d>
          <a:sp3d extrusionH="76200" prstMaterial="plastic">
            <a:bevelT w="114300" h="63500"/>
            <a:bevelB prst="slope"/>
            <a:extrusionClr>
              <a:schemeClr val="tx1"/>
            </a:extrusion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ИССЛЕДОВАТЕЛЬСКАЯ РАБОТА  «ФАНТАЗИЯ»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4357694"/>
            <a:ext cx="6500826" cy="1046440"/>
          </a:xfrm>
          <a:prstGeom prst="rect">
            <a:avLst/>
          </a:prstGeom>
          <a:effectLst>
            <a:outerShdw blurRad="50800" dist="50800" dir="5400000" algn="ctr" rotWithShape="0">
              <a:schemeClr val="accent2">
                <a:lumMod val="60000"/>
                <a:lumOff val="40000"/>
              </a:schemeClr>
            </a:outerShdw>
          </a:effectLst>
        </p:spPr>
        <p:txBody>
          <a:bodyPr wrap="square">
            <a:spAutoFit/>
          </a:bodyPr>
          <a:lstStyle/>
          <a:p>
            <a:pPr lvl="8" algn="ctr">
              <a:buClr>
                <a:schemeClr val="accent1"/>
              </a:buClr>
              <a:buSzPct val="70000"/>
              <a:buFont typeface="Wingdings 2"/>
              <a:buNone/>
              <a:tabLst>
                <a:tab pos="1974850" algn="l"/>
              </a:tabLst>
              <a:defRPr/>
            </a:pPr>
            <a:r>
              <a:rPr lang="ru-RU" b="1" i="1" dirty="0" smtClean="0"/>
              <a:t>Работу выполнили</a:t>
            </a:r>
            <a:r>
              <a:rPr lang="en-US" b="1" i="1" dirty="0" smtClean="0"/>
              <a:t>:</a:t>
            </a:r>
            <a:r>
              <a:rPr lang="ru-RU" b="1" i="1" dirty="0" smtClean="0"/>
              <a:t> ученицы </a:t>
            </a:r>
            <a:r>
              <a:rPr lang="ru-RU" sz="2000" b="1" i="1" dirty="0" smtClean="0"/>
              <a:t>10</a:t>
            </a:r>
            <a:r>
              <a:rPr lang="ru-RU" b="1" i="1" dirty="0" smtClean="0"/>
              <a:t> класса</a:t>
            </a:r>
          </a:p>
          <a:p>
            <a:pPr lvl="8" algn="r">
              <a:buClr>
                <a:schemeClr val="accent1"/>
              </a:buClr>
              <a:buSzPct val="70000"/>
              <a:buFont typeface="Wingdings 2"/>
              <a:buNone/>
              <a:tabLst>
                <a:tab pos="1974850" algn="l"/>
              </a:tabLst>
              <a:defRPr/>
            </a:pPr>
            <a:r>
              <a:rPr lang="ru-RU" sz="2400" b="1" i="1" dirty="0" smtClean="0"/>
              <a:t>   </a:t>
            </a:r>
            <a:endParaRPr lang="ru-RU" sz="24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4929198"/>
            <a:ext cx="3071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err="1"/>
              <a:t>Котяш</a:t>
            </a:r>
            <a:r>
              <a:rPr lang="ru-RU" sz="2000" b="1" i="1" dirty="0"/>
              <a:t> </a:t>
            </a:r>
            <a:r>
              <a:rPr lang="ru-RU" sz="2000" b="1" i="1" dirty="0" smtClean="0"/>
              <a:t>Татьяна    Шутова Людмила</a:t>
            </a:r>
          </a:p>
          <a:p>
            <a:pPr algn="r"/>
            <a:endParaRPr lang="ru-RU" sz="20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429264"/>
            <a:ext cx="4429124" cy="1138773"/>
          </a:xfrm>
          <a:prstGeom prst="rect">
            <a:avLst/>
          </a:prstGeom>
          <a:effectLst>
            <a:outerShdw blurRad="50800" dist="50800" dir="5400000" algn="ctr" rotWithShape="0">
              <a:schemeClr val="accent2">
                <a:lumMod val="60000"/>
                <a:lumOff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Научный руководитель:</a:t>
            </a:r>
          </a:p>
          <a:p>
            <a:pPr algn="r"/>
            <a:endParaRPr lang="ru-RU" sz="2400" b="1" dirty="0" smtClean="0">
              <a:latin typeface="+mn-lt"/>
            </a:endParaRPr>
          </a:p>
          <a:p>
            <a:pPr algn="r"/>
            <a:r>
              <a:rPr lang="ru-RU" sz="2400" b="1" dirty="0" smtClean="0">
                <a:latin typeface="+mn-lt"/>
              </a:rPr>
              <a:t> </a:t>
            </a:r>
            <a:endParaRPr lang="ru-RU" sz="24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585789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084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Леонтьева Евгения Викторовна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 rot="10800000" flipV="1">
            <a:off x="5715008" y="1142984"/>
            <a:ext cx="3143272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канокодомэ-канзаши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85860"/>
            <a:ext cx="321471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Куши-канзаши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14818"/>
            <a:ext cx="2643206" cy="2143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14554"/>
            <a:ext cx="2643206" cy="19288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214554"/>
            <a:ext cx="2571768" cy="1928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214818"/>
            <a:ext cx="2500330" cy="2143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592933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Каждое украшение по-своему необычно и изготовлено из различных материалов.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3504" y="1142984"/>
            <a:ext cx="364333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хана-канзаши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142984"/>
            <a:ext cx="3143272" cy="80021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Кусудама-канзаши</a:t>
            </a:r>
            <a:endParaRPr lang="ru-RU" sz="2800" dirty="0" smtClean="0"/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2428892" cy="1857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929066"/>
            <a:ext cx="2428892" cy="2000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000240"/>
            <a:ext cx="2428892" cy="1857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929066"/>
            <a:ext cx="2428892" cy="2000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1428736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Японии украшения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канзаши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носят по определенным  правилам,  существует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календарь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канзаши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Каждый месяц имеет свои мотивы, узоры, цветы, предпочитаемые материалы, сочетания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цветов и оттенков для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канзаши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Цветы в украшениях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хана-канзаши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символизируют приход той или иной поры года.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0010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 потребовались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изготовления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канзаши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атласные ленты, атласная ткань,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органза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линейка, мел, ножницы, пинцет, иголка с леской, зажигалка, фурнитура, клей.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admin\Desktop\Озарение 2013\творчество\DSC045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4"/>
            <a:ext cx="3357554" cy="28574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C:\Users\admin\Desktop\Озарение 2013\творчество\DSC045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643182"/>
            <a:ext cx="3571900" cy="30868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C:\Users\admin\Desktop\Озарение 2013\творчество\DSC045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057650"/>
            <a:ext cx="3571900" cy="28003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13" y="1214422"/>
          <a:ext cx="6429420" cy="5347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870"/>
                <a:gridCol w="1290898"/>
                <a:gridCol w="1285884"/>
                <a:gridCol w="1285884"/>
                <a:gridCol w="1285884"/>
              </a:tblGrid>
              <a:tr h="1200153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ткани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Удобство складывания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 среза края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Горение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лепестка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Атласная лента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Удобно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Осыпаема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Плавится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Красиво держит форму </a:t>
                      </a:r>
                      <a:r>
                        <a:rPr lang="ru-RU" sz="1600" dirty="0" err="1" smtClean="0"/>
                        <a:t>острах</a:t>
                      </a:r>
                      <a:r>
                        <a:rPr lang="ru-RU" sz="1600" dirty="0" smtClean="0"/>
                        <a:t> и круглых лепестков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Атласная ткань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/>
                          <a:ea typeface="SimSun"/>
                          <a:cs typeface="Times New Roman"/>
                        </a:rPr>
                        <a:t>Немного скользит</a:t>
                      </a:r>
                      <a:endParaRPr lang="ru-RU" sz="12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/>
                          <a:ea typeface="SimSun"/>
                          <a:cs typeface="Times New Roman"/>
                        </a:rPr>
                        <a:t>осыпаема</a:t>
                      </a:r>
                      <a:endParaRPr lang="ru-RU" sz="12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/>
                          <a:ea typeface="SimSun"/>
                          <a:cs typeface="Times New Roman"/>
                        </a:rPr>
                        <a:t>плавится</a:t>
                      </a:r>
                      <a:endParaRPr lang="ru-RU" sz="12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/>
                          <a:ea typeface="SimSun"/>
                          <a:cs typeface="Times New Roman"/>
                        </a:rPr>
                        <a:t>Красиво держит форму острых и круглых лепестков</a:t>
                      </a:r>
                      <a:endParaRPr lang="ru-RU" sz="12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Органза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скользкая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/>
                          <a:ea typeface="SimSun"/>
                          <a:cs typeface="Times New Roman"/>
                        </a:rPr>
                        <a:t>очень осыпаема</a:t>
                      </a:r>
                      <a:endParaRPr lang="ru-RU" sz="12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/>
                          <a:ea typeface="SimSun"/>
                          <a:cs typeface="Times New Roman"/>
                        </a:rPr>
                        <a:t>плавится</a:t>
                      </a:r>
                      <a:endParaRPr lang="ru-RU" sz="12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/>
                          <a:ea typeface="SimSun"/>
                          <a:cs typeface="Times New Roman"/>
                        </a:rPr>
                        <a:t>Красиво держит форму острых и круглых лепестков</a:t>
                      </a:r>
                      <a:endParaRPr lang="ru-RU" sz="12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6600FF"/>
                </a:solidFill>
                <a:latin typeface="Century Schoolbook" pitchFamily="18" charset="0"/>
                <a:ea typeface="SimSun" pitchFamily="2" charset="-122"/>
                <a:cs typeface="Times New Roman" pitchFamily="18" charset="0"/>
              </a:rPr>
              <a:t>Исследование ткани</a:t>
            </a:r>
            <a:endParaRPr lang="ru-RU" sz="6000" b="1" dirty="0">
              <a:solidFill>
                <a:srgbClr val="6600FF"/>
              </a:solidFill>
              <a:latin typeface="Century Schoolbook" pitchFamily="18" charset="0"/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 основе техники  лежит складывание квадратных или прямоугольных кусочков ткани в форме круглых или острых лепестков.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K:\DCIM\101MSDCF\DSC045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786058"/>
            <a:ext cx="3827151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 descr="K:\DCIM\101MSDCF\DSC045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496"/>
            <a:ext cx="3970027" cy="3228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Когда лепестков будет нужное количество, можно собирать цветок.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admin\Desktop\Озарение 2013\творчество\DSC045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785926"/>
            <a:ext cx="3248022" cy="2472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C:\Users\admin\Desktop\Озарение 2013\творчество\DSC045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4818"/>
            <a:ext cx="3783654" cy="26431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C:\Users\admin\Desktop\Озарение 2013\творчество\DSC045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214818"/>
            <a:ext cx="3786214" cy="26431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78579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Используя данные материалы, мы рассчитали себестоимость нашей коллекции.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1785926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= М3+Рв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полная себестоимость;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М3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материальные затраты;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стоимость времени.</a:t>
            </a:r>
          </a:p>
          <a:p>
            <a:pPr algn="ctr"/>
            <a:r>
              <a:rPr lang="ru-RU" sz="2800" dirty="0" smtClean="0"/>
              <a:t> На коллекцию мы затратили времени 14 часов. Мы посчитали, что время ничего не стоит, </a:t>
            </a:r>
            <a:r>
              <a:rPr lang="ru-RU" sz="2800" dirty="0" err="1" smtClean="0"/>
              <a:t>потому-что</a:t>
            </a:r>
            <a:r>
              <a:rPr lang="ru-RU" sz="2800" dirty="0" smtClean="0"/>
              <a:t> использовали свое свободное время и работали в свое удовольствие. </a:t>
            </a:r>
          </a:p>
          <a:p>
            <a:pPr algn="ctr"/>
            <a:r>
              <a:rPr lang="ru-RU" sz="2800" dirty="0" smtClean="0"/>
              <a:t>Если сложить все составляющие материалы, то получится:</a:t>
            </a:r>
            <a:endParaRPr lang="ru-RU" sz="28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66" y="1142984"/>
          <a:ext cx="6289963" cy="5153891"/>
        </p:xfrm>
        <a:graphic>
          <a:graphicData uri="http://schemas.openxmlformats.org/drawingml/2006/table">
            <a:tbl>
              <a:tblPr firstRow="1"/>
              <a:tblGrid>
                <a:gridCol w="6289963"/>
              </a:tblGrid>
              <a:tr h="51538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5527" y="2032000"/>
          <a:ext cx="6289964" cy="365760"/>
        </p:xfrm>
        <a:graphic>
          <a:graphicData uri="http://schemas.openxmlformats.org/drawingml/2006/table">
            <a:tbl>
              <a:tblPr/>
              <a:tblGrid>
                <a:gridCol w="6289964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05527" y="2817091"/>
          <a:ext cx="6336146" cy="365760"/>
        </p:xfrm>
        <a:graphic>
          <a:graphicData uri="http://schemas.openxmlformats.org/drawingml/2006/table">
            <a:tbl>
              <a:tblPr/>
              <a:tblGrid>
                <a:gridCol w="6336146"/>
              </a:tblGrid>
              <a:tr h="3602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14764" y="3602182"/>
          <a:ext cx="6326909" cy="415636"/>
        </p:xfrm>
        <a:graphic>
          <a:graphicData uri="http://schemas.openxmlformats.org/drawingml/2006/table">
            <a:tbl>
              <a:tblPr/>
              <a:tblGrid>
                <a:gridCol w="6326909"/>
              </a:tblGrid>
              <a:tr h="4156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05527" y="4424218"/>
          <a:ext cx="6336146" cy="406400"/>
        </p:xfrm>
        <a:graphic>
          <a:graphicData uri="http://schemas.openxmlformats.org/drawingml/2006/table">
            <a:tbl>
              <a:tblPr/>
              <a:tblGrid>
                <a:gridCol w="6336146"/>
              </a:tblGrid>
              <a:tr h="406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5283200"/>
          <a:ext cx="6289964" cy="369455"/>
        </p:xfrm>
        <a:graphic>
          <a:graphicData uri="http://schemas.openxmlformats.org/drawingml/2006/table">
            <a:tbl>
              <a:tblPr/>
              <a:tblGrid>
                <a:gridCol w="6289964"/>
              </a:tblGrid>
              <a:tr h="3694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00166" y="6143644"/>
          <a:ext cx="1071570" cy="914400"/>
        </p:xfrm>
        <a:graphic>
          <a:graphicData uri="http://schemas.openxmlformats.org/drawingml/2006/table">
            <a:tbl>
              <a:tblPr/>
              <a:tblGrid>
                <a:gridCol w="1071570"/>
              </a:tblGrid>
              <a:tr h="55721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643042" y="928670"/>
          <a:ext cx="6096000" cy="5352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68399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Материал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Затраты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Стоимость  (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М3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399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Атласная ткань (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розовая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399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Атласная ткань (светло-сиренивая)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399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Атласная ткань (темно-сиренивая)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399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Атласная ткань (белая)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399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Атласная лента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399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Органза белая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399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Органза сиреневая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399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Ободок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18шт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399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Бусины (большие)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1уп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399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Бусины (маленькие)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1уп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399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Камешки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5шт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399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Клей «Момент»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10мл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13,0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1000108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Стоимость изделия составляет 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337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рублей.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Можно считать, что изделие превышает норму допустимой цены для сельского поселения. Но, если учесть, что ткань была у нас под рукой, использовались остатки после пошива штор, ( а так же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выжигатель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иголки, булавки, электроэнергия), то изделие входит в ряд экономичных. Тем более это ручная работа.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Если данное изделие выполнено для себя, а не продажу, то это очень выгодно и не так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затратно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FFC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7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анзаши</a:t>
            </a: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искусство шелкового цветка.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Японская </a:t>
            </a:r>
            <a:r>
              <a:rPr kumimoji="0" lang="ru-RU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канзаши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это длинная шпилька для традиционной японской женской прически.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Работая над проектом, нам удалось создать уникальное изделие. В процессе работы мы более подробно познакомились с техникой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канзаши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</p:txBody>
      </p:sp>
      <p:pic>
        <p:nvPicPr>
          <p:cNvPr id="3" name="Рисунок 2" descr="C:\Users\admin\Desktop\Новая папка (4)\DSC046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48066" y="2834068"/>
            <a:ext cx="4286280" cy="3761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C:\Users\admin\Desktop\Новая папка (4)\DSC046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857496"/>
            <a:ext cx="4143373" cy="3571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Главным итогом нашей работы над проектом является то, что мы смогли проявить себя в совместной деятельности.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admin\Desktop\Озарение 2013\творчество\DSC045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571744"/>
            <a:ext cx="4357718" cy="3743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1428736"/>
            <a:ext cx="91440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Наше творчество и выдумка воплотились в выполнении цветка из ткани.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Результат полностью оправдал наши ожидания.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Нам очень понравился внешний вид работы,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цветовое решение.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Атласные ленты и ткань – хорошо опаляются, почти не деформируются, легко нарезаются на квадратики.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Работая по данной теме, были проведены исследования: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исследование техник  и технологий создания лепестков и цветков;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исследование материалов необходимых для изготовления;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2">
                <a:lumMod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Практическая направленность работы: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давних времен девушки украшали свои волосы разнообразными заколками, ободками, укладывали затейливые и причудливые формы и до наших дней все это дошло. Поэтому красиво украшенные волосы — это модно и стильно.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1785926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Сумки, одежда, обувь также не может обойтись без нашего внимания, мы тоже используем наши цветы для украшения аксессуаров.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Картины, интерьер в доме также можно украсить нашими цветами.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Такие украшения можно сделать подарком на праздники своим родным, одноклассницам, подругам в форме заколки, браслета, броши, ободка, клипс, колье, прихватов для штор.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Весь процесс создания японского украшения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канзаши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доставил нам огромное удовольствие. Цель достигнута, гипотеза доказана.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0" y="1714488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заключение своей работы хочется сказать такие слова: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губите жизнь бездельем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Занимайтесь рукодельем!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300037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FF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08400" algn="l"/>
              </a:tabLst>
            </a:pPr>
            <a:r>
              <a:rPr kumimoji="0" lang="ru-RU" sz="60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kumimoji="0" lang="ru-RU" sz="60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7" descr="http://upload.wikimedia.org/wikipedia/commons/thumb/4/45/Geisha-kyoto-2004-11-21.jpg/250px-Geisha-kyoto-2004-11-2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3961"/>
          <a:stretch>
            <a:fillRect/>
          </a:stretch>
        </p:blipFill>
        <p:spPr bwMode="auto">
          <a:xfrm>
            <a:off x="6072198" y="3571876"/>
            <a:ext cx="3071802" cy="29289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 descr="1419245-ae65cfc092220520.jpg"/>
          <p:cNvPicPr>
            <a:picLocks noChangeAspect="1"/>
          </p:cNvPicPr>
          <p:nvPr/>
        </p:nvPicPr>
        <p:blipFill>
          <a:blip r:embed="rId4"/>
          <a:srcRect l="12500" t="4687" r="21875"/>
          <a:stretch>
            <a:fillRect/>
          </a:stretch>
        </p:blipFill>
        <p:spPr>
          <a:xfrm>
            <a:off x="0" y="3429000"/>
            <a:ext cx="3357554" cy="3143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6" descr="s78117723"/>
          <p:cNvPicPr>
            <a:picLocks noChangeAspect="1" noChangeArrowheads="1"/>
          </p:cNvPicPr>
          <p:nvPr/>
        </p:nvPicPr>
        <p:blipFill>
          <a:blip r:embed="rId5"/>
          <a:srcRect l="50626" t="3233" r="2499" b="3017"/>
          <a:stretch>
            <a:fillRect/>
          </a:stretch>
        </p:blipFill>
        <p:spPr bwMode="auto">
          <a:xfrm>
            <a:off x="3214678" y="3571876"/>
            <a:ext cx="2857520" cy="29289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0" y="500042"/>
            <a:ext cx="9144000" cy="2123658"/>
          </a:xfrm>
          <a:prstGeom prst="rect">
            <a:avLst/>
          </a:prstGeom>
          <a:effectLst>
            <a:outerShdw blurRad="50800" dist="50800" dir="5400000" algn="ctr" rotWithShape="0">
              <a:schemeClr val="accent3">
                <a:lumMod val="75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atin typeface="Century Schoolbook" pitchFamily="18" charset="0"/>
              </a:rPr>
              <a:t>Японское искусство </a:t>
            </a:r>
            <a:br>
              <a:rPr lang="ru-RU" sz="6600" b="1" dirty="0" smtClean="0">
                <a:latin typeface="Century Schoolbook" pitchFamily="18" charset="0"/>
              </a:rPr>
            </a:br>
            <a:r>
              <a:rPr lang="ru-RU" sz="6600" b="1" dirty="0" smtClean="0">
                <a:solidFill>
                  <a:srgbClr val="6600FF"/>
                </a:solidFill>
                <a:latin typeface="Century Schoolbook" pitchFamily="18" charset="0"/>
              </a:rPr>
              <a:t>КАНЗАШИ</a:t>
            </a:r>
            <a:endParaRPr lang="ru-RU" sz="66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857364"/>
            <a:ext cx="87154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Ручная работа 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дает 100% гарантию, обладательнице данного украшения, что оно единственное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Рукотворное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изделие очень дорого ценится и пользуется большим спросом на рынке.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популярны различные украшения для волос. Я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понская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канзаши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весьма востребована.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857232"/>
            <a:ext cx="3214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28586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Цель: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пропаганда данного направления и знакомство с технологией изготовления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канзаши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истории возникновения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канзаши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технологии изготовления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канзаши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Приобретение и подготовка оборудования для изготовления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канзаши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изделий;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изделий.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785794"/>
            <a:ext cx="9144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2">
                <a:lumMod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 исследования: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4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397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Поиск и анализ литературы;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Апробация знаний в практической деятельности;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Математический расчет изделия.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 исследования: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цветы в технике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Канзаши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Возможно, цветы можно выполнить  в технике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Канзаши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Цветы можно использовать как украшение для волос, причесок,  а также используя цветы изготовить серьги и колье.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канзаши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уходит корнями в 18 век, когда в Японии стало модным украшать прически гребнями и большим количеством шпилек.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Японские гребни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шпильки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стали выражением женского характера, социального положения и семейного статуса. Глядя на женскую прическу, можно было сказать, к какому социальному классу принадлежит женщина, была ли она в браке или одинока, ее возраст и, даже, сколько у нее детей. Очень часто стоимость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канзаши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разы превышала стоимость кимоно.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исследовали виды украшений Японии такие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как: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357562"/>
            <a:ext cx="3357586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357562"/>
            <a:ext cx="3357586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928662" y="2071678"/>
            <a:ext cx="3357586" cy="95410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Бирабира</a:t>
            </a:r>
            <a:r>
              <a:rPr lang="ru-RU" sz="2800" dirty="0">
                <a:solidFill>
                  <a:schemeClr val="tx1"/>
                </a:solidFill>
              </a:rPr>
              <a:t> -</a:t>
            </a:r>
            <a:r>
              <a:rPr lang="ru-RU" sz="2800" dirty="0" err="1">
                <a:solidFill>
                  <a:schemeClr val="tx1"/>
                </a:solidFill>
              </a:rPr>
              <a:t>канзаши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4714876" y="2071537"/>
            <a:ext cx="3357586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когай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– </a:t>
            </a:r>
          </a:p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канзаши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000108"/>
            <a:ext cx="292895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Тама-канзаши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1000108"/>
            <a:ext cx="350046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chemeClr val="tx1"/>
                </a:solidFill>
              </a:rPr>
              <a:t>Хираути-канзаши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2500330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000504"/>
            <a:ext cx="2643206" cy="24288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714488"/>
            <a:ext cx="2500330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000504"/>
            <a:ext cx="2643206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379</TotalTime>
  <Words>881</Words>
  <Application>Microsoft Office PowerPoint</Application>
  <PresentationFormat>Экран (4:3)</PresentationFormat>
  <Paragraphs>151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39</cp:revision>
  <dcterms:created xsi:type="dcterms:W3CDTF">2013-02-20T13:17:54Z</dcterms:created>
  <dcterms:modified xsi:type="dcterms:W3CDTF">2013-03-27T12:02:40Z</dcterms:modified>
</cp:coreProperties>
</file>