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78" r:id="rId28"/>
    <p:sldId id="283" r:id="rId29"/>
  </p:sldIdLst>
  <p:sldSz cx="13322300" cy="9721850"/>
  <p:notesSz cx="6858000" cy="9144000"/>
  <p:defaultTextStyle>
    <a:defPPr>
      <a:defRPr lang="ru-RU"/>
    </a:defPPr>
    <a:lvl1pPr marL="0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95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90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86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81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76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171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867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562" algn="l" defTabSz="975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606" y="-102"/>
      </p:cViewPr>
      <p:guideLst>
        <p:guide orient="horz" pos="3062"/>
        <p:guide pos="4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" y="2"/>
            <a:ext cx="13322300" cy="9721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9" tIns="48770" rIns="97539" bIns="48770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95161" y="98886"/>
            <a:ext cx="13131982" cy="948681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87326" y="4536865"/>
            <a:ext cx="9325609" cy="226843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87695" indent="0" algn="ctr">
              <a:buNone/>
            </a:lvl2pPr>
            <a:lvl3pPr marL="975390" indent="0" algn="ctr">
              <a:buNone/>
            </a:lvl3pPr>
            <a:lvl4pPr marL="1463086" indent="0" algn="ctr">
              <a:buNone/>
            </a:lvl4pPr>
            <a:lvl5pPr marL="1950781" indent="0" algn="ctr">
              <a:buNone/>
            </a:lvl5pPr>
            <a:lvl6pPr marL="2438476" indent="0" algn="ctr">
              <a:buNone/>
            </a:lvl6pPr>
            <a:lvl7pPr marL="2926171" indent="0" algn="ctr">
              <a:buNone/>
            </a:lvl7pPr>
            <a:lvl8pPr marL="3413867" indent="0" algn="ctr">
              <a:buNone/>
            </a:lvl8pPr>
            <a:lvl9pPr marL="390156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689" y="2054523"/>
            <a:ext cx="13143879" cy="216515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91689" y="1979982"/>
            <a:ext cx="13143879" cy="17093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91689" y="4219677"/>
            <a:ext cx="13143879" cy="15668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66116" y="2134797"/>
            <a:ext cx="11990071" cy="208389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58668" y="389332"/>
            <a:ext cx="2930907" cy="829507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2232" y="389331"/>
            <a:ext cx="8104399" cy="829507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332230" y="2052391"/>
            <a:ext cx="11323955" cy="648123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" y="2"/>
            <a:ext cx="13322300" cy="9721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9" tIns="48770" rIns="97539" bIns="48770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95161" y="98886"/>
            <a:ext cx="13131982" cy="948681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70" y="1350260"/>
            <a:ext cx="11323955" cy="1930867"/>
          </a:xfrm>
        </p:spPr>
        <p:txBody>
          <a:bodyPr anchor="b" anchorCtr="0"/>
          <a:lstStyle>
            <a:lvl1pPr algn="l">
              <a:buNone/>
              <a:defRPr sz="43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370" y="3611940"/>
            <a:ext cx="11323955" cy="1897110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65704" y="8749667"/>
            <a:ext cx="5828506" cy="64812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01132" y="3369378"/>
            <a:ext cx="13132191" cy="1296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0743" y="3319260"/>
            <a:ext cx="13132578" cy="6481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9521" y="3499866"/>
            <a:ext cx="13133801" cy="6481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13159" y="8801517"/>
            <a:ext cx="666115" cy="648123"/>
          </a:xfrm>
        </p:spPr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332230" y="2052391"/>
            <a:ext cx="5462143" cy="648123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7188491" y="2052391"/>
            <a:ext cx="5462143" cy="648123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230" y="387073"/>
            <a:ext cx="11323955" cy="1620309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2232" y="2052392"/>
            <a:ext cx="5439939" cy="1080206"/>
          </a:xfrm>
          <a:noFill/>
          <a:ln w="12700" cap="sq" cmpd="sng" algn="ctr">
            <a:noFill/>
            <a:prstDash val="solid"/>
          </a:ln>
        </p:spPr>
        <p:txBody>
          <a:bodyPr lIns="97539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216248" y="2052392"/>
            <a:ext cx="5439939" cy="1080206"/>
          </a:xfrm>
          <a:noFill/>
          <a:ln w="12700" cap="sq" cmpd="sng" algn="ctr">
            <a:noFill/>
            <a:prstDash val="solid"/>
          </a:ln>
        </p:spPr>
        <p:txBody>
          <a:bodyPr lIns="97539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332232" y="3186607"/>
            <a:ext cx="5439939" cy="5509049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7216248" y="3186607"/>
            <a:ext cx="5439939" cy="5509049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" y="2"/>
            <a:ext cx="13322300" cy="972185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93259" y="98883"/>
            <a:ext cx="13131982" cy="948852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230" y="387073"/>
            <a:ext cx="11323955" cy="1620309"/>
          </a:xfrm>
        </p:spPr>
        <p:txBody>
          <a:bodyPr anchor="b" anchorCtr="0"/>
          <a:lstStyle>
            <a:lvl1pPr algn="l">
              <a:buNone/>
              <a:defRPr sz="43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2229" y="2268431"/>
            <a:ext cx="2775479" cy="6373213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329748" y="2268431"/>
            <a:ext cx="8326437" cy="6373213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231" y="6946985"/>
            <a:ext cx="10657840" cy="740392"/>
          </a:xfrm>
        </p:spPr>
        <p:txBody>
          <a:bodyPr anchor="ctr">
            <a:noAutofit/>
          </a:bodyPr>
          <a:lstStyle>
            <a:lvl1pPr algn="l">
              <a:buNone/>
              <a:defRPr sz="3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2231" y="7719962"/>
            <a:ext cx="10657840" cy="972186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32230" y="8749667"/>
            <a:ext cx="5661978" cy="64812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13159" y="8801517"/>
            <a:ext cx="666115" cy="648123"/>
          </a:xfrm>
        </p:spPr>
        <p:txBody>
          <a:bodyPr/>
          <a:lstStyle/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9522" y="6639374"/>
            <a:ext cx="13122465" cy="1296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9816" y="6592479"/>
            <a:ext cx="13122173" cy="6481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9818" y="6766491"/>
            <a:ext cx="13122169" cy="6918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9522" y="94520"/>
            <a:ext cx="13115229" cy="649473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" y="2"/>
            <a:ext cx="13322300" cy="9721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9" tIns="48770" rIns="97539" bIns="48770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93259" y="98883"/>
            <a:ext cx="13131982" cy="948852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9" tIns="48770" rIns="97539" bIns="4877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332230" y="389324"/>
            <a:ext cx="11323955" cy="1620309"/>
          </a:xfrm>
          <a:prstGeom prst="rect">
            <a:avLst/>
          </a:prstGeom>
        </p:spPr>
        <p:txBody>
          <a:bodyPr lIns="97539" tIns="48770" rIns="97539" bIns="97539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332230" y="2052391"/>
            <a:ext cx="11323955" cy="6481233"/>
          </a:xfrm>
          <a:prstGeom prst="rect">
            <a:avLst/>
          </a:prstGeom>
        </p:spPr>
        <p:txBody>
          <a:bodyPr lIns="97539" tIns="48770" rIns="97539" bIns="4877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992554" y="8776671"/>
            <a:ext cx="3608123" cy="675128"/>
          </a:xfrm>
          <a:prstGeom prst="rect">
            <a:avLst/>
          </a:prstGeom>
        </p:spPr>
        <p:txBody>
          <a:bodyPr lIns="97539" tIns="48770" rIns="97539" bIns="48770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2461D0F9-25D6-4E40-9BFA-124B918813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332232" y="8749667"/>
            <a:ext cx="5772996" cy="648123"/>
          </a:xfrm>
          <a:prstGeom prst="rect">
            <a:avLst/>
          </a:prstGeom>
        </p:spPr>
        <p:txBody>
          <a:bodyPr lIns="97539" tIns="48770" rIns="97539" bIns="48770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13159" y="8803677"/>
            <a:ext cx="666115" cy="64812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6607DC-C610-4B7E-8F0B-AB7DD6069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92617" indent="-292617" algn="l" rtl="0" eaLnBrk="1" latinLnBrk="0" hangingPunct="1">
        <a:spcBef>
          <a:spcPts val="619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34" indent="-243848" algn="l" rtl="0" eaLnBrk="1" latinLnBrk="0" hangingPunct="1">
        <a:spcBef>
          <a:spcPts val="395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51" indent="-243848" algn="l" rtl="0" eaLnBrk="1" latinLnBrk="0" hangingPunct="1">
        <a:spcBef>
          <a:spcPts val="39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469" indent="-243848" algn="l" rtl="0" eaLnBrk="1" latinLnBrk="0" hangingPunct="1">
        <a:spcBef>
          <a:spcPts val="395"/>
        </a:spcBef>
        <a:buClr>
          <a:schemeClr val="accent3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86" indent="-243848" algn="l" rtl="0" eaLnBrk="1" latinLnBrk="0" hangingPunct="1">
        <a:spcBef>
          <a:spcPts val="395"/>
        </a:spcBef>
        <a:buClr>
          <a:schemeClr val="accent3"/>
        </a:buClr>
        <a:buFontTx/>
        <a:buChar char="o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703" indent="-243848" algn="l" rtl="0" eaLnBrk="1" latinLnBrk="0" hangingPunct="1">
        <a:spcBef>
          <a:spcPts val="395"/>
        </a:spcBef>
        <a:buClr>
          <a:schemeClr val="accent3"/>
        </a:buClr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48320" indent="-243848" algn="l" rtl="0" eaLnBrk="1" latinLnBrk="0" hangingPunct="1">
        <a:spcBef>
          <a:spcPts val="395"/>
        </a:spcBef>
        <a:buClr>
          <a:schemeClr val="accent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340937" indent="-243848" algn="l" rtl="0" eaLnBrk="1" latinLnBrk="0" hangingPunct="1">
        <a:spcBef>
          <a:spcPts val="395"/>
        </a:spcBef>
        <a:buClr>
          <a:schemeClr val="accent1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554" indent="-243848" algn="l" rtl="0" eaLnBrk="1" latinLnBrk="0" hangingPunct="1">
        <a:spcBef>
          <a:spcPts val="395"/>
        </a:spcBef>
        <a:buClr>
          <a:schemeClr val="accent2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8/436/88436367_large_Drevolaz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slide" Target="slide28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pic/_EX/2037947957/587298583.jpe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owers.cveti-sadi.ru/files/2010/03/lilac1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4/83/765/83765366_cdd62086d41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22" y="3139337"/>
            <a:ext cx="11959928" cy="61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48928" y="4"/>
            <a:ext cx="11344850" cy="3407091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300" spc="32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300" spc="32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300" spc="32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СИНИЙ МИР»</a:t>
            </a:r>
            <a:b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300" spc="32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281" y="708856"/>
            <a:ext cx="11865256" cy="114493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      </a:t>
            </a:r>
            <a:r>
              <a:rPr lang="ru-RU" sz="3400" b="1" dirty="0" smtClean="0">
                <a:hlinkClick r:id="rId2" action="ppaction://hlinksldjump"/>
              </a:rPr>
              <a:t>У каких «благородных животных»    </a:t>
            </a:r>
            <a:r>
              <a:rPr lang="ru-RU" sz="3400" b="1" dirty="0" smtClean="0"/>
              <a:t>   </a:t>
            </a:r>
            <a:r>
              <a:rPr lang="ru-RU" sz="3400" b="1" dirty="0" err="1" smtClean="0">
                <a:solidFill>
                  <a:schemeClr val="accent1"/>
                </a:solidFill>
              </a:rPr>
              <a:t>голубая</a:t>
            </a:r>
            <a:r>
              <a:rPr lang="ru-RU" sz="3400" b="1" dirty="0" smtClean="0">
                <a:solidFill>
                  <a:schemeClr val="accent1"/>
                </a:solidFill>
              </a:rPr>
              <a:t> кровь ? </a:t>
            </a:r>
            <a:endParaRPr lang="ru-RU" sz="34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http://moiryby.ru/wp-content/uploads/2013/03/tridakn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9495"/>
            <a:ext cx="4579526" cy="374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ллюск голубой драко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609" y="3949495"/>
            <a:ext cx="4267329" cy="364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ipstops.ru/images/post/8451f666e96d90cb488b48b024172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5020" y="3949497"/>
            <a:ext cx="4267282" cy="354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" y="8405379"/>
            <a:ext cx="13322300" cy="631598"/>
          </a:xfrm>
          <a:prstGeom prst="rect">
            <a:avLst/>
          </a:prstGeom>
          <a:noFill/>
        </p:spPr>
        <p:txBody>
          <a:bodyPr wrap="square" lIns="97539" tIns="48770" rIns="97539" bIns="48770" rtlCol="0">
            <a:spAutoFit/>
          </a:bodyPr>
          <a:lstStyle/>
          <a:p>
            <a:r>
              <a:rPr lang="ru-RU" sz="3400" b="1" dirty="0" err="1" smtClean="0"/>
              <a:t>Тридакна</a:t>
            </a:r>
            <a:r>
              <a:rPr lang="ru-RU" sz="3400" b="1" dirty="0" smtClean="0"/>
              <a:t>        </a:t>
            </a:r>
            <a:r>
              <a:rPr lang="ru-RU" sz="3400" b="1" dirty="0" err="1" smtClean="0"/>
              <a:t>Голубой</a:t>
            </a:r>
            <a:r>
              <a:rPr lang="ru-RU" sz="3400" b="1" dirty="0" smtClean="0"/>
              <a:t> дракон     Осьминог</a:t>
            </a:r>
            <a:endParaRPr lang="ru-RU" sz="3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75447" y="2936799"/>
            <a:ext cx="5308141" cy="631598"/>
          </a:xfrm>
          <a:prstGeom prst="rect">
            <a:avLst/>
          </a:prstGeom>
          <a:noFill/>
        </p:spPr>
        <p:txBody>
          <a:bodyPr wrap="square" lIns="97539" tIns="48770" rIns="97539" bIns="48770" rtlCol="0">
            <a:spAutoFit/>
          </a:bodyPr>
          <a:lstStyle/>
          <a:p>
            <a:r>
              <a:rPr lang="ru-RU" sz="3400" b="1" dirty="0" smtClean="0"/>
              <a:t>У моллюсков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524" y="405047"/>
            <a:ext cx="10720340" cy="166815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Индейцы Колумбии издавна используют </a:t>
            </a:r>
            <a:r>
              <a:rPr lang="ru-RU" sz="3400" dirty="0" smtClean="0"/>
              <a:t>кожные выделения этих лягушек для изготовления отравленных стрел.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" name="Рисунок 2" descr="Древолаз (700x510, 69Kb)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79" y="3240607"/>
            <a:ext cx="8222415" cy="556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22370" y="8709188"/>
            <a:ext cx="4475491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Древолазы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60" y="405046"/>
            <a:ext cx="7285684" cy="219137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>
                <a:hlinkClick r:id="rId2" action="ppaction://hlinksldjump"/>
              </a:rPr>
              <a:t>Какую птицу и за что </a:t>
            </a:r>
            <a:r>
              <a:rPr lang="ru-RU" sz="3400" b="1" dirty="0" smtClean="0"/>
              <a:t>французы называют глупышом, испанцы – клоуном и </a:t>
            </a:r>
            <a:r>
              <a:rPr lang="ru-RU" sz="3400" b="1" dirty="0" err="1" smtClean="0"/>
              <a:t>идиотом</a:t>
            </a:r>
            <a:r>
              <a:rPr lang="ru-RU" sz="3400" b="1" dirty="0" smtClean="0"/>
              <a:t>, а англичане – </a:t>
            </a:r>
            <a:r>
              <a:rPr lang="ru-RU" sz="3400" b="1" dirty="0" err="1" smtClean="0"/>
              <a:t>болваном</a:t>
            </a:r>
            <a:r>
              <a:rPr lang="ru-RU" sz="3400" b="1" dirty="0" smtClean="0"/>
              <a:t> и </a:t>
            </a:r>
            <a:r>
              <a:rPr lang="ru-RU" sz="3400" b="1" dirty="0" err="1" smtClean="0"/>
              <a:t>придурком</a:t>
            </a:r>
            <a:r>
              <a:rPr lang="ru-RU" sz="3400" b="1" dirty="0" smtClean="0"/>
              <a:t>? </a:t>
            </a:r>
            <a:endParaRPr lang="ru-RU" sz="3400" dirty="0"/>
          </a:p>
        </p:txBody>
      </p:sp>
      <p:pic>
        <p:nvPicPr>
          <p:cNvPr id="3" name="Рисунок 2" descr="https://encrypted-tbn2.gstatic.com/images?q=tbn:ANd9GcSne_RTLZ8CVdmdFId7rTCJZTBplSAzo9Bk-tEa5LIcItKvRJeSJ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79" y="4860926"/>
            <a:ext cx="6140790" cy="445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ncrypted-tbn1.gstatic.com/images?q=tbn:ANd9GcT6hN40Zd5iTwSyb1pVd4qB9H0kvB9TT4idGAdMZw2-ZujSJS_mE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9718" y="405046"/>
            <a:ext cx="5932582" cy="425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01964" y="5118739"/>
            <a:ext cx="4371411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        Олуши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42" y="708857"/>
            <a:ext cx="10616283" cy="114493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О чём пели  </a:t>
            </a:r>
            <a:r>
              <a:rPr lang="ru-RU" sz="3400" dirty="0" err="1" smtClean="0">
                <a:hlinkClick r:id="rId2" action="ppaction://hlinksldjump"/>
              </a:rPr>
              <a:t>Чебурашка</a:t>
            </a:r>
            <a:r>
              <a:rPr lang="ru-RU" sz="3400" dirty="0" smtClean="0">
                <a:hlinkClick r:id="rId2" action="ppaction://hlinksldjump"/>
              </a:rPr>
              <a:t> и крокодил Гена, </a:t>
            </a:r>
            <a:r>
              <a:rPr lang="ru-RU" sz="3400" dirty="0" smtClean="0"/>
              <a:t>сидя на крыше этого транспортного средства? </a:t>
            </a:r>
            <a:endParaRPr lang="ru-RU" sz="3400" dirty="0"/>
          </a:p>
        </p:txBody>
      </p:sp>
      <p:pic>
        <p:nvPicPr>
          <p:cNvPr id="3" name="Рисунок 2" descr="http://pics.livejournal.com/muskatik/pic/000f4xfg/s640x4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80" y="3341877"/>
            <a:ext cx="6453035" cy="45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389718" y="6631780"/>
            <a:ext cx="5932582" cy="63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9" tIns="48770" rIns="97539" bIns="48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sz="3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голубом</a:t>
            </a:r>
            <a:r>
              <a:rPr lang="ru-RU" sz="3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вагоне.</a:t>
            </a:r>
            <a:endParaRPr lang="ru-RU" sz="3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40" y="810130"/>
            <a:ext cx="9367308" cy="219137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Как называется песня, в которой </a:t>
            </a:r>
            <a:r>
              <a:rPr lang="ru-RU" sz="3400" dirty="0" smtClean="0"/>
              <a:t>описывается природное явление, происходящее при последнем прощании  влюбленных? </a:t>
            </a:r>
            <a:endParaRPr lang="ru-RU" sz="3400" dirty="0"/>
          </a:p>
        </p:txBody>
      </p:sp>
      <p:pic>
        <p:nvPicPr>
          <p:cNvPr id="3" name="Рисунок 2" descr="http://www.proza.ru/pics/2008/02/04/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91" y="3645687"/>
            <a:ext cx="8118334" cy="60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" y="506316"/>
            <a:ext cx="12385614" cy="114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9" tIns="48770" rIns="97539" bIns="48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Как называется вальс Иоганна Штрауса, </a:t>
            </a:r>
            <a:r>
              <a:rPr lang="ru-RU" sz="3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посвященный реке, протекающей по нескольким странам Европы?</a:t>
            </a:r>
            <a:endParaRPr lang="ru-RU" sz="3400" dirty="0" smtClean="0">
              <a:latin typeface="Arial" pitchFamily="34" charset="0"/>
            </a:endParaRPr>
          </a:p>
        </p:txBody>
      </p:sp>
      <p:pic>
        <p:nvPicPr>
          <p:cNvPr id="3" name="Рисунок 2" descr="http://www.paspartu74.ru/sites/default/files/country_images/duna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80" y="3341877"/>
            <a:ext cx="6453035" cy="51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businesscom.ru/Images/Actions/7032B43DB3084D998A11018B86B9BE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0126" y="3341876"/>
            <a:ext cx="5412176" cy="50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36685" y="8405379"/>
            <a:ext cx="11657094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Над прекрасным </a:t>
            </a:r>
            <a:r>
              <a:rPr lang="ru-RU" sz="3400" b="1" dirty="0" err="1" smtClean="0"/>
              <a:t>голубым</a:t>
            </a:r>
            <a:r>
              <a:rPr lang="ru-RU" sz="3400" b="1" dirty="0" smtClean="0"/>
              <a:t> Дунаем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62" y="911396"/>
            <a:ext cx="10616283" cy="114493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Какую рапсодию в стиле блюз написал </a:t>
            </a:r>
            <a:r>
              <a:rPr lang="ru-RU" sz="3400" dirty="0" smtClean="0"/>
              <a:t>американец Джордж Гершвин ? </a:t>
            </a:r>
            <a:endParaRPr lang="ru-RU" sz="3400" dirty="0"/>
          </a:p>
        </p:txBody>
      </p:sp>
      <p:pic>
        <p:nvPicPr>
          <p:cNvPr id="3" name="Рисунок 2" descr="https://encrypted-tbn0.gstatic.com/images?q=tbn:ANd9GcQTAmKLQ4KTX_71s3fBwPjD-2Q4X6Rlppy3yJoowuBWbEBjrXF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78" y="3848225"/>
            <a:ext cx="6869358" cy="49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285640" y="6631780"/>
            <a:ext cx="6036662" cy="63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9" tIns="48770" rIns="97539" bIns="48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Голубая</a:t>
            </a:r>
            <a:r>
              <a:rPr lang="ru-RU" sz="3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рапсодия</a:t>
            </a:r>
            <a:endParaRPr lang="ru-RU" sz="3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911400"/>
            <a:ext cx="11969290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Кто поёт песню «</a:t>
            </a:r>
            <a:r>
              <a:rPr lang="ru-RU" sz="3400" dirty="0" err="1" smtClean="0">
                <a:hlinkClick r:id="rId2" action="ppaction://hlinksldjump"/>
              </a:rPr>
              <a:t>Голубые</a:t>
            </a:r>
            <a:r>
              <a:rPr lang="ru-RU" sz="3400" dirty="0" smtClean="0">
                <a:hlinkClick r:id="rId2" action="ppaction://hlinksldjump"/>
              </a:rPr>
              <a:t> города»?</a:t>
            </a:r>
            <a:endParaRPr lang="ru-RU" sz="3400" dirty="0"/>
          </a:p>
        </p:txBody>
      </p:sp>
      <p:pic>
        <p:nvPicPr>
          <p:cNvPr id="3" name="Рисунок 2" descr="http://neobychno.com/img/2012/03/01-blue-c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61" y="2835527"/>
            <a:ext cx="6453035" cy="50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da.donbass.ua/multimedia/images/news/original/2012/06/06/hi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884" y="2329177"/>
            <a:ext cx="5724419" cy="46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18288" y="7915036"/>
            <a:ext cx="4683654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Эдуард </a:t>
            </a:r>
            <a:r>
              <a:rPr lang="ru-RU" sz="3400" b="1" dirty="0" err="1" smtClean="0"/>
              <a:t>Хиль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685" y="911400"/>
            <a:ext cx="11657094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>
                <a:hlinkClick r:id="rId2" action="ppaction://hlinksldjump"/>
              </a:rPr>
              <a:t>Кто написал сказку «Синяя борода»?</a:t>
            </a:r>
            <a:endParaRPr lang="ru-RU" sz="3400" dirty="0"/>
          </a:p>
        </p:txBody>
      </p:sp>
      <p:pic>
        <p:nvPicPr>
          <p:cNvPr id="3" name="Рисунок 2" descr="http://infoglaz.ru/wp-content/uploads/sinyaya_boroda_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928" y="2430448"/>
            <a:ext cx="8222415" cy="567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71364" y="8405375"/>
            <a:ext cx="8222415" cy="764567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4300" b="1" dirty="0" smtClean="0"/>
              <a:t>Шарль Перро</a:t>
            </a:r>
            <a:endParaRPr lang="ru-RU" sz="4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60" y="810125"/>
            <a:ext cx="12801941" cy="166815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Что является </a:t>
            </a:r>
            <a:r>
              <a:rPr lang="ru-RU" sz="3400" dirty="0" err="1" smtClean="0">
                <a:hlinkClick r:id="rId2" action="ppaction://hlinksldjump"/>
              </a:rPr>
              <a:t>Голубой</a:t>
            </a:r>
            <a:r>
              <a:rPr lang="ru-RU" sz="3400" dirty="0" smtClean="0">
                <a:hlinkClick r:id="rId2" action="ppaction://hlinksldjump"/>
              </a:rPr>
              <a:t> стрелой  </a:t>
            </a:r>
            <a:endParaRPr lang="ru-RU" sz="3400" dirty="0" smtClean="0"/>
          </a:p>
          <a:p>
            <a:r>
              <a:rPr lang="ru-RU" sz="3400" dirty="0" smtClean="0"/>
              <a:t>в книге  </a:t>
            </a:r>
            <a:r>
              <a:rPr lang="ru-RU" sz="3400" dirty="0" err="1" smtClean="0"/>
              <a:t>Джанни</a:t>
            </a:r>
            <a:r>
              <a:rPr lang="ru-RU" sz="3400" dirty="0" smtClean="0"/>
              <a:t> </a:t>
            </a:r>
            <a:r>
              <a:rPr lang="ru-RU" sz="3400" dirty="0" err="1" smtClean="0"/>
              <a:t>Родари</a:t>
            </a:r>
            <a:r>
              <a:rPr lang="ru-RU" sz="3400" dirty="0" smtClean="0"/>
              <a:t> </a:t>
            </a:r>
          </a:p>
          <a:p>
            <a:r>
              <a:rPr lang="ru-RU" sz="3400" dirty="0" smtClean="0"/>
              <a:t>«Путешествие </a:t>
            </a:r>
            <a:r>
              <a:rPr lang="ru-RU" sz="3400" dirty="0" err="1" smtClean="0"/>
              <a:t>голубой</a:t>
            </a:r>
            <a:r>
              <a:rPr lang="ru-RU" sz="3400" dirty="0" smtClean="0"/>
              <a:t> стрелы»? </a:t>
            </a:r>
            <a:endParaRPr lang="ru-RU" sz="3400" dirty="0"/>
          </a:p>
        </p:txBody>
      </p:sp>
      <p:pic>
        <p:nvPicPr>
          <p:cNvPr id="3" name="Рисунок 2" descr="http://www.kostyor.ru/archives/3-11/images3-11/v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42" y="3240605"/>
            <a:ext cx="4995898" cy="536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loveread.ec/img/photo_books/7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314" y="3038066"/>
            <a:ext cx="5308141" cy="567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26450" y="8613120"/>
            <a:ext cx="4163248" cy="764567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4300" b="1" dirty="0" smtClean="0"/>
              <a:t>Поезд</a:t>
            </a: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039" y="389327"/>
            <a:ext cx="5516303" cy="1028420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 Темы викторины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4443" y="1924097"/>
          <a:ext cx="12177499" cy="6642904"/>
        </p:xfrm>
        <a:graphic>
          <a:graphicData uri="http://schemas.openxmlformats.org/drawingml/2006/table">
            <a:tbl>
              <a:tblPr/>
              <a:tblGrid>
                <a:gridCol w="4267329"/>
                <a:gridCol w="1561218"/>
                <a:gridCol w="1665298"/>
                <a:gridCol w="1561218"/>
                <a:gridCol w="1561218"/>
                <a:gridCol w="1561218"/>
              </a:tblGrid>
              <a:tr h="1316510">
                <a:tc>
                  <a:txBody>
                    <a:bodyPr/>
                    <a:lstStyle/>
                    <a:p>
                      <a:r>
                        <a:rPr lang="ru-RU" sz="5700" dirty="0" smtClean="0"/>
                        <a:t>Цветы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3" action="ppaction://hlinksldjump"/>
                        </a:rPr>
                        <a:t>100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4" action="ppaction://hlinksldjump"/>
                        </a:rPr>
                        <a:t>200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5" action="ppaction://hlinksldjump"/>
                        </a:rPr>
                        <a:t>300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6" action="ppaction://hlinksldjump"/>
                        </a:rPr>
                        <a:t>400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7" action="ppaction://hlinksldjump"/>
                        </a:rPr>
                        <a:t>500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8">
                <a:tc>
                  <a:txBody>
                    <a:bodyPr/>
                    <a:lstStyle/>
                    <a:p>
                      <a:r>
                        <a:rPr lang="ru-RU" sz="5700" dirty="0" smtClean="0"/>
                        <a:t>Животные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8" action="ppaction://hlinksldjump"/>
                        </a:rPr>
                        <a:t>100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9" action="ppaction://hlinksldjump"/>
                        </a:rPr>
                        <a:t>200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0" action="ppaction://hlinksldjump"/>
                        </a:rPr>
                        <a:t>300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1" action="ppaction://hlinksldjump"/>
                        </a:rPr>
                        <a:t>400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2" action="ppaction://hlinksldjump"/>
                        </a:rPr>
                        <a:t>500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00">
                <a:tc>
                  <a:txBody>
                    <a:bodyPr/>
                    <a:lstStyle/>
                    <a:p>
                      <a:r>
                        <a:rPr lang="ru-RU" sz="5700" dirty="0" smtClean="0"/>
                        <a:t>Музыка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3" action="ppaction://hlinksldjump"/>
                        </a:rPr>
                        <a:t>100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4" action="ppaction://hlinksldjump"/>
                        </a:rPr>
                        <a:t>200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5" action="ppaction://hlinksldjump"/>
                        </a:rPr>
                        <a:t>300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6" action="ppaction://hlinksldjump"/>
                        </a:rPr>
                        <a:t>400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7" action="ppaction://hlinksldjump"/>
                        </a:rPr>
                        <a:t>500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8">
                <a:tc>
                  <a:txBody>
                    <a:bodyPr/>
                    <a:lstStyle/>
                    <a:p>
                      <a:r>
                        <a:rPr lang="ru-RU" sz="5700" dirty="0" smtClean="0"/>
                        <a:t>Литература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8" action="ppaction://hlinksldjump"/>
                        </a:rPr>
                        <a:t>100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19" action="ppaction://hlinksldjump"/>
                        </a:rPr>
                        <a:t>200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0" action="ppaction://hlinksldjump"/>
                        </a:rPr>
                        <a:t>300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1" action="ppaction://hlinksldjump"/>
                        </a:rPr>
                        <a:t>400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2" action="ppaction://hlinksldjump"/>
                        </a:rPr>
                        <a:t>500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8">
                <a:tc>
                  <a:txBody>
                    <a:bodyPr/>
                    <a:lstStyle/>
                    <a:p>
                      <a:r>
                        <a:rPr lang="ru-RU" sz="5700" dirty="0" smtClean="0"/>
                        <a:t>Живопись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3" action="ppaction://hlinksldjump"/>
                        </a:rPr>
                        <a:t>100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4" action="ppaction://hlinksldjump"/>
                        </a:rPr>
                        <a:t>200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5" action="ppaction://hlinksldjump"/>
                        </a:rPr>
                        <a:t>300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6" action="ppaction://hlinksldjump"/>
                        </a:rPr>
                        <a:t>400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700" dirty="0" smtClean="0">
                          <a:hlinkClick r:id="rId27" action="ppaction://hlinksldjump"/>
                        </a:rPr>
                        <a:t>500</a:t>
                      </a:r>
                      <a:endParaRPr lang="ru-RU" sz="5700" dirty="0"/>
                    </a:p>
                  </a:txBody>
                  <a:tcPr marL="133223" marR="133223" marT="64813" marB="648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282" y="810128"/>
            <a:ext cx="11448930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b="1" dirty="0" smtClean="0">
                <a:hlinkClick r:id="rId2" action="ppaction://hlinksldjump"/>
              </a:rPr>
              <a:t> </a:t>
            </a:r>
            <a:r>
              <a:rPr lang="ru-RU" sz="3400" dirty="0" smtClean="0">
                <a:hlinkClick r:id="rId2" action="ppaction://hlinksldjump"/>
              </a:rPr>
              <a:t>Кто написал  сказку «Синяя звезда?» </a:t>
            </a:r>
            <a:endParaRPr lang="ru-RU" sz="3400" dirty="0"/>
          </a:p>
        </p:txBody>
      </p:sp>
      <p:pic>
        <p:nvPicPr>
          <p:cNvPr id="3" name="Рисунок 2" descr="http://www.yaniko.ru/Home/nov5/zvezd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24" y="2329177"/>
            <a:ext cx="6036710" cy="556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elfire.com/wp-content/uploads/2008/04/kupr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4208" y="2025365"/>
            <a:ext cx="4579572" cy="49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81556" y="7291407"/>
            <a:ext cx="5204060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Александр Куприн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60" y="405046"/>
            <a:ext cx="10304038" cy="114493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Что связывает Михаила Пришвина </a:t>
            </a:r>
            <a:r>
              <a:rPr lang="ru-RU" sz="3400" dirty="0" smtClean="0"/>
              <a:t>и насекомое стрекозу? </a:t>
            </a:r>
            <a:endParaRPr lang="ru-RU" sz="3400" dirty="0"/>
          </a:p>
        </p:txBody>
      </p:sp>
      <p:pic>
        <p:nvPicPr>
          <p:cNvPr id="3" name="Рисунок 2" descr="http://savepic.ru/39763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26636"/>
            <a:ext cx="6244826" cy="65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rossmaglen.edublogs.org/files/2013/02/dragonfly-blue-1dzor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071" y="2430445"/>
            <a:ext cx="6348953" cy="526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3608" y="8607918"/>
            <a:ext cx="9055064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Рассказ «</a:t>
            </a:r>
            <a:r>
              <a:rPr lang="ru-RU" sz="3400" b="1" dirty="0" err="1" smtClean="0"/>
              <a:t>Голубая</a:t>
            </a:r>
            <a:r>
              <a:rPr lang="ru-RU" sz="3400" b="1" dirty="0" smtClean="0"/>
              <a:t> стрекоза»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8524" y="607586"/>
            <a:ext cx="10824444" cy="166815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Кто является автором  рассказа </a:t>
            </a:r>
            <a:r>
              <a:rPr lang="ru-RU" sz="3400" dirty="0" smtClean="0"/>
              <a:t>«</a:t>
            </a:r>
            <a:r>
              <a:rPr lang="ru-RU" sz="3400" dirty="0" err="1" smtClean="0"/>
              <a:t>Голубой</a:t>
            </a:r>
            <a:r>
              <a:rPr lang="ru-RU" sz="3400" dirty="0" smtClean="0"/>
              <a:t> карбункул»? </a:t>
            </a:r>
          </a:p>
          <a:p>
            <a:r>
              <a:rPr lang="ru-RU" sz="3400" dirty="0" smtClean="0"/>
              <a:t>О каком предмете идёт речь?</a:t>
            </a:r>
            <a:endParaRPr lang="ru-RU" sz="3400" dirty="0"/>
          </a:p>
        </p:txBody>
      </p:sp>
      <p:pic>
        <p:nvPicPr>
          <p:cNvPr id="4" name="Рисунок 3" descr="http://1.bp.blogspot.com/-xjWrjoxhqYM/UZfI3eAQPQI/AAAAAAAABiI/dtUcZeObd6o/s1600/%D0%90%D1%80%D1%82%D1%83%D1%80+%D0%9A%D0%BE%D0%BD%D0%B0%D0%BD+%D0%94%D0%BE%D0%B9%D0%B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41" y="3038067"/>
            <a:ext cx="6140790" cy="62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lyan.net/uploads/posts/2011-09/1315500365_14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9720" y="2734256"/>
            <a:ext cx="5099978" cy="48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14208" y="6606132"/>
            <a:ext cx="4683654" cy="764567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4300" b="1" dirty="0" smtClean="0"/>
              <a:t>Бриллиант</a:t>
            </a: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1579" y="0"/>
            <a:ext cx="10616283" cy="114493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Какое дерево изображено на картине </a:t>
            </a:r>
            <a:r>
              <a:rPr lang="ru-RU" sz="3400" dirty="0" smtClean="0"/>
              <a:t>«На севере диком»  художника Шишкина ?</a:t>
            </a:r>
            <a:endParaRPr lang="ru-RU" sz="3400" dirty="0"/>
          </a:p>
        </p:txBody>
      </p:sp>
      <p:pic>
        <p:nvPicPr>
          <p:cNvPr id="3" name="Рисунок 2" descr="ШИШКИН Иван - «На севере диком…». 200 русских живописцев">
            <a:hlinkClick r:id="rId3" tgtFrame="&quot;_blank&quot;" tooltip="&quot;ШИШКИН Иван - «На севере диком…». 200 русских живописцев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59" y="2227906"/>
            <a:ext cx="6973441" cy="74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118289" y="4599144"/>
            <a:ext cx="3851003" cy="764567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4300" b="1" dirty="0" smtClean="0"/>
              <a:t>Сосна</a:t>
            </a:r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524" y="607586"/>
            <a:ext cx="10512201" cy="114493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И.Репин впервые увидел их на Неве, </a:t>
            </a:r>
            <a:r>
              <a:rPr lang="ru-RU" sz="3400" dirty="0" smtClean="0"/>
              <a:t>а рисовать поехал на Волгу </a:t>
            </a:r>
            <a:endParaRPr lang="ru-RU" sz="3400" dirty="0"/>
          </a:p>
        </p:txBody>
      </p:sp>
      <p:pic>
        <p:nvPicPr>
          <p:cNvPr id="3" name="Рисунок 2" descr="http://md.artmeteo.ru/img/exhibits/bb/6a/bb6a9c4f553287cdddd0c12b428eb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84" y="2531715"/>
            <a:ext cx="11136688" cy="597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67285" y="8607919"/>
            <a:ext cx="8534657" cy="69808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800" b="1" dirty="0" smtClean="0"/>
              <a:t>«Бурлаки на Волге»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" y="708860"/>
            <a:ext cx="13322300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Кто автор картин «Март» и «Золотая осень»? </a:t>
            </a:r>
            <a:endParaRPr lang="ru-RU" sz="3400" dirty="0"/>
          </a:p>
        </p:txBody>
      </p:sp>
      <p:pic>
        <p:nvPicPr>
          <p:cNvPr id="3" name="Рисунок 2" descr="http://festival.1september.ru/articles/513065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78" y="2329177"/>
            <a:ext cx="6244872" cy="445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museum.ru/uploads/posts/2011-11/1322500972_m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071" y="4962195"/>
            <a:ext cx="6348953" cy="43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4443" y="7903829"/>
            <a:ext cx="4059166" cy="69808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800" b="1" dirty="0" smtClean="0"/>
              <a:t>И. Левитан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281" y="708859"/>
            <a:ext cx="12177499" cy="219137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Художник, историк, географ, археолог, учёный, </a:t>
            </a:r>
            <a:r>
              <a:rPr lang="ru-RU" sz="3400" dirty="0" smtClean="0"/>
              <a:t>долгое время проживал в Индии. </a:t>
            </a:r>
          </a:p>
          <a:p>
            <a:r>
              <a:rPr lang="ru-RU" sz="3400" dirty="0" smtClean="0"/>
              <a:t>Его известные полотна: «Заморские гости», «Держательница мира». Кто этот человек? </a:t>
            </a:r>
            <a:endParaRPr lang="ru-RU" sz="3400" dirty="0"/>
          </a:p>
        </p:txBody>
      </p:sp>
      <p:pic>
        <p:nvPicPr>
          <p:cNvPr id="3" name="Рисунок 2" descr="http://nowimir.ru/DATA/PHOTOS/050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81" y="3746957"/>
            <a:ext cx="6661196" cy="405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07.radikal.ru/i300/1110/b1/a28c6937e1f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640" y="4354576"/>
            <a:ext cx="6036662" cy="405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24442" y="8405375"/>
            <a:ext cx="10199957" cy="93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9" tIns="48770" rIns="97539" bIns="48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Николай Константинович Рерих</a:t>
            </a:r>
            <a:endParaRPr lang="ru-RU" sz="34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522" y="405049"/>
            <a:ext cx="11448932" cy="271459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Они написали картину на сюжет </a:t>
            </a:r>
            <a:r>
              <a:rPr lang="ru-RU" sz="3400" dirty="0" smtClean="0"/>
              <a:t>пушкинского стихотворения «К морю», назвав её «Прощай, свободная стихия!». Один из них нарисовал море и скалу, другой - А.С. Пушкина. Назовите этих художников.</a:t>
            </a:r>
            <a:endParaRPr lang="ru-RU" sz="3400" dirty="0"/>
          </a:p>
        </p:txBody>
      </p:sp>
      <p:pic>
        <p:nvPicPr>
          <p:cNvPr id="3" name="Рисунок 2" descr="http://www.focussmile.ru/images/Portret/portrety_Pushkina/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801" y="4152037"/>
            <a:ext cx="5828500" cy="55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0361" y="5974897"/>
            <a:ext cx="6036708" cy="126804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800" b="1" i="1" dirty="0" smtClean="0"/>
              <a:t>И.К. Айвазовский и</a:t>
            </a:r>
          </a:p>
          <a:p>
            <a:r>
              <a:rPr lang="ru-RU" sz="3800" b="1" i="1" dirty="0" smtClean="0"/>
              <a:t> И.Е. Репин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3009" y="3341876"/>
            <a:ext cx="10480541" cy="1296440"/>
          </a:xfrm>
          <a:prstGeom prst="rect">
            <a:avLst/>
          </a:prstGeom>
          <a:noFill/>
        </p:spPr>
        <p:txBody>
          <a:bodyPr wrap="square" lIns="97539" tIns="48770" rIns="97539" bIns="48770">
            <a:spAutoFit/>
          </a:bodyPr>
          <a:lstStyle/>
          <a:p>
            <a:pPr algn="ctr"/>
            <a:r>
              <a:rPr lang="ru-RU" sz="77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участие!</a:t>
            </a:r>
            <a:endParaRPr lang="ru-RU" sz="77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3939"/>
            <a:ext cx="6557069" cy="3730256"/>
          </a:xfrm>
          <a:prstGeom prst="rect">
            <a:avLst/>
          </a:prstGeom>
          <a:noFill/>
        </p:spPr>
        <p:txBody>
          <a:bodyPr wrap="square" lIns="97539" tIns="48770" rIns="97539" bIns="48770" rtlCol="0">
            <a:spAutoFit/>
          </a:bodyPr>
          <a:lstStyle/>
          <a:p>
            <a:pPr marL="487695" indent="-487695"/>
            <a:r>
              <a:rPr lang="ru-RU" sz="3400" dirty="0" smtClean="0"/>
              <a:t>	</a:t>
            </a:r>
            <a:r>
              <a:rPr lang="ru-RU" sz="3400" dirty="0" smtClean="0">
                <a:hlinkClick r:id="rId2" action="ppaction://hlinksldjump"/>
              </a:rPr>
              <a:t>У на с этот цветок </a:t>
            </a:r>
            <a:r>
              <a:rPr lang="ru-RU" sz="3400" dirty="0" smtClean="0"/>
              <a:t>называют ласково касатиком. Если  в названии этого   цветка  поменять ударение, оно превратится в название конфеты.</a:t>
            </a:r>
            <a:endParaRPr lang="ru-RU" sz="3400" dirty="0"/>
          </a:p>
          <a:p>
            <a:pPr marL="487695" indent="-487695">
              <a:buAutoNum type="arabicPeriod" startAt="100"/>
            </a:pPr>
            <a:endParaRPr lang="ru-RU" sz="3400" dirty="0"/>
          </a:p>
        </p:txBody>
      </p:sp>
      <p:pic>
        <p:nvPicPr>
          <p:cNvPr id="3" name="Рисунок 2" descr="ирис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071" y="1215206"/>
            <a:ext cx="6765231" cy="648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360" y="1620286"/>
            <a:ext cx="4683656" cy="4807474"/>
          </a:xfrm>
          <a:prstGeom prst="rect">
            <a:avLst/>
          </a:prstGeom>
          <a:noFill/>
        </p:spPr>
        <p:txBody>
          <a:bodyPr wrap="square" lIns="97539" tIns="48770" rIns="97539" bIns="48770" rtlCol="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В Германии этот </a:t>
            </a:r>
            <a:r>
              <a:rPr lang="ru-RU" sz="3400" dirty="0" smtClean="0"/>
              <a:t>цветок  считается волшебным.</a:t>
            </a:r>
          </a:p>
          <a:p>
            <a:r>
              <a:rPr lang="ru-RU" sz="3400" dirty="0" smtClean="0"/>
              <a:t>С его помощью можно узнать  имя  суженого или суженой .</a:t>
            </a:r>
          </a:p>
          <a:p>
            <a:r>
              <a:rPr lang="ru-RU" sz="3400" dirty="0" smtClean="0"/>
              <a:t>А у нас это  скромный лесной цветок.</a:t>
            </a:r>
            <a:endParaRPr lang="ru-RU" sz="3400" dirty="0"/>
          </a:p>
        </p:txBody>
      </p:sp>
      <p:pic>
        <p:nvPicPr>
          <p:cNvPr id="3" name="Рисунок 2" descr="незабуд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259" y="810128"/>
            <a:ext cx="7389765" cy="779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79" y="607589"/>
            <a:ext cx="6557115" cy="4253476"/>
          </a:xfrm>
          <a:prstGeom prst="rect">
            <a:avLst/>
          </a:prstGeom>
          <a:noFill/>
        </p:spPr>
        <p:txBody>
          <a:bodyPr wrap="square" lIns="97539" tIns="48770" rIns="97539" bIns="48770" rtlCol="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На Дону это растение </a:t>
            </a:r>
            <a:r>
              <a:rPr lang="ru-RU" sz="3400" dirty="0" smtClean="0"/>
              <a:t>называли  поповник, </a:t>
            </a:r>
          </a:p>
          <a:p>
            <a:r>
              <a:rPr lang="ru-RU" sz="3400" dirty="0" smtClean="0"/>
              <a:t>в Курске  и Белгороде – синель, </a:t>
            </a:r>
          </a:p>
          <a:p>
            <a:r>
              <a:rPr lang="ru-RU" sz="3400" dirty="0" smtClean="0"/>
              <a:t>на </a:t>
            </a:r>
            <a:r>
              <a:rPr lang="ru-RU" sz="3400" dirty="0" err="1" smtClean="0"/>
              <a:t>Брянщине</a:t>
            </a:r>
            <a:r>
              <a:rPr lang="ru-RU" sz="3400" dirty="0" smtClean="0"/>
              <a:t> – </a:t>
            </a:r>
            <a:r>
              <a:rPr lang="ru-RU" sz="3400" dirty="0" err="1" smtClean="0"/>
              <a:t>бузок</a:t>
            </a:r>
            <a:r>
              <a:rPr lang="ru-RU" sz="3400" dirty="0" smtClean="0"/>
              <a:t>, а на своей родине, в Иране и Турции – лисий хвост. </a:t>
            </a:r>
          </a:p>
          <a:p>
            <a:r>
              <a:rPr lang="ru-RU" sz="3400" dirty="0" smtClean="0"/>
              <a:t>А как его называем мы сейчас?</a:t>
            </a:r>
            <a:endParaRPr lang="ru-RU" sz="3400" dirty="0"/>
          </a:p>
        </p:txBody>
      </p:sp>
      <p:pic>
        <p:nvPicPr>
          <p:cNvPr id="3" name="Рисунок 2" descr="Сирень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205" y="1620285"/>
            <a:ext cx="5740769" cy="688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22369" y="8506648"/>
            <a:ext cx="3434679" cy="631598"/>
          </a:xfrm>
          <a:prstGeom prst="rect">
            <a:avLst/>
          </a:prstGeom>
          <a:noFill/>
        </p:spPr>
        <p:txBody>
          <a:bodyPr wrap="square" lIns="97539" tIns="48770" rIns="97539" bIns="48770" rtlCol="0">
            <a:spAutoFit/>
          </a:bodyPr>
          <a:lstStyle/>
          <a:p>
            <a:r>
              <a:rPr lang="ru-RU" sz="3400" b="1" i="1" dirty="0" smtClean="0"/>
              <a:t>        Сирень</a:t>
            </a:r>
            <a:endParaRPr lang="ru-RU" sz="3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405046"/>
            <a:ext cx="8534612" cy="271459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Ткани из этого растения носили </a:t>
            </a:r>
            <a:r>
              <a:rPr lang="ru-RU" sz="3400" dirty="0" smtClean="0"/>
              <a:t>ещё египетские фараоны. Финикийцы, греки и римляне делали паруса из этого полотна. Что это за ткань? Какое растение шло на её изготовление? </a:t>
            </a:r>
            <a:endParaRPr lang="ru-RU" sz="3400" dirty="0"/>
          </a:p>
        </p:txBody>
      </p:sp>
      <p:pic>
        <p:nvPicPr>
          <p:cNvPr id="5" name="Рисунок 4" descr="http://content.foto.mail.ru/mail/almaty1992/2468/i-2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664" y="4962161"/>
            <a:ext cx="3746876" cy="4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legio.ru/netcat_files/Image/fleet/05-phoenicianwarshi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177436"/>
            <a:ext cx="5620338" cy="28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ncrypted-tbn3.gstatic.com/images?q=tbn:ANd9GcTJjp-y4IntZJmJBnjYrzNoOOB-Q6-qGQL7kcMfDXd-X4NXreg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6453" y="2"/>
            <a:ext cx="4995850" cy="445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9263182" y="4759659"/>
            <a:ext cx="3746922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         Лён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197" y="607587"/>
            <a:ext cx="8014252" cy="219137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Какой цветок европейцы </a:t>
            </a:r>
            <a:r>
              <a:rPr lang="ru-RU" sz="3400" dirty="0" smtClean="0"/>
              <a:t>впервые увидели в садах турецких султанов в Константинополе?  А в Греции он был символом возрождения природы! </a:t>
            </a:r>
            <a:endParaRPr lang="ru-RU" sz="3400" dirty="0"/>
          </a:p>
        </p:txBody>
      </p:sp>
      <p:pic>
        <p:nvPicPr>
          <p:cNvPr id="3" name="Рисунок 2" descr="http://img1.liveinternet.ru/images/attach/c/2/72/324/72324903_60057067_em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394" y="3443147"/>
            <a:ext cx="5516303" cy="50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3011" y="8101569"/>
            <a:ext cx="4579572" cy="63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9" tIns="48770" rIns="97539" bIns="48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Гиацинт.</a:t>
            </a:r>
            <a:endParaRPr lang="ru-RU" sz="3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59" y="911400"/>
            <a:ext cx="6869358" cy="2191373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dirty="0" smtClean="0">
                <a:hlinkClick r:id="rId2" action="ppaction://hlinksldjump"/>
              </a:rPr>
              <a:t>С помощью какого танца, </a:t>
            </a:r>
            <a:r>
              <a:rPr lang="ru-RU" sz="3400" dirty="0" smtClean="0"/>
              <a:t>по убеждению итальянцев, можно избавиться от яда тамошнего ядовитого паука? </a:t>
            </a:r>
            <a:endParaRPr lang="ru-RU" sz="3400" dirty="0"/>
          </a:p>
        </p:txBody>
      </p:sp>
      <p:pic>
        <p:nvPicPr>
          <p:cNvPr id="3" name="Рисунок 2" descr="http://animalspace.net/uploads/posts/2012-05/1338318581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23" y="5164736"/>
            <a:ext cx="5620384" cy="394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delivery.superstock.com/WI/223/486/PreviewComp/SuperStock_486-5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396" y="1215206"/>
            <a:ext cx="6348906" cy="49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14207" y="7740522"/>
            <a:ext cx="4787734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Тарантелла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36685" y="810125"/>
            <a:ext cx="9367309" cy="114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9" tIns="48770" rIns="97539" bIns="48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Какое животное выворачивает </a:t>
            </a:r>
            <a:r>
              <a:rPr lang="ru-RU" sz="34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свой желудок «наизнанку»? </a:t>
            </a:r>
            <a:endParaRPr lang="ru-RU" sz="3400" dirty="0" smtClean="0">
              <a:latin typeface="Arial" pitchFamily="34" charset="0"/>
            </a:endParaRPr>
          </a:p>
        </p:txBody>
      </p:sp>
      <p:pic>
        <p:nvPicPr>
          <p:cNvPr id="3" name="Рисунок 2" descr="звезда (600x450, 171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252" y="2531715"/>
            <a:ext cx="9679551" cy="54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59125" y="8405379"/>
            <a:ext cx="5724466" cy="631598"/>
          </a:xfrm>
          <a:prstGeom prst="rect">
            <a:avLst/>
          </a:prstGeom>
        </p:spPr>
        <p:txBody>
          <a:bodyPr wrap="square" lIns="97539" tIns="48770" rIns="97539" bIns="48770">
            <a:spAutoFit/>
          </a:bodyPr>
          <a:lstStyle/>
          <a:p>
            <a:r>
              <a:rPr lang="ru-RU" sz="3400" b="1" dirty="0" smtClean="0"/>
              <a:t>морская звезда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</TotalTime>
  <Words>505</Words>
  <Application>Microsoft Office PowerPoint</Application>
  <PresentationFormat>Произвольный</PresentationFormat>
  <Paragraphs>91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Презентация PowerPoint</vt:lpstr>
      <vt:lpstr> Темы викторины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МулымскаяСОШ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40</cp:revision>
  <dcterms:created xsi:type="dcterms:W3CDTF">2013-12-13T07:08:11Z</dcterms:created>
  <dcterms:modified xsi:type="dcterms:W3CDTF">2014-08-20T06:45:04Z</dcterms:modified>
</cp:coreProperties>
</file>