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Default Extension="gif" ContentType="image/gif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2" r:id="rId1"/>
  </p:sldMasterIdLst>
  <p:notesMasterIdLst>
    <p:notesMasterId r:id="rId29"/>
  </p:notesMasterIdLst>
  <p:handoutMasterIdLst>
    <p:handoutMasterId r:id="rId30"/>
  </p:handoutMasterIdLst>
  <p:sldIdLst>
    <p:sldId id="305" r:id="rId2"/>
    <p:sldId id="307" r:id="rId3"/>
    <p:sldId id="319" r:id="rId4"/>
    <p:sldId id="304" r:id="rId5"/>
    <p:sldId id="311" r:id="rId6"/>
    <p:sldId id="308" r:id="rId7"/>
    <p:sldId id="270" r:id="rId8"/>
    <p:sldId id="313" r:id="rId9"/>
    <p:sldId id="272" r:id="rId10"/>
    <p:sldId id="273" r:id="rId11"/>
    <p:sldId id="274" r:id="rId12"/>
    <p:sldId id="315" r:id="rId13"/>
    <p:sldId id="275" r:id="rId14"/>
    <p:sldId id="276" r:id="rId15"/>
    <p:sldId id="260" r:id="rId16"/>
    <p:sldId id="264" r:id="rId17"/>
    <p:sldId id="284" r:id="rId18"/>
    <p:sldId id="266" r:id="rId19"/>
    <p:sldId id="262" r:id="rId20"/>
    <p:sldId id="263" r:id="rId21"/>
    <p:sldId id="297" r:id="rId22"/>
    <p:sldId id="269" r:id="rId23"/>
    <p:sldId id="299" r:id="rId24"/>
    <p:sldId id="303" r:id="rId25"/>
    <p:sldId id="282" r:id="rId26"/>
    <p:sldId id="320" r:id="rId27"/>
    <p:sldId id="286" r:id="rId28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-14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4" d="100"/>
          <a:sy n="84" d="100"/>
        </p:scale>
        <p:origin x="-1398" y="-84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6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/>
          </a:p>
        </p:txBody>
      </p:sp>
      <p:sp>
        <p:nvSpPr>
          <p:cNvPr id="2396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ru-RU"/>
          </a:p>
        </p:txBody>
      </p:sp>
      <p:sp>
        <p:nvSpPr>
          <p:cNvPr id="2396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/>
          </a:p>
        </p:txBody>
      </p:sp>
      <p:sp>
        <p:nvSpPr>
          <p:cNvPr id="2396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B550402-6E4D-40E6-B24C-BAB7C65BC0E1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B7C4469-D597-45A4-B7F6-EF45A1D819AA}" type="datetimeFigureOut">
              <a:rPr lang="ru-RU" smtClean="0"/>
              <a:pPr/>
              <a:t>05.09.2013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43DBA5-FBF6-41F6-861B-46D834B3B53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43DBA5-FBF6-41F6-861B-46D834B3B53F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43DBA5-FBF6-41F6-861B-46D834B3B53F}" type="slidenum">
              <a:rPr lang="ru-RU" smtClean="0"/>
              <a:pPr/>
              <a:t>15</a:t>
            </a:fld>
            <a:endParaRPr lang="ru-RU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43DBA5-FBF6-41F6-861B-46D834B3B53F}" type="slidenum">
              <a:rPr lang="ru-RU" smtClean="0"/>
              <a:pPr/>
              <a:t>16</a:t>
            </a:fld>
            <a:endParaRPr lang="ru-RU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43DBA5-FBF6-41F6-861B-46D834B3B53F}" type="slidenum">
              <a:rPr lang="ru-RU" smtClean="0"/>
              <a:pPr/>
              <a:t>17</a:t>
            </a:fld>
            <a:endParaRPr lang="ru-RU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43DBA5-FBF6-41F6-861B-46D834B3B53F}" type="slidenum">
              <a:rPr lang="ru-RU" smtClean="0"/>
              <a:pPr/>
              <a:t>18</a:t>
            </a:fld>
            <a:endParaRPr lang="ru-RU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43DBA5-FBF6-41F6-861B-46D834B3B53F}" type="slidenum">
              <a:rPr lang="ru-RU" smtClean="0"/>
              <a:pPr/>
              <a:t>19</a:t>
            </a:fld>
            <a:endParaRPr lang="ru-RU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43DBA5-FBF6-41F6-861B-46D834B3B53F}" type="slidenum">
              <a:rPr lang="ru-RU" smtClean="0"/>
              <a:pPr/>
              <a:t>20</a:t>
            </a:fld>
            <a:endParaRPr lang="ru-RU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43DBA5-FBF6-41F6-861B-46D834B3B53F}" type="slidenum">
              <a:rPr lang="ru-RU" smtClean="0"/>
              <a:pPr/>
              <a:t>21</a:t>
            </a:fld>
            <a:endParaRPr lang="ru-RU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43DBA5-FBF6-41F6-861B-46D834B3B53F}" type="slidenum">
              <a:rPr lang="ru-RU" smtClean="0"/>
              <a:pPr/>
              <a:t>22</a:t>
            </a:fld>
            <a:endParaRPr lang="ru-RU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43DBA5-FBF6-41F6-861B-46D834B3B53F}" type="slidenum">
              <a:rPr lang="ru-RU" smtClean="0"/>
              <a:pPr/>
              <a:t>23</a:t>
            </a:fld>
            <a:endParaRPr lang="ru-RU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43DBA5-FBF6-41F6-861B-46D834B3B53F}" type="slidenum">
              <a:rPr lang="ru-RU" smtClean="0"/>
              <a:pPr/>
              <a:t>25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43DBA5-FBF6-41F6-861B-46D834B3B53F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43DBA5-FBF6-41F6-861B-46D834B3B53F}" type="slidenum">
              <a:rPr lang="ru-RU" smtClean="0"/>
              <a:pPr/>
              <a:t>27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43DBA5-FBF6-41F6-861B-46D834B3B53F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43DBA5-FBF6-41F6-861B-46D834B3B53F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43DBA5-FBF6-41F6-861B-46D834B3B53F}" type="slidenum">
              <a:rPr lang="ru-RU" smtClean="0"/>
              <a:pPr/>
              <a:t>9</a:t>
            </a:fld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43DBA5-FBF6-41F6-861B-46D834B3B53F}" type="slidenum">
              <a:rPr lang="ru-RU" smtClean="0"/>
              <a:pPr/>
              <a:t>10</a:t>
            </a:fld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43DBA5-FBF6-41F6-861B-46D834B3B53F}" type="slidenum">
              <a:rPr lang="ru-RU" smtClean="0"/>
              <a:pPr/>
              <a:t>11</a:t>
            </a:fld>
            <a:endParaRPr 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43DBA5-FBF6-41F6-861B-46D834B3B53F}" type="slidenum">
              <a:rPr lang="ru-RU" smtClean="0"/>
              <a:pPr/>
              <a:t>13</a:t>
            </a:fld>
            <a:endParaRPr lang="ru-R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43DBA5-FBF6-41F6-861B-46D834B3B53F}" type="slidenum">
              <a:rPr lang="ru-RU" smtClean="0"/>
              <a:pPr/>
              <a:t>14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8594" name="Group 2"/>
          <p:cNvGrpSpPr>
            <a:grpSpLocks/>
          </p:cNvGrpSpPr>
          <p:nvPr/>
        </p:nvGrpSpPr>
        <p:grpSpPr bwMode="auto">
          <a:xfrm>
            <a:off x="0" y="0"/>
            <a:ext cx="9144000" cy="6856413"/>
            <a:chOff x="0" y="0"/>
            <a:chExt cx="5760" cy="4319"/>
          </a:xfrm>
        </p:grpSpPr>
        <p:sp>
          <p:nvSpPr>
            <p:cNvPr id="238595" name="Freeform 3"/>
            <p:cNvSpPr>
              <a:spLocks/>
            </p:cNvSpPr>
            <p:nvPr/>
          </p:nvSpPr>
          <p:spPr bwMode="hidden">
            <a:xfrm>
              <a:off x="0" y="12"/>
              <a:ext cx="5758" cy="3273"/>
            </a:xfrm>
            <a:custGeom>
              <a:avLst/>
              <a:gdLst/>
              <a:ahLst/>
              <a:cxnLst>
                <a:cxn ang="0">
                  <a:pos x="3193" y="1816"/>
                </a:cxn>
                <a:cxn ang="0">
                  <a:pos x="0" y="0"/>
                </a:cxn>
                <a:cxn ang="0">
                  <a:pos x="0" y="522"/>
                </a:cxn>
                <a:cxn ang="0">
                  <a:pos x="3037" y="1978"/>
                </a:cxn>
                <a:cxn ang="0">
                  <a:pos x="5740" y="3273"/>
                </a:cxn>
                <a:cxn ang="0">
                  <a:pos x="5740" y="3267"/>
                </a:cxn>
                <a:cxn ang="0">
                  <a:pos x="3193" y="1816"/>
                </a:cxn>
                <a:cxn ang="0">
                  <a:pos x="3193" y="1816"/>
                </a:cxn>
              </a:cxnLst>
              <a:rect l="0" t="0" r="r" b="b"/>
              <a:pathLst>
                <a:path w="5740" h="3273">
                  <a:moveTo>
                    <a:pt x="3193" y="1816"/>
                  </a:moveTo>
                  <a:lnTo>
                    <a:pt x="0" y="0"/>
                  </a:lnTo>
                  <a:lnTo>
                    <a:pt x="0" y="522"/>
                  </a:lnTo>
                  <a:lnTo>
                    <a:pt x="3037" y="1978"/>
                  </a:lnTo>
                  <a:lnTo>
                    <a:pt x="5740" y="3273"/>
                  </a:lnTo>
                  <a:lnTo>
                    <a:pt x="5740" y="3267"/>
                  </a:lnTo>
                  <a:lnTo>
                    <a:pt x="3193" y="1816"/>
                  </a:lnTo>
                  <a:lnTo>
                    <a:pt x="3193" y="181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3529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38596" name="Freeform 4"/>
            <p:cNvSpPr>
              <a:spLocks/>
            </p:cNvSpPr>
            <p:nvPr/>
          </p:nvSpPr>
          <p:spPr bwMode="hidden">
            <a:xfrm>
              <a:off x="149" y="0"/>
              <a:ext cx="5609" cy="3243"/>
            </a:xfrm>
            <a:custGeom>
              <a:avLst/>
              <a:gdLst/>
              <a:ahLst/>
              <a:cxnLst>
                <a:cxn ang="0">
                  <a:pos x="3163" y="1714"/>
                </a:cxn>
                <a:cxn ang="0">
                  <a:pos x="431" y="0"/>
                </a:cxn>
                <a:cxn ang="0">
                  <a:pos x="0" y="0"/>
                </a:cxn>
                <a:cxn ang="0">
                  <a:pos x="3086" y="1786"/>
                </a:cxn>
                <a:cxn ang="0">
                  <a:pos x="5591" y="3243"/>
                </a:cxn>
                <a:cxn ang="0">
                  <a:pos x="5591" y="3237"/>
                </a:cxn>
                <a:cxn ang="0">
                  <a:pos x="3163" y="1714"/>
                </a:cxn>
                <a:cxn ang="0">
                  <a:pos x="3163" y="1714"/>
                </a:cxn>
              </a:cxnLst>
              <a:rect l="0" t="0" r="r" b="b"/>
              <a:pathLst>
                <a:path w="5591" h="3243">
                  <a:moveTo>
                    <a:pt x="3163" y="1714"/>
                  </a:moveTo>
                  <a:lnTo>
                    <a:pt x="431" y="0"/>
                  </a:lnTo>
                  <a:lnTo>
                    <a:pt x="0" y="0"/>
                  </a:lnTo>
                  <a:lnTo>
                    <a:pt x="3086" y="1786"/>
                  </a:lnTo>
                  <a:lnTo>
                    <a:pt x="5591" y="3243"/>
                  </a:lnTo>
                  <a:lnTo>
                    <a:pt x="5591" y="3237"/>
                  </a:lnTo>
                  <a:lnTo>
                    <a:pt x="3163" y="1714"/>
                  </a:lnTo>
                  <a:lnTo>
                    <a:pt x="3163" y="1714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078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38597" name="Freeform 5"/>
            <p:cNvSpPr>
              <a:spLocks/>
            </p:cNvSpPr>
            <p:nvPr/>
          </p:nvSpPr>
          <p:spPr bwMode="hidden">
            <a:xfrm>
              <a:off x="0" y="3433"/>
              <a:ext cx="4038" cy="191"/>
            </a:xfrm>
            <a:custGeom>
              <a:avLst/>
              <a:gdLst/>
              <a:ahLst/>
              <a:cxnLst>
                <a:cxn ang="0">
                  <a:pos x="0" y="156"/>
                </a:cxn>
                <a:cxn ang="0">
                  <a:pos x="4042" y="192"/>
                </a:cxn>
                <a:cxn ang="0">
                  <a:pos x="4042" y="144"/>
                </a:cxn>
                <a:cxn ang="0">
                  <a:pos x="0" y="0"/>
                </a:cxn>
                <a:cxn ang="0">
                  <a:pos x="0" y="156"/>
                </a:cxn>
                <a:cxn ang="0">
                  <a:pos x="0" y="156"/>
                </a:cxn>
              </a:cxnLst>
              <a:rect l="0" t="0" r="r" b="b"/>
              <a:pathLst>
                <a:path w="4042" h="192">
                  <a:moveTo>
                    <a:pt x="0" y="156"/>
                  </a:moveTo>
                  <a:lnTo>
                    <a:pt x="4042" y="192"/>
                  </a:lnTo>
                  <a:lnTo>
                    <a:pt x="4042" y="144"/>
                  </a:lnTo>
                  <a:lnTo>
                    <a:pt x="0" y="0"/>
                  </a:lnTo>
                  <a:lnTo>
                    <a:pt x="0" y="156"/>
                  </a:lnTo>
                  <a:lnTo>
                    <a:pt x="0" y="15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5686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38598" name="Freeform 6"/>
            <p:cNvSpPr>
              <a:spLocks/>
            </p:cNvSpPr>
            <p:nvPr/>
          </p:nvSpPr>
          <p:spPr bwMode="hidden">
            <a:xfrm>
              <a:off x="4038" y="3577"/>
              <a:ext cx="1720" cy="65"/>
            </a:xfrm>
            <a:custGeom>
              <a:avLst/>
              <a:gdLst/>
              <a:ahLst/>
              <a:cxnLst>
                <a:cxn ang="0">
                  <a:pos x="1722" y="66"/>
                </a:cxn>
                <a:cxn ang="0">
                  <a:pos x="1722" y="60"/>
                </a:cxn>
                <a:cxn ang="0">
                  <a:pos x="0" y="0"/>
                </a:cxn>
                <a:cxn ang="0">
                  <a:pos x="0" y="48"/>
                </a:cxn>
                <a:cxn ang="0">
                  <a:pos x="1722" y="66"/>
                </a:cxn>
                <a:cxn ang="0">
                  <a:pos x="1722" y="66"/>
                </a:cxn>
              </a:cxnLst>
              <a:rect l="0" t="0" r="r" b="b"/>
              <a:pathLst>
                <a:path w="1722" h="66">
                  <a:moveTo>
                    <a:pt x="1722" y="66"/>
                  </a:moveTo>
                  <a:lnTo>
                    <a:pt x="1722" y="60"/>
                  </a:lnTo>
                  <a:lnTo>
                    <a:pt x="0" y="0"/>
                  </a:lnTo>
                  <a:lnTo>
                    <a:pt x="0" y="48"/>
                  </a:lnTo>
                  <a:lnTo>
                    <a:pt x="1722" y="66"/>
                  </a:lnTo>
                  <a:lnTo>
                    <a:pt x="172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38599" name="Freeform 7"/>
            <p:cNvSpPr>
              <a:spLocks/>
            </p:cNvSpPr>
            <p:nvPr/>
          </p:nvSpPr>
          <p:spPr bwMode="hidden">
            <a:xfrm>
              <a:off x="0" y="3726"/>
              <a:ext cx="4784" cy="329"/>
            </a:xfrm>
            <a:custGeom>
              <a:avLst/>
              <a:gdLst/>
              <a:ahLst/>
              <a:cxnLst>
                <a:cxn ang="0">
                  <a:pos x="0" y="329"/>
                </a:cxn>
                <a:cxn ang="0">
                  <a:pos x="4789" y="77"/>
                </a:cxn>
                <a:cxn ang="0">
                  <a:pos x="4789" y="0"/>
                </a:cxn>
                <a:cxn ang="0">
                  <a:pos x="0" y="107"/>
                </a:cxn>
                <a:cxn ang="0">
                  <a:pos x="0" y="329"/>
                </a:cxn>
                <a:cxn ang="0">
                  <a:pos x="0" y="329"/>
                </a:cxn>
              </a:cxnLst>
              <a:rect l="0" t="0" r="r" b="b"/>
              <a:pathLst>
                <a:path w="4789" h="329">
                  <a:moveTo>
                    <a:pt x="0" y="329"/>
                  </a:moveTo>
                  <a:lnTo>
                    <a:pt x="4789" y="77"/>
                  </a:lnTo>
                  <a:lnTo>
                    <a:pt x="4789" y="0"/>
                  </a:lnTo>
                  <a:lnTo>
                    <a:pt x="0" y="107"/>
                  </a:lnTo>
                  <a:lnTo>
                    <a:pt x="0" y="329"/>
                  </a:lnTo>
                  <a:lnTo>
                    <a:pt x="0" y="329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1961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238600" name="Freeform 8"/>
            <p:cNvSpPr>
              <a:spLocks/>
            </p:cNvSpPr>
            <p:nvPr/>
          </p:nvSpPr>
          <p:spPr bwMode="hidden">
            <a:xfrm>
              <a:off x="4784" y="3702"/>
              <a:ext cx="974" cy="101"/>
            </a:xfrm>
            <a:custGeom>
              <a:avLst/>
              <a:gdLst/>
              <a:ahLst/>
              <a:cxnLst>
                <a:cxn ang="0">
                  <a:pos x="975" y="48"/>
                </a:cxn>
                <a:cxn ang="0">
                  <a:pos x="975" y="0"/>
                </a:cxn>
                <a:cxn ang="0">
                  <a:pos x="0" y="24"/>
                </a:cxn>
                <a:cxn ang="0">
                  <a:pos x="0" y="101"/>
                </a:cxn>
                <a:cxn ang="0">
                  <a:pos x="975" y="48"/>
                </a:cxn>
                <a:cxn ang="0">
                  <a:pos x="975" y="48"/>
                </a:cxn>
              </a:cxnLst>
              <a:rect l="0" t="0" r="r" b="b"/>
              <a:pathLst>
                <a:path w="975" h="101">
                  <a:moveTo>
                    <a:pt x="975" y="48"/>
                  </a:moveTo>
                  <a:lnTo>
                    <a:pt x="975" y="0"/>
                  </a:lnTo>
                  <a:lnTo>
                    <a:pt x="0" y="24"/>
                  </a:lnTo>
                  <a:lnTo>
                    <a:pt x="0" y="101"/>
                  </a:lnTo>
                  <a:lnTo>
                    <a:pt x="975" y="48"/>
                  </a:lnTo>
                  <a:lnTo>
                    <a:pt x="975" y="48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38601" name="Freeform 9"/>
            <p:cNvSpPr>
              <a:spLocks/>
            </p:cNvSpPr>
            <p:nvPr/>
          </p:nvSpPr>
          <p:spPr bwMode="hidden">
            <a:xfrm>
              <a:off x="3619" y="3815"/>
              <a:ext cx="2139" cy="198"/>
            </a:xfrm>
            <a:custGeom>
              <a:avLst/>
              <a:gdLst/>
              <a:ahLst/>
              <a:cxnLst>
                <a:cxn ang="0">
                  <a:pos x="2141" y="0"/>
                </a:cxn>
                <a:cxn ang="0">
                  <a:pos x="0" y="156"/>
                </a:cxn>
                <a:cxn ang="0">
                  <a:pos x="0" y="198"/>
                </a:cxn>
                <a:cxn ang="0">
                  <a:pos x="2141" y="0"/>
                </a:cxn>
                <a:cxn ang="0">
                  <a:pos x="2141" y="0"/>
                </a:cxn>
              </a:cxnLst>
              <a:rect l="0" t="0" r="r" b="b"/>
              <a:pathLst>
                <a:path w="2141" h="198">
                  <a:moveTo>
                    <a:pt x="2141" y="0"/>
                  </a:moveTo>
                  <a:lnTo>
                    <a:pt x="0" y="156"/>
                  </a:lnTo>
                  <a:lnTo>
                    <a:pt x="0" y="198"/>
                  </a:lnTo>
                  <a:lnTo>
                    <a:pt x="2141" y="0"/>
                  </a:lnTo>
                  <a:lnTo>
                    <a:pt x="2141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38602" name="Freeform 10"/>
            <p:cNvSpPr>
              <a:spLocks/>
            </p:cNvSpPr>
            <p:nvPr/>
          </p:nvSpPr>
          <p:spPr bwMode="hidden">
            <a:xfrm>
              <a:off x="0" y="3971"/>
              <a:ext cx="3619" cy="348"/>
            </a:xfrm>
            <a:custGeom>
              <a:avLst/>
              <a:gdLst/>
              <a:ahLst/>
              <a:cxnLst>
                <a:cxn ang="0">
                  <a:pos x="0" y="348"/>
                </a:cxn>
                <a:cxn ang="0">
                  <a:pos x="311" y="348"/>
                </a:cxn>
                <a:cxn ang="0">
                  <a:pos x="3623" y="42"/>
                </a:cxn>
                <a:cxn ang="0">
                  <a:pos x="3623" y="0"/>
                </a:cxn>
                <a:cxn ang="0">
                  <a:pos x="0" y="264"/>
                </a:cxn>
                <a:cxn ang="0">
                  <a:pos x="0" y="348"/>
                </a:cxn>
                <a:cxn ang="0">
                  <a:pos x="0" y="348"/>
                </a:cxn>
              </a:cxnLst>
              <a:rect l="0" t="0" r="r" b="b"/>
              <a:pathLst>
                <a:path w="3623" h="348">
                  <a:moveTo>
                    <a:pt x="0" y="348"/>
                  </a:moveTo>
                  <a:lnTo>
                    <a:pt x="311" y="348"/>
                  </a:lnTo>
                  <a:lnTo>
                    <a:pt x="3623" y="42"/>
                  </a:lnTo>
                  <a:lnTo>
                    <a:pt x="3623" y="0"/>
                  </a:lnTo>
                  <a:lnTo>
                    <a:pt x="0" y="264"/>
                  </a:lnTo>
                  <a:lnTo>
                    <a:pt x="0" y="348"/>
                  </a:lnTo>
                  <a:lnTo>
                    <a:pt x="0" y="34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2549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38603" name="Freeform 11"/>
            <p:cNvSpPr>
              <a:spLocks/>
            </p:cNvSpPr>
            <p:nvPr/>
          </p:nvSpPr>
          <p:spPr bwMode="hidden">
            <a:xfrm>
              <a:off x="2097" y="4043"/>
              <a:ext cx="2514" cy="276"/>
            </a:xfrm>
            <a:custGeom>
              <a:avLst/>
              <a:gdLst/>
              <a:ahLst/>
              <a:cxnLst>
                <a:cxn ang="0">
                  <a:pos x="2182" y="276"/>
                </a:cxn>
                <a:cxn ang="0">
                  <a:pos x="2517" y="204"/>
                </a:cxn>
                <a:cxn ang="0">
                  <a:pos x="2260" y="0"/>
                </a:cxn>
                <a:cxn ang="0">
                  <a:pos x="0" y="276"/>
                </a:cxn>
                <a:cxn ang="0">
                  <a:pos x="2182" y="276"/>
                </a:cxn>
                <a:cxn ang="0">
                  <a:pos x="2182" y="276"/>
                </a:cxn>
              </a:cxnLst>
              <a:rect l="0" t="0" r="r" b="b"/>
              <a:pathLst>
                <a:path w="2517" h="276">
                  <a:moveTo>
                    <a:pt x="2182" y="276"/>
                  </a:moveTo>
                  <a:lnTo>
                    <a:pt x="2517" y="204"/>
                  </a:lnTo>
                  <a:lnTo>
                    <a:pt x="2260" y="0"/>
                  </a:lnTo>
                  <a:lnTo>
                    <a:pt x="0" y="276"/>
                  </a:lnTo>
                  <a:lnTo>
                    <a:pt x="2182" y="276"/>
                  </a:lnTo>
                  <a:lnTo>
                    <a:pt x="2182" y="276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38604" name="Freeform 12"/>
            <p:cNvSpPr>
              <a:spLocks/>
            </p:cNvSpPr>
            <p:nvPr/>
          </p:nvSpPr>
          <p:spPr bwMode="hidden">
            <a:xfrm>
              <a:off x="4354" y="3869"/>
              <a:ext cx="1404" cy="378"/>
            </a:xfrm>
            <a:custGeom>
              <a:avLst/>
              <a:gdLst/>
              <a:ahLst/>
              <a:cxnLst>
                <a:cxn ang="0">
                  <a:pos x="1405" y="126"/>
                </a:cxn>
                <a:cxn ang="0">
                  <a:pos x="1405" y="0"/>
                </a:cxn>
                <a:cxn ang="0">
                  <a:pos x="0" y="174"/>
                </a:cxn>
                <a:cxn ang="0">
                  <a:pos x="257" y="378"/>
                </a:cxn>
                <a:cxn ang="0">
                  <a:pos x="1405" y="126"/>
                </a:cxn>
                <a:cxn ang="0">
                  <a:pos x="1405" y="126"/>
                </a:cxn>
              </a:cxnLst>
              <a:rect l="0" t="0" r="r" b="b"/>
              <a:pathLst>
                <a:path w="1405" h="378">
                  <a:moveTo>
                    <a:pt x="1405" y="126"/>
                  </a:moveTo>
                  <a:lnTo>
                    <a:pt x="1405" y="0"/>
                  </a:lnTo>
                  <a:lnTo>
                    <a:pt x="0" y="174"/>
                  </a:lnTo>
                  <a:lnTo>
                    <a:pt x="257" y="378"/>
                  </a:lnTo>
                  <a:lnTo>
                    <a:pt x="1405" y="126"/>
                  </a:lnTo>
                  <a:lnTo>
                    <a:pt x="1405" y="12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6863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38605" name="Freeform 13"/>
            <p:cNvSpPr>
              <a:spLocks/>
            </p:cNvSpPr>
            <p:nvPr/>
          </p:nvSpPr>
          <p:spPr bwMode="hidden">
            <a:xfrm>
              <a:off x="5030" y="3151"/>
              <a:ext cx="728" cy="240"/>
            </a:xfrm>
            <a:custGeom>
              <a:avLst/>
              <a:gdLst/>
              <a:ahLst/>
              <a:cxnLst>
                <a:cxn ang="0">
                  <a:pos x="729" y="240"/>
                </a:cxn>
                <a:cxn ang="0">
                  <a:pos x="0" y="0"/>
                </a:cxn>
                <a:cxn ang="0">
                  <a:pos x="0" y="6"/>
                </a:cxn>
                <a:cxn ang="0">
                  <a:pos x="729" y="240"/>
                </a:cxn>
                <a:cxn ang="0">
                  <a:pos x="729" y="240"/>
                </a:cxn>
              </a:cxnLst>
              <a:rect l="0" t="0" r="r" b="b"/>
              <a:pathLst>
                <a:path w="729" h="240">
                  <a:moveTo>
                    <a:pt x="729" y="240"/>
                  </a:moveTo>
                  <a:lnTo>
                    <a:pt x="0" y="0"/>
                  </a:lnTo>
                  <a:lnTo>
                    <a:pt x="0" y="6"/>
                  </a:lnTo>
                  <a:lnTo>
                    <a:pt x="729" y="240"/>
                  </a:lnTo>
                  <a:lnTo>
                    <a:pt x="729" y="24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38606" name="Freeform 14"/>
            <p:cNvSpPr>
              <a:spLocks/>
            </p:cNvSpPr>
            <p:nvPr/>
          </p:nvSpPr>
          <p:spPr bwMode="hidden">
            <a:xfrm>
              <a:off x="0" y="1486"/>
              <a:ext cx="5030" cy="1671"/>
            </a:xfrm>
            <a:custGeom>
              <a:avLst/>
              <a:gdLst/>
              <a:ahLst/>
              <a:cxnLst>
                <a:cxn ang="0">
                  <a:pos x="0" y="72"/>
                </a:cxn>
                <a:cxn ang="0">
                  <a:pos x="5035" y="1672"/>
                </a:cxn>
                <a:cxn ang="0">
                  <a:pos x="5035" y="1666"/>
                </a:cxn>
                <a:cxn ang="0">
                  <a:pos x="0" y="0"/>
                </a:cxn>
                <a:cxn ang="0">
                  <a:pos x="0" y="72"/>
                </a:cxn>
                <a:cxn ang="0">
                  <a:pos x="0" y="72"/>
                </a:cxn>
              </a:cxnLst>
              <a:rect l="0" t="0" r="r" b="b"/>
              <a:pathLst>
                <a:path w="5035" h="1672">
                  <a:moveTo>
                    <a:pt x="0" y="72"/>
                  </a:moveTo>
                  <a:lnTo>
                    <a:pt x="5035" y="1672"/>
                  </a:lnTo>
                  <a:lnTo>
                    <a:pt x="5035" y="1666"/>
                  </a:lnTo>
                  <a:lnTo>
                    <a:pt x="0" y="0"/>
                  </a:lnTo>
                  <a:lnTo>
                    <a:pt x="0" y="72"/>
                  </a:lnTo>
                  <a:lnTo>
                    <a:pt x="0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451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38607" name="Freeform 15"/>
            <p:cNvSpPr>
              <a:spLocks/>
            </p:cNvSpPr>
            <p:nvPr/>
          </p:nvSpPr>
          <p:spPr bwMode="hidden">
            <a:xfrm>
              <a:off x="5030" y="3049"/>
              <a:ext cx="728" cy="318"/>
            </a:xfrm>
            <a:custGeom>
              <a:avLst/>
              <a:gdLst/>
              <a:ahLst/>
              <a:cxnLst>
                <a:cxn ang="0">
                  <a:pos x="729" y="318"/>
                </a:cxn>
                <a:cxn ang="0">
                  <a:pos x="729" y="312"/>
                </a:cxn>
                <a:cxn ang="0">
                  <a:pos x="0" y="0"/>
                </a:cxn>
                <a:cxn ang="0">
                  <a:pos x="0" y="54"/>
                </a:cxn>
                <a:cxn ang="0">
                  <a:pos x="729" y="318"/>
                </a:cxn>
                <a:cxn ang="0">
                  <a:pos x="729" y="318"/>
                </a:cxn>
              </a:cxnLst>
              <a:rect l="0" t="0" r="r" b="b"/>
              <a:pathLst>
                <a:path w="729" h="318">
                  <a:moveTo>
                    <a:pt x="729" y="318"/>
                  </a:moveTo>
                  <a:lnTo>
                    <a:pt x="729" y="312"/>
                  </a:lnTo>
                  <a:lnTo>
                    <a:pt x="0" y="0"/>
                  </a:lnTo>
                  <a:lnTo>
                    <a:pt x="0" y="54"/>
                  </a:lnTo>
                  <a:lnTo>
                    <a:pt x="729" y="318"/>
                  </a:lnTo>
                  <a:lnTo>
                    <a:pt x="729" y="3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38608" name="Freeform 16"/>
            <p:cNvSpPr>
              <a:spLocks/>
            </p:cNvSpPr>
            <p:nvPr/>
          </p:nvSpPr>
          <p:spPr bwMode="hidden">
            <a:xfrm>
              <a:off x="0" y="916"/>
              <a:ext cx="5030" cy="2187"/>
            </a:xfrm>
            <a:custGeom>
              <a:avLst/>
              <a:gdLst/>
              <a:ahLst/>
              <a:cxnLst>
                <a:cxn ang="0">
                  <a:pos x="0" y="396"/>
                </a:cxn>
                <a:cxn ang="0">
                  <a:pos x="5035" y="2188"/>
                </a:cxn>
                <a:cxn ang="0">
                  <a:pos x="5035" y="2134"/>
                </a:cxn>
                <a:cxn ang="0">
                  <a:pos x="0" y="0"/>
                </a:cxn>
                <a:cxn ang="0">
                  <a:pos x="0" y="396"/>
                </a:cxn>
                <a:cxn ang="0">
                  <a:pos x="0" y="396"/>
                </a:cxn>
              </a:cxnLst>
              <a:rect l="0" t="0" r="r" b="b"/>
              <a:pathLst>
                <a:path w="5035" h="2188">
                  <a:moveTo>
                    <a:pt x="0" y="396"/>
                  </a:moveTo>
                  <a:lnTo>
                    <a:pt x="5035" y="2188"/>
                  </a:lnTo>
                  <a:lnTo>
                    <a:pt x="5035" y="2134"/>
                  </a:lnTo>
                  <a:lnTo>
                    <a:pt x="0" y="0"/>
                  </a:lnTo>
                  <a:lnTo>
                    <a:pt x="0" y="396"/>
                  </a:lnTo>
                  <a:lnTo>
                    <a:pt x="0" y="39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6667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38609" name="Freeform 17"/>
            <p:cNvSpPr>
              <a:spLocks/>
            </p:cNvSpPr>
            <p:nvPr/>
          </p:nvSpPr>
          <p:spPr bwMode="hidden">
            <a:xfrm>
              <a:off x="2294" y="0"/>
              <a:ext cx="3159" cy="272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145" y="2727"/>
                </a:cxn>
                <a:cxn ang="0">
                  <a:pos x="3163" y="2704"/>
                </a:cxn>
                <a:cxn ang="0">
                  <a:pos x="102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163" h="2727">
                  <a:moveTo>
                    <a:pt x="0" y="0"/>
                  </a:moveTo>
                  <a:lnTo>
                    <a:pt x="3145" y="2727"/>
                  </a:lnTo>
                  <a:lnTo>
                    <a:pt x="3163" y="2704"/>
                  </a:lnTo>
                  <a:lnTo>
                    <a:pt x="10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980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38610" name="Freeform 18"/>
            <p:cNvSpPr>
              <a:spLocks/>
            </p:cNvSpPr>
            <p:nvPr/>
          </p:nvSpPr>
          <p:spPr bwMode="hidden">
            <a:xfrm>
              <a:off x="5435" y="2702"/>
              <a:ext cx="323" cy="299"/>
            </a:xfrm>
            <a:custGeom>
              <a:avLst/>
              <a:gdLst/>
              <a:ahLst/>
              <a:cxnLst>
                <a:cxn ang="0">
                  <a:pos x="323" y="299"/>
                </a:cxn>
                <a:cxn ang="0">
                  <a:pos x="323" y="263"/>
                </a:cxn>
                <a:cxn ang="0">
                  <a:pos x="18" y="0"/>
                </a:cxn>
                <a:cxn ang="0">
                  <a:pos x="0" y="23"/>
                </a:cxn>
                <a:cxn ang="0">
                  <a:pos x="323" y="299"/>
                </a:cxn>
                <a:cxn ang="0">
                  <a:pos x="323" y="299"/>
                </a:cxn>
              </a:cxnLst>
              <a:rect l="0" t="0" r="r" b="b"/>
              <a:pathLst>
                <a:path w="323" h="299">
                  <a:moveTo>
                    <a:pt x="323" y="299"/>
                  </a:moveTo>
                  <a:lnTo>
                    <a:pt x="323" y="263"/>
                  </a:lnTo>
                  <a:lnTo>
                    <a:pt x="18" y="0"/>
                  </a:lnTo>
                  <a:lnTo>
                    <a:pt x="0" y="23"/>
                  </a:lnTo>
                  <a:lnTo>
                    <a:pt x="323" y="299"/>
                  </a:lnTo>
                  <a:lnTo>
                    <a:pt x="323" y="29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4118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38611" name="Freeform 19"/>
            <p:cNvSpPr>
              <a:spLocks/>
            </p:cNvSpPr>
            <p:nvPr/>
          </p:nvSpPr>
          <p:spPr bwMode="hidden">
            <a:xfrm>
              <a:off x="5477" y="2588"/>
              <a:ext cx="281" cy="335"/>
            </a:xfrm>
            <a:custGeom>
              <a:avLst/>
              <a:gdLst/>
              <a:ahLst/>
              <a:cxnLst>
                <a:cxn ang="0">
                  <a:pos x="281" y="335"/>
                </a:cxn>
                <a:cxn ang="0">
                  <a:pos x="281" y="173"/>
                </a:cxn>
                <a:cxn ang="0">
                  <a:pos x="96" y="0"/>
                </a:cxn>
                <a:cxn ang="0">
                  <a:pos x="0" y="90"/>
                </a:cxn>
                <a:cxn ang="0">
                  <a:pos x="281" y="335"/>
                </a:cxn>
                <a:cxn ang="0">
                  <a:pos x="281" y="335"/>
                </a:cxn>
              </a:cxnLst>
              <a:rect l="0" t="0" r="r" b="b"/>
              <a:pathLst>
                <a:path w="281" h="335">
                  <a:moveTo>
                    <a:pt x="281" y="335"/>
                  </a:moveTo>
                  <a:lnTo>
                    <a:pt x="281" y="173"/>
                  </a:lnTo>
                  <a:lnTo>
                    <a:pt x="96" y="0"/>
                  </a:lnTo>
                  <a:lnTo>
                    <a:pt x="0" y="90"/>
                  </a:lnTo>
                  <a:lnTo>
                    <a:pt x="281" y="335"/>
                  </a:lnTo>
                  <a:lnTo>
                    <a:pt x="281" y="335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38612" name="Freeform 20"/>
            <p:cNvSpPr>
              <a:spLocks/>
            </p:cNvSpPr>
            <p:nvPr/>
          </p:nvSpPr>
          <p:spPr bwMode="hidden">
            <a:xfrm>
              <a:off x="2454" y="0"/>
              <a:ext cx="3119" cy="267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026" y="2680"/>
                </a:cxn>
                <a:cxn ang="0">
                  <a:pos x="3122" y="2590"/>
                </a:cxn>
                <a:cxn ang="0">
                  <a:pos x="383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122" h="2680">
                  <a:moveTo>
                    <a:pt x="0" y="0"/>
                  </a:moveTo>
                  <a:lnTo>
                    <a:pt x="3026" y="2680"/>
                  </a:lnTo>
                  <a:lnTo>
                    <a:pt x="3122" y="2590"/>
                  </a:lnTo>
                  <a:lnTo>
                    <a:pt x="383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38613" name="Freeform 21"/>
            <p:cNvSpPr>
              <a:spLocks/>
            </p:cNvSpPr>
            <p:nvPr/>
          </p:nvSpPr>
          <p:spPr bwMode="hidden">
            <a:xfrm>
              <a:off x="5626" y="2534"/>
              <a:ext cx="132" cy="132"/>
            </a:xfrm>
            <a:custGeom>
              <a:avLst/>
              <a:gdLst/>
              <a:ahLst/>
              <a:cxnLst>
                <a:cxn ang="0">
                  <a:pos x="132" y="132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32" y="132"/>
                </a:cxn>
                <a:cxn ang="0">
                  <a:pos x="132" y="132"/>
                </a:cxn>
              </a:cxnLst>
              <a:rect l="0" t="0" r="r" b="b"/>
              <a:pathLst>
                <a:path w="132" h="132">
                  <a:moveTo>
                    <a:pt x="132" y="132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132" y="132"/>
                  </a:lnTo>
                  <a:lnTo>
                    <a:pt x="132" y="132"/>
                  </a:lnTo>
                  <a:close/>
                </a:path>
              </a:pathLst>
            </a:custGeom>
            <a:solidFill>
              <a:srgbClr val="FF999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38614" name="Freeform 22"/>
            <p:cNvSpPr>
              <a:spLocks/>
            </p:cNvSpPr>
            <p:nvPr/>
          </p:nvSpPr>
          <p:spPr bwMode="hidden">
            <a:xfrm>
              <a:off x="3112" y="0"/>
              <a:ext cx="2514" cy="253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517" y="2536"/>
                </a:cxn>
                <a:cxn ang="0">
                  <a:pos x="2517" y="2536"/>
                </a:cxn>
                <a:cxn ang="0">
                  <a:pos x="66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517" h="2536">
                  <a:moveTo>
                    <a:pt x="0" y="0"/>
                  </a:moveTo>
                  <a:lnTo>
                    <a:pt x="2517" y="2536"/>
                  </a:lnTo>
                  <a:lnTo>
                    <a:pt x="2517" y="2536"/>
                  </a:lnTo>
                  <a:lnTo>
                    <a:pt x="6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1373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38615" name="Freeform 23"/>
            <p:cNvSpPr>
              <a:spLocks/>
            </p:cNvSpPr>
            <p:nvPr/>
          </p:nvSpPr>
          <p:spPr bwMode="hidden">
            <a:xfrm>
              <a:off x="3488" y="0"/>
              <a:ext cx="2198" cy="248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188" y="2482"/>
                </a:cxn>
                <a:cxn ang="0">
                  <a:pos x="2200" y="2476"/>
                </a:cxn>
                <a:cxn ang="0">
                  <a:pos x="31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200" h="2482">
                  <a:moveTo>
                    <a:pt x="0" y="0"/>
                  </a:moveTo>
                  <a:lnTo>
                    <a:pt x="2188" y="2482"/>
                  </a:lnTo>
                  <a:lnTo>
                    <a:pt x="2200" y="2476"/>
                  </a:lnTo>
                  <a:lnTo>
                    <a:pt x="31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238616" name="Freeform 24"/>
            <p:cNvSpPr>
              <a:spLocks/>
            </p:cNvSpPr>
            <p:nvPr/>
          </p:nvSpPr>
          <p:spPr bwMode="hidden">
            <a:xfrm>
              <a:off x="5674" y="2474"/>
              <a:ext cx="84" cy="96"/>
            </a:xfrm>
            <a:custGeom>
              <a:avLst/>
              <a:gdLst/>
              <a:ahLst/>
              <a:cxnLst>
                <a:cxn ang="0">
                  <a:pos x="84" y="96"/>
                </a:cxn>
                <a:cxn ang="0">
                  <a:pos x="84" y="90"/>
                </a:cxn>
                <a:cxn ang="0">
                  <a:pos x="12" y="0"/>
                </a:cxn>
                <a:cxn ang="0">
                  <a:pos x="0" y="6"/>
                </a:cxn>
                <a:cxn ang="0">
                  <a:pos x="84" y="96"/>
                </a:cxn>
                <a:cxn ang="0">
                  <a:pos x="84" y="96"/>
                </a:cxn>
              </a:cxnLst>
              <a:rect l="0" t="0" r="r" b="b"/>
              <a:pathLst>
                <a:path w="84" h="96">
                  <a:moveTo>
                    <a:pt x="84" y="96"/>
                  </a:moveTo>
                  <a:lnTo>
                    <a:pt x="84" y="90"/>
                  </a:lnTo>
                  <a:lnTo>
                    <a:pt x="12" y="0"/>
                  </a:lnTo>
                  <a:lnTo>
                    <a:pt x="0" y="6"/>
                  </a:lnTo>
                  <a:lnTo>
                    <a:pt x="84" y="96"/>
                  </a:lnTo>
                  <a:lnTo>
                    <a:pt x="84" y="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38617" name="Freeform 25"/>
            <p:cNvSpPr>
              <a:spLocks/>
            </p:cNvSpPr>
            <p:nvPr/>
          </p:nvSpPr>
          <p:spPr bwMode="hidden">
            <a:xfrm>
              <a:off x="5603" y="850"/>
              <a:ext cx="155" cy="516"/>
            </a:xfrm>
            <a:custGeom>
              <a:avLst/>
              <a:gdLst/>
              <a:ahLst/>
              <a:cxnLst>
                <a:cxn ang="0">
                  <a:pos x="155" y="516"/>
                </a:cxn>
                <a:cxn ang="0">
                  <a:pos x="155" y="204"/>
                </a:cxn>
                <a:cxn ang="0">
                  <a:pos x="77" y="0"/>
                </a:cxn>
                <a:cxn ang="0">
                  <a:pos x="0" y="192"/>
                </a:cxn>
                <a:cxn ang="0">
                  <a:pos x="155" y="516"/>
                </a:cxn>
                <a:cxn ang="0">
                  <a:pos x="155" y="516"/>
                </a:cxn>
              </a:cxnLst>
              <a:rect l="0" t="0" r="r" b="b"/>
              <a:pathLst>
                <a:path w="155" h="516">
                  <a:moveTo>
                    <a:pt x="155" y="516"/>
                  </a:moveTo>
                  <a:lnTo>
                    <a:pt x="155" y="204"/>
                  </a:lnTo>
                  <a:lnTo>
                    <a:pt x="77" y="0"/>
                  </a:lnTo>
                  <a:lnTo>
                    <a:pt x="0" y="192"/>
                  </a:lnTo>
                  <a:lnTo>
                    <a:pt x="155" y="516"/>
                  </a:lnTo>
                  <a:lnTo>
                    <a:pt x="155" y="51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38618" name="Freeform 26"/>
            <p:cNvSpPr>
              <a:spLocks/>
            </p:cNvSpPr>
            <p:nvPr/>
          </p:nvSpPr>
          <p:spPr bwMode="hidden">
            <a:xfrm>
              <a:off x="5107" y="0"/>
              <a:ext cx="573" cy="104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97" y="1043"/>
                </a:cxn>
                <a:cxn ang="0">
                  <a:pos x="574" y="851"/>
                </a:cxn>
                <a:cxn ang="0">
                  <a:pos x="251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" h="1043">
                  <a:moveTo>
                    <a:pt x="0" y="0"/>
                  </a:moveTo>
                  <a:lnTo>
                    <a:pt x="497" y="1043"/>
                  </a:lnTo>
                  <a:lnTo>
                    <a:pt x="574" y="851"/>
                  </a:lnTo>
                  <a:lnTo>
                    <a:pt x="251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38619" name="Freeform 27"/>
            <p:cNvSpPr>
              <a:spLocks/>
            </p:cNvSpPr>
            <p:nvPr/>
          </p:nvSpPr>
          <p:spPr bwMode="hidden">
            <a:xfrm>
              <a:off x="5411" y="0"/>
              <a:ext cx="341" cy="796"/>
            </a:xfrm>
            <a:custGeom>
              <a:avLst/>
              <a:gdLst/>
              <a:ahLst/>
              <a:cxnLst>
                <a:cxn ang="0">
                  <a:pos x="144" y="0"/>
                </a:cxn>
                <a:cxn ang="0">
                  <a:pos x="0" y="0"/>
                </a:cxn>
                <a:cxn ang="0">
                  <a:pos x="287" y="797"/>
                </a:cxn>
                <a:cxn ang="0">
                  <a:pos x="341" y="653"/>
                </a:cxn>
                <a:cxn ang="0">
                  <a:pos x="144" y="0"/>
                </a:cxn>
                <a:cxn ang="0">
                  <a:pos x="144" y="0"/>
                </a:cxn>
              </a:cxnLst>
              <a:rect l="0" t="0" r="r" b="b"/>
              <a:pathLst>
                <a:path w="341" h="797">
                  <a:moveTo>
                    <a:pt x="144" y="0"/>
                  </a:moveTo>
                  <a:lnTo>
                    <a:pt x="0" y="0"/>
                  </a:lnTo>
                  <a:lnTo>
                    <a:pt x="287" y="797"/>
                  </a:lnTo>
                  <a:lnTo>
                    <a:pt x="341" y="653"/>
                  </a:lnTo>
                  <a:lnTo>
                    <a:pt x="144" y="0"/>
                  </a:lnTo>
                  <a:lnTo>
                    <a:pt x="144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980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38620" name="Freeform 28"/>
            <p:cNvSpPr>
              <a:spLocks/>
            </p:cNvSpPr>
            <p:nvPr/>
          </p:nvSpPr>
          <p:spPr bwMode="hidden">
            <a:xfrm>
              <a:off x="5698" y="653"/>
              <a:ext cx="60" cy="311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60" y="312"/>
                </a:cxn>
                <a:cxn ang="0">
                  <a:pos x="60" y="6"/>
                </a:cxn>
                <a:cxn ang="0">
                  <a:pos x="54" y="0"/>
                </a:cxn>
                <a:cxn ang="0">
                  <a:pos x="0" y="144"/>
                </a:cxn>
                <a:cxn ang="0">
                  <a:pos x="0" y="144"/>
                </a:cxn>
              </a:cxnLst>
              <a:rect l="0" t="0" r="r" b="b"/>
              <a:pathLst>
                <a:path w="60" h="312">
                  <a:moveTo>
                    <a:pt x="0" y="144"/>
                  </a:moveTo>
                  <a:lnTo>
                    <a:pt x="60" y="312"/>
                  </a:lnTo>
                  <a:lnTo>
                    <a:pt x="60" y="6"/>
                  </a:lnTo>
                  <a:lnTo>
                    <a:pt x="54" y="0"/>
                  </a:lnTo>
                  <a:lnTo>
                    <a:pt x="0" y="144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38621" name="Freeform 29"/>
            <p:cNvSpPr>
              <a:spLocks/>
            </p:cNvSpPr>
            <p:nvPr/>
          </p:nvSpPr>
          <p:spPr bwMode="hidden">
            <a:xfrm>
              <a:off x="2" y="1601"/>
              <a:ext cx="5752" cy="1864"/>
            </a:xfrm>
            <a:custGeom>
              <a:avLst/>
              <a:gdLst/>
              <a:ahLst/>
              <a:cxnLst>
                <a:cxn ang="0">
                  <a:pos x="0" y="371"/>
                </a:cxn>
                <a:cxn ang="0">
                  <a:pos x="5740" y="1864"/>
                </a:cxn>
                <a:cxn ang="0">
                  <a:pos x="5740" y="1834"/>
                </a:cxn>
                <a:cxn ang="0">
                  <a:pos x="0" y="0"/>
                </a:cxn>
                <a:cxn ang="0">
                  <a:pos x="0" y="371"/>
                </a:cxn>
                <a:cxn ang="0">
                  <a:pos x="0" y="371"/>
                </a:cxn>
              </a:cxnLst>
              <a:rect l="0" t="0" r="r" b="b"/>
              <a:pathLst>
                <a:path w="5740" h="1864">
                  <a:moveTo>
                    <a:pt x="0" y="371"/>
                  </a:moveTo>
                  <a:lnTo>
                    <a:pt x="5740" y="1864"/>
                  </a:lnTo>
                  <a:lnTo>
                    <a:pt x="5740" y="1834"/>
                  </a:lnTo>
                  <a:lnTo>
                    <a:pt x="0" y="0"/>
                  </a:lnTo>
                  <a:lnTo>
                    <a:pt x="0" y="371"/>
                  </a:lnTo>
                  <a:lnTo>
                    <a:pt x="0" y="371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3529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38622" name="Freeform 30"/>
            <p:cNvSpPr>
              <a:spLocks/>
            </p:cNvSpPr>
            <p:nvPr/>
          </p:nvSpPr>
          <p:spPr bwMode="hidden">
            <a:xfrm>
              <a:off x="5754" y="3483"/>
              <a:ext cx="6" cy="6"/>
            </a:xfrm>
            <a:custGeom>
              <a:avLst/>
              <a:gdLst/>
              <a:ahLst/>
              <a:cxnLst>
                <a:cxn ang="0">
                  <a:pos x="6" y="6"/>
                </a:cxn>
                <a:cxn ang="0">
                  <a:pos x="0" y="0"/>
                </a:cxn>
                <a:cxn ang="0">
                  <a:pos x="0" y="6"/>
                </a:cxn>
                <a:cxn ang="0">
                  <a:pos x="6" y="6"/>
                </a:cxn>
                <a:cxn ang="0">
                  <a:pos x="6" y="6"/>
                </a:cxn>
              </a:cxnLst>
              <a:rect l="0" t="0" r="r" b="b"/>
              <a:pathLst>
                <a:path w="6" h="6">
                  <a:moveTo>
                    <a:pt x="6" y="6"/>
                  </a:moveTo>
                  <a:lnTo>
                    <a:pt x="0" y="0"/>
                  </a:lnTo>
                  <a:lnTo>
                    <a:pt x="0" y="6"/>
                  </a:lnTo>
                  <a:lnTo>
                    <a:pt x="6" y="6"/>
                  </a:lnTo>
                  <a:lnTo>
                    <a:pt x="6" y="6"/>
                  </a:lnTo>
                  <a:close/>
                </a:path>
              </a:pathLst>
            </a:custGeom>
            <a:solidFill>
              <a:srgbClr val="18F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38623" name="Freeform 31"/>
            <p:cNvSpPr>
              <a:spLocks/>
            </p:cNvSpPr>
            <p:nvPr/>
          </p:nvSpPr>
          <p:spPr bwMode="hidden">
            <a:xfrm>
              <a:off x="2" y="2152"/>
              <a:ext cx="5752" cy="1337"/>
            </a:xfrm>
            <a:custGeom>
              <a:avLst/>
              <a:gdLst/>
              <a:ahLst/>
              <a:cxnLst>
                <a:cxn ang="0">
                  <a:pos x="0" y="366"/>
                </a:cxn>
                <a:cxn ang="0">
                  <a:pos x="5740" y="1337"/>
                </a:cxn>
                <a:cxn ang="0">
                  <a:pos x="5740" y="1331"/>
                </a:cxn>
                <a:cxn ang="0">
                  <a:pos x="0" y="0"/>
                </a:cxn>
                <a:cxn ang="0">
                  <a:pos x="0" y="366"/>
                </a:cxn>
                <a:cxn ang="0">
                  <a:pos x="0" y="366"/>
                </a:cxn>
              </a:cxnLst>
              <a:rect l="0" t="0" r="r" b="b"/>
              <a:pathLst>
                <a:path w="5740" h="1337">
                  <a:moveTo>
                    <a:pt x="0" y="366"/>
                  </a:moveTo>
                  <a:lnTo>
                    <a:pt x="5740" y="1337"/>
                  </a:lnTo>
                  <a:lnTo>
                    <a:pt x="5740" y="1331"/>
                  </a:lnTo>
                  <a:lnTo>
                    <a:pt x="0" y="0"/>
                  </a:lnTo>
                  <a:lnTo>
                    <a:pt x="0" y="366"/>
                  </a:lnTo>
                  <a:lnTo>
                    <a:pt x="0" y="36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078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38624" name="Freeform 32"/>
            <p:cNvSpPr>
              <a:spLocks/>
            </p:cNvSpPr>
            <p:nvPr/>
          </p:nvSpPr>
          <p:spPr bwMode="hidden">
            <a:xfrm>
              <a:off x="2" y="3177"/>
              <a:ext cx="5752" cy="414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5740" y="414"/>
                </a:cxn>
                <a:cxn ang="0">
                  <a:pos x="5740" y="402"/>
                </a:cxn>
                <a:cxn ang="0">
                  <a:pos x="0" y="0"/>
                </a:cxn>
                <a:cxn ang="0">
                  <a:pos x="0" y="48"/>
                </a:cxn>
                <a:cxn ang="0">
                  <a:pos x="0" y="48"/>
                </a:cxn>
              </a:cxnLst>
              <a:rect l="0" t="0" r="r" b="b"/>
              <a:pathLst>
                <a:path w="5740" h="414">
                  <a:moveTo>
                    <a:pt x="0" y="48"/>
                  </a:moveTo>
                  <a:lnTo>
                    <a:pt x="5740" y="414"/>
                  </a:lnTo>
                  <a:lnTo>
                    <a:pt x="5740" y="402"/>
                  </a:lnTo>
                  <a:lnTo>
                    <a:pt x="0" y="0"/>
                  </a:lnTo>
                  <a:lnTo>
                    <a:pt x="0" y="48"/>
                  </a:lnTo>
                  <a:lnTo>
                    <a:pt x="0" y="4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38625" name="Freeform 33"/>
            <p:cNvSpPr>
              <a:spLocks/>
            </p:cNvSpPr>
            <p:nvPr/>
          </p:nvSpPr>
          <p:spPr bwMode="hidden">
            <a:xfrm>
              <a:off x="1297" y="0"/>
              <a:ext cx="4457" cy="317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448" y="3177"/>
                </a:cxn>
                <a:cxn ang="0">
                  <a:pos x="4448" y="3153"/>
                </a:cxn>
                <a:cxn ang="0">
                  <a:pos x="125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4448" h="3177">
                  <a:moveTo>
                    <a:pt x="0" y="0"/>
                  </a:moveTo>
                  <a:lnTo>
                    <a:pt x="4448" y="3177"/>
                  </a:lnTo>
                  <a:lnTo>
                    <a:pt x="4448" y="3153"/>
                  </a:lnTo>
                  <a:lnTo>
                    <a:pt x="125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8627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38626" name="Freeform 34"/>
            <p:cNvSpPr>
              <a:spLocks/>
            </p:cNvSpPr>
            <p:nvPr/>
          </p:nvSpPr>
          <p:spPr bwMode="hidden">
            <a:xfrm>
              <a:off x="3321" y="0"/>
              <a:ext cx="2433" cy="261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428" y="2614"/>
                </a:cxn>
                <a:cxn ang="0">
                  <a:pos x="2428" y="2608"/>
                </a:cxn>
                <a:cxn ang="0">
                  <a:pos x="66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428" h="2614">
                  <a:moveTo>
                    <a:pt x="0" y="0"/>
                  </a:moveTo>
                  <a:lnTo>
                    <a:pt x="2428" y="2614"/>
                  </a:lnTo>
                  <a:lnTo>
                    <a:pt x="2428" y="2608"/>
                  </a:lnTo>
                  <a:lnTo>
                    <a:pt x="6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38627" name="Freeform 35"/>
            <p:cNvSpPr>
              <a:spLocks/>
            </p:cNvSpPr>
            <p:nvPr/>
          </p:nvSpPr>
          <p:spPr bwMode="hidden">
            <a:xfrm>
              <a:off x="3950" y="0"/>
              <a:ext cx="1804" cy="2464"/>
            </a:xfrm>
            <a:custGeom>
              <a:avLst/>
              <a:gdLst/>
              <a:ahLst/>
              <a:cxnLst>
                <a:cxn ang="0">
                  <a:pos x="485" y="0"/>
                </a:cxn>
                <a:cxn ang="0">
                  <a:pos x="0" y="0"/>
                </a:cxn>
                <a:cxn ang="0">
                  <a:pos x="1800" y="2464"/>
                </a:cxn>
                <a:cxn ang="0">
                  <a:pos x="1800" y="2248"/>
                </a:cxn>
                <a:cxn ang="0">
                  <a:pos x="1794" y="2248"/>
                </a:cxn>
                <a:cxn ang="0">
                  <a:pos x="485" y="0"/>
                </a:cxn>
                <a:cxn ang="0">
                  <a:pos x="485" y="0"/>
                </a:cxn>
              </a:cxnLst>
              <a:rect l="0" t="0" r="r" b="b"/>
              <a:pathLst>
                <a:path w="1800" h="2464">
                  <a:moveTo>
                    <a:pt x="485" y="0"/>
                  </a:moveTo>
                  <a:lnTo>
                    <a:pt x="0" y="0"/>
                  </a:lnTo>
                  <a:lnTo>
                    <a:pt x="1800" y="2464"/>
                  </a:lnTo>
                  <a:lnTo>
                    <a:pt x="1800" y="2248"/>
                  </a:lnTo>
                  <a:lnTo>
                    <a:pt x="1794" y="2248"/>
                  </a:lnTo>
                  <a:lnTo>
                    <a:pt x="485" y="0"/>
                  </a:lnTo>
                  <a:lnTo>
                    <a:pt x="485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38628" name="Freeform 36"/>
            <p:cNvSpPr>
              <a:spLocks/>
            </p:cNvSpPr>
            <p:nvPr/>
          </p:nvSpPr>
          <p:spPr bwMode="hidden">
            <a:xfrm>
              <a:off x="4519" y="0"/>
              <a:ext cx="1235" cy="207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32" y="2074"/>
                </a:cxn>
                <a:cxn ang="0">
                  <a:pos x="1232" y="2038"/>
                </a:cxn>
                <a:cxn ang="0">
                  <a:pos x="42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232" h="2074">
                  <a:moveTo>
                    <a:pt x="0" y="0"/>
                  </a:moveTo>
                  <a:lnTo>
                    <a:pt x="1232" y="2074"/>
                  </a:lnTo>
                  <a:lnTo>
                    <a:pt x="1232" y="2038"/>
                  </a:lnTo>
                  <a:lnTo>
                    <a:pt x="4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7647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38629" name="Freeform 37"/>
            <p:cNvSpPr>
              <a:spLocks/>
            </p:cNvSpPr>
            <p:nvPr/>
          </p:nvSpPr>
          <p:spPr bwMode="hidden">
            <a:xfrm>
              <a:off x="4694" y="0"/>
              <a:ext cx="1060" cy="193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058" y="1936"/>
                </a:cxn>
                <a:cxn ang="0">
                  <a:pos x="1058" y="1930"/>
                </a:cxn>
                <a:cxn ang="0">
                  <a:pos x="54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058" h="1936">
                  <a:moveTo>
                    <a:pt x="0" y="0"/>
                  </a:moveTo>
                  <a:lnTo>
                    <a:pt x="1058" y="1936"/>
                  </a:lnTo>
                  <a:lnTo>
                    <a:pt x="1058" y="1930"/>
                  </a:lnTo>
                  <a:lnTo>
                    <a:pt x="54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2549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38630" name="Freeform 38"/>
            <p:cNvSpPr>
              <a:spLocks/>
            </p:cNvSpPr>
            <p:nvPr/>
          </p:nvSpPr>
          <p:spPr bwMode="hidden">
            <a:xfrm>
              <a:off x="4981" y="0"/>
              <a:ext cx="773" cy="1487"/>
            </a:xfrm>
            <a:custGeom>
              <a:avLst/>
              <a:gdLst/>
              <a:ahLst/>
              <a:cxnLst>
                <a:cxn ang="0">
                  <a:pos x="771" y="1433"/>
                </a:cxn>
                <a:cxn ang="0">
                  <a:pos x="42" y="0"/>
                </a:cxn>
                <a:cxn ang="0">
                  <a:pos x="0" y="0"/>
                </a:cxn>
                <a:cxn ang="0">
                  <a:pos x="771" y="1487"/>
                </a:cxn>
                <a:cxn ang="0">
                  <a:pos x="771" y="1433"/>
                </a:cxn>
                <a:cxn ang="0">
                  <a:pos x="771" y="1433"/>
                </a:cxn>
              </a:cxnLst>
              <a:rect l="0" t="0" r="r" b="b"/>
              <a:pathLst>
                <a:path w="771" h="1487">
                  <a:moveTo>
                    <a:pt x="771" y="1433"/>
                  </a:moveTo>
                  <a:lnTo>
                    <a:pt x="42" y="0"/>
                  </a:lnTo>
                  <a:lnTo>
                    <a:pt x="0" y="0"/>
                  </a:lnTo>
                  <a:lnTo>
                    <a:pt x="771" y="1487"/>
                  </a:lnTo>
                  <a:lnTo>
                    <a:pt x="771" y="1433"/>
                  </a:lnTo>
                  <a:lnTo>
                    <a:pt x="771" y="1433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882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grpSp>
          <p:nvGrpSpPr>
            <p:cNvPr id="238631" name="Group 39"/>
            <p:cNvGrpSpPr>
              <a:grpSpLocks/>
            </p:cNvGrpSpPr>
            <p:nvPr userDrawn="1"/>
          </p:nvGrpSpPr>
          <p:grpSpPr bwMode="auto">
            <a:xfrm>
              <a:off x="0" y="1632"/>
              <a:ext cx="5758" cy="1858"/>
              <a:chOff x="0" y="1632"/>
              <a:chExt cx="5758" cy="1858"/>
            </a:xfrm>
          </p:grpSpPr>
          <p:sp>
            <p:nvSpPr>
              <p:cNvPr id="238632" name="Freeform 40"/>
              <p:cNvSpPr>
                <a:spLocks/>
              </p:cNvSpPr>
              <p:nvPr/>
            </p:nvSpPr>
            <p:spPr bwMode="hidden">
              <a:xfrm>
                <a:off x="0" y="1632"/>
                <a:ext cx="3670" cy="131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366"/>
                  </a:cxn>
                  <a:cxn ang="0">
                    <a:pos x="3635" y="1313"/>
                  </a:cxn>
                  <a:cxn ang="0">
                    <a:pos x="3647" y="1235"/>
                  </a:cxn>
                  <a:cxn ang="0">
                    <a:pos x="3659" y="1163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3659" h="1313">
                    <a:moveTo>
                      <a:pt x="0" y="0"/>
                    </a:moveTo>
                    <a:lnTo>
                      <a:pt x="0" y="366"/>
                    </a:lnTo>
                    <a:lnTo>
                      <a:pt x="3635" y="1313"/>
                    </a:lnTo>
                    <a:lnTo>
                      <a:pt x="3647" y="1235"/>
                    </a:lnTo>
                    <a:lnTo>
                      <a:pt x="3659" y="1163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72549"/>
                      <a:invGamma/>
                    </a:schemeClr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38633" name="Freeform 41"/>
              <p:cNvSpPr>
                <a:spLocks/>
              </p:cNvSpPr>
              <p:nvPr/>
            </p:nvSpPr>
            <p:spPr bwMode="hidden">
              <a:xfrm>
                <a:off x="3646" y="2795"/>
                <a:ext cx="2112" cy="695"/>
              </a:xfrm>
              <a:custGeom>
                <a:avLst/>
                <a:gdLst/>
                <a:ahLst/>
                <a:cxnLst>
                  <a:cxn ang="0">
                    <a:pos x="2105" y="665"/>
                  </a:cxn>
                  <a:cxn ang="0">
                    <a:pos x="24" y="0"/>
                  </a:cxn>
                  <a:cxn ang="0">
                    <a:pos x="12" y="72"/>
                  </a:cxn>
                  <a:cxn ang="0">
                    <a:pos x="0" y="150"/>
                  </a:cxn>
                  <a:cxn ang="0">
                    <a:pos x="2105" y="695"/>
                  </a:cxn>
                  <a:cxn ang="0">
                    <a:pos x="2105" y="665"/>
                  </a:cxn>
                  <a:cxn ang="0">
                    <a:pos x="2105" y="665"/>
                  </a:cxn>
                </a:cxnLst>
                <a:rect l="0" t="0" r="r" b="b"/>
                <a:pathLst>
                  <a:path w="2105" h="695">
                    <a:moveTo>
                      <a:pt x="2105" y="665"/>
                    </a:moveTo>
                    <a:lnTo>
                      <a:pt x="24" y="0"/>
                    </a:lnTo>
                    <a:lnTo>
                      <a:pt x="12" y="72"/>
                    </a:lnTo>
                    <a:lnTo>
                      <a:pt x="0" y="150"/>
                    </a:lnTo>
                    <a:lnTo>
                      <a:pt x="2105" y="695"/>
                    </a:lnTo>
                    <a:lnTo>
                      <a:pt x="2105" y="665"/>
                    </a:lnTo>
                    <a:lnTo>
                      <a:pt x="2105" y="66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tint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</p:grpSp>
      <p:sp>
        <p:nvSpPr>
          <p:cNvPr id="238634" name="Rectangle 42"/>
          <p:cNvSpPr>
            <a:spLocks noGrp="1" noChangeArrowheads="1"/>
          </p:cNvSpPr>
          <p:nvPr>
            <p:ph type="ctrTitle" sz="quarter"/>
          </p:nvPr>
        </p:nvSpPr>
        <p:spPr>
          <a:xfrm>
            <a:off x="395288" y="115888"/>
            <a:ext cx="8229600" cy="1828800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238635" name="Rectangle 4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116013" y="2924175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3600"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238636" name="Rectangle 44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238637" name="Rectangle 4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238638" name="Rectangle 4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8C239803-A69E-4501-B932-3AF1B106F82E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heel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009BDE-F731-453B-BB5D-2D1A66A4B19E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heel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DC06411-686F-4BFF-9CC1-4F1038EFF2C3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heel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F5FFEDD-9CC8-41FA-9941-192BD617FAF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heel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AC3108-E1E7-431D-A4E0-9215F123EBAE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heel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1003AB-FE8F-4B6D-BA46-5161103A089D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heel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E25BDE-38A7-4733-97F1-CD57BEB6D41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heel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09F7EDC-6175-4233-88B1-F4C0C559635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heel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D11AB0F-6C9D-4492-84CA-10D9C92F37BD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heel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E529C1-F698-4937-8280-72F78AD21B4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heel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63DDC80-9BD9-4EED-99EC-FBC5035E0DFC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heel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>
                <a:gamma/>
                <a:shade val="57647"/>
                <a:invGamma/>
              </a:schemeClr>
            </a:gs>
            <a:gs pos="100000">
              <a:schemeClr val="bg1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7570" name="Group 2"/>
          <p:cNvGrpSpPr>
            <a:grpSpLocks/>
          </p:cNvGrpSpPr>
          <p:nvPr/>
        </p:nvGrpSpPr>
        <p:grpSpPr bwMode="auto">
          <a:xfrm>
            <a:off x="0" y="0"/>
            <a:ext cx="9144000" cy="6856413"/>
            <a:chOff x="0" y="0"/>
            <a:chExt cx="5760" cy="4319"/>
          </a:xfrm>
        </p:grpSpPr>
        <p:sp>
          <p:nvSpPr>
            <p:cNvPr id="237571" name="Freeform 3"/>
            <p:cNvSpPr>
              <a:spLocks/>
            </p:cNvSpPr>
            <p:nvPr/>
          </p:nvSpPr>
          <p:spPr bwMode="hidden">
            <a:xfrm>
              <a:off x="0" y="12"/>
              <a:ext cx="5758" cy="3273"/>
            </a:xfrm>
            <a:custGeom>
              <a:avLst/>
              <a:gdLst/>
              <a:ahLst/>
              <a:cxnLst>
                <a:cxn ang="0">
                  <a:pos x="3193" y="1816"/>
                </a:cxn>
                <a:cxn ang="0">
                  <a:pos x="0" y="0"/>
                </a:cxn>
                <a:cxn ang="0">
                  <a:pos x="0" y="522"/>
                </a:cxn>
                <a:cxn ang="0">
                  <a:pos x="3037" y="1978"/>
                </a:cxn>
                <a:cxn ang="0">
                  <a:pos x="5740" y="3273"/>
                </a:cxn>
                <a:cxn ang="0">
                  <a:pos x="5740" y="3267"/>
                </a:cxn>
                <a:cxn ang="0">
                  <a:pos x="3193" y="1816"/>
                </a:cxn>
                <a:cxn ang="0">
                  <a:pos x="3193" y="1816"/>
                </a:cxn>
              </a:cxnLst>
              <a:rect l="0" t="0" r="r" b="b"/>
              <a:pathLst>
                <a:path w="5740" h="3273">
                  <a:moveTo>
                    <a:pt x="3193" y="1816"/>
                  </a:moveTo>
                  <a:lnTo>
                    <a:pt x="0" y="0"/>
                  </a:lnTo>
                  <a:lnTo>
                    <a:pt x="0" y="522"/>
                  </a:lnTo>
                  <a:lnTo>
                    <a:pt x="3037" y="1978"/>
                  </a:lnTo>
                  <a:lnTo>
                    <a:pt x="5740" y="3273"/>
                  </a:lnTo>
                  <a:lnTo>
                    <a:pt x="5740" y="3267"/>
                  </a:lnTo>
                  <a:lnTo>
                    <a:pt x="3193" y="1816"/>
                  </a:lnTo>
                  <a:lnTo>
                    <a:pt x="3193" y="181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3529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37572" name="Freeform 4"/>
            <p:cNvSpPr>
              <a:spLocks/>
            </p:cNvSpPr>
            <p:nvPr/>
          </p:nvSpPr>
          <p:spPr bwMode="hidden">
            <a:xfrm>
              <a:off x="149" y="0"/>
              <a:ext cx="5609" cy="3243"/>
            </a:xfrm>
            <a:custGeom>
              <a:avLst/>
              <a:gdLst/>
              <a:ahLst/>
              <a:cxnLst>
                <a:cxn ang="0">
                  <a:pos x="3163" y="1714"/>
                </a:cxn>
                <a:cxn ang="0">
                  <a:pos x="431" y="0"/>
                </a:cxn>
                <a:cxn ang="0">
                  <a:pos x="0" y="0"/>
                </a:cxn>
                <a:cxn ang="0">
                  <a:pos x="3086" y="1786"/>
                </a:cxn>
                <a:cxn ang="0">
                  <a:pos x="5591" y="3243"/>
                </a:cxn>
                <a:cxn ang="0">
                  <a:pos x="5591" y="3237"/>
                </a:cxn>
                <a:cxn ang="0">
                  <a:pos x="3163" y="1714"/>
                </a:cxn>
                <a:cxn ang="0">
                  <a:pos x="3163" y="1714"/>
                </a:cxn>
              </a:cxnLst>
              <a:rect l="0" t="0" r="r" b="b"/>
              <a:pathLst>
                <a:path w="5591" h="3243">
                  <a:moveTo>
                    <a:pt x="3163" y="1714"/>
                  </a:moveTo>
                  <a:lnTo>
                    <a:pt x="431" y="0"/>
                  </a:lnTo>
                  <a:lnTo>
                    <a:pt x="0" y="0"/>
                  </a:lnTo>
                  <a:lnTo>
                    <a:pt x="3086" y="1786"/>
                  </a:lnTo>
                  <a:lnTo>
                    <a:pt x="5591" y="3243"/>
                  </a:lnTo>
                  <a:lnTo>
                    <a:pt x="5591" y="3237"/>
                  </a:lnTo>
                  <a:lnTo>
                    <a:pt x="3163" y="1714"/>
                  </a:lnTo>
                  <a:lnTo>
                    <a:pt x="3163" y="1714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078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37573" name="Freeform 5"/>
            <p:cNvSpPr>
              <a:spLocks/>
            </p:cNvSpPr>
            <p:nvPr/>
          </p:nvSpPr>
          <p:spPr bwMode="hidden">
            <a:xfrm>
              <a:off x="0" y="3433"/>
              <a:ext cx="4038" cy="191"/>
            </a:xfrm>
            <a:custGeom>
              <a:avLst/>
              <a:gdLst/>
              <a:ahLst/>
              <a:cxnLst>
                <a:cxn ang="0">
                  <a:pos x="0" y="156"/>
                </a:cxn>
                <a:cxn ang="0">
                  <a:pos x="4042" y="192"/>
                </a:cxn>
                <a:cxn ang="0">
                  <a:pos x="4042" y="144"/>
                </a:cxn>
                <a:cxn ang="0">
                  <a:pos x="0" y="0"/>
                </a:cxn>
                <a:cxn ang="0">
                  <a:pos x="0" y="156"/>
                </a:cxn>
                <a:cxn ang="0">
                  <a:pos x="0" y="156"/>
                </a:cxn>
              </a:cxnLst>
              <a:rect l="0" t="0" r="r" b="b"/>
              <a:pathLst>
                <a:path w="4042" h="192">
                  <a:moveTo>
                    <a:pt x="0" y="156"/>
                  </a:moveTo>
                  <a:lnTo>
                    <a:pt x="4042" y="192"/>
                  </a:lnTo>
                  <a:lnTo>
                    <a:pt x="4042" y="144"/>
                  </a:lnTo>
                  <a:lnTo>
                    <a:pt x="0" y="0"/>
                  </a:lnTo>
                  <a:lnTo>
                    <a:pt x="0" y="156"/>
                  </a:lnTo>
                  <a:lnTo>
                    <a:pt x="0" y="15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5686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37574" name="Freeform 6"/>
            <p:cNvSpPr>
              <a:spLocks/>
            </p:cNvSpPr>
            <p:nvPr/>
          </p:nvSpPr>
          <p:spPr bwMode="hidden">
            <a:xfrm>
              <a:off x="4038" y="3577"/>
              <a:ext cx="1720" cy="65"/>
            </a:xfrm>
            <a:custGeom>
              <a:avLst/>
              <a:gdLst/>
              <a:ahLst/>
              <a:cxnLst>
                <a:cxn ang="0">
                  <a:pos x="1722" y="66"/>
                </a:cxn>
                <a:cxn ang="0">
                  <a:pos x="1722" y="60"/>
                </a:cxn>
                <a:cxn ang="0">
                  <a:pos x="0" y="0"/>
                </a:cxn>
                <a:cxn ang="0">
                  <a:pos x="0" y="48"/>
                </a:cxn>
                <a:cxn ang="0">
                  <a:pos x="1722" y="66"/>
                </a:cxn>
                <a:cxn ang="0">
                  <a:pos x="1722" y="66"/>
                </a:cxn>
              </a:cxnLst>
              <a:rect l="0" t="0" r="r" b="b"/>
              <a:pathLst>
                <a:path w="1722" h="66">
                  <a:moveTo>
                    <a:pt x="1722" y="66"/>
                  </a:moveTo>
                  <a:lnTo>
                    <a:pt x="1722" y="60"/>
                  </a:lnTo>
                  <a:lnTo>
                    <a:pt x="0" y="0"/>
                  </a:lnTo>
                  <a:lnTo>
                    <a:pt x="0" y="48"/>
                  </a:lnTo>
                  <a:lnTo>
                    <a:pt x="1722" y="66"/>
                  </a:lnTo>
                  <a:lnTo>
                    <a:pt x="172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37575" name="Freeform 7"/>
            <p:cNvSpPr>
              <a:spLocks/>
            </p:cNvSpPr>
            <p:nvPr/>
          </p:nvSpPr>
          <p:spPr bwMode="hidden">
            <a:xfrm>
              <a:off x="0" y="3726"/>
              <a:ext cx="4784" cy="329"/>
            </a:xfrm>
            <a:custGeom>
              <a:avLst/>
              <a:gdLst/>
              <a:ahLst/>
              <a:cxnLst>
                <a:cxn ang="0">
                  <a:pos x="0" y="329"/>
                </a:cxn>
                <a:cxn ang="0">
                  <a:pos x="4789" y="77"/>
                </a:cxn>
                <a:cxn ang="0">
                  <a:pos x="4789" y="0"/>
                </a:cxn>
                <a:cxn ang="0">
                  <a:pos x="0" y="107"/>
                </a:cxn>
                <a:cxn ang="0">
                  <a:pos x="0" y="329"/>
                </a:cxn>
                <a:cxn ang="0">
                  <a:pos x="0" y="329"/>
                </a:cxn>
              </a:cxnLst>
              <a:rect l="0" t="0" r="r" b="b"/>
              <a:pathLst>
                <a:path w="4789" h="329">
                  <a:moveTo>
                    <a:pt x="0" y="329"/>
                  </a:moveTo>
                  <a:lnTo>
                    <a:pt x="4789" y="77"/>
                  </a:lnTo>
                  <a:lnTo>
                    <a:pt x="4789" y="0"/>
                  </a:lnTo>
                  <a:lnTo>
                    <a:pt x="0" y="107"/>
                  </a:lnTo>
                  <a:lnTo>
                    <a:pt x="0" y="329"/>
                  </a:lnTo>
                  <a:lnTo>
                    <a:pt x="0" y="329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1961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237576" name="Freeform 8"/>
            <p:cNvSpPr>
              <a:spLocks/>
            </p:cNvSpPr>
            <p:nvPr/>
          </p:nvSpPr>
          <p:spPr bwMode="hidden">
            <a:xfrm>
              <a:off x="4784" y="3702"/>
              <a:ext cx="974" cy="101"/>
            </a:xfrm>
            <a:custGeom>
              <a:avLst/>
              <a:gdLst/>
              <a:ahLst/>
              <a:cxnLst>
                <a:cxn ang="0">
                  <a:pos x="975" y="48"/>
                </a:cxn>
                <a:cxn ang="0">
                  <a:pos x="975" y="0"/>
                </a:cxn>
                <a:cxn ang="0">
                  <a:pos x="0" y="24"/>
                </a:cxn>
                <a:cxn ang="0">
                  <a:pos x="0" y="101"/>
                </a:cxn>
                <a:cxn ang="0">
                  <a:pos x="975" y="48"/>
                </a:cxn>
                <a:cxn ang="0">
                  <a:pos x="975" y="48"/>
                </a:cxn>
              </a:cxnLst>
              <a:rect l="0" t="0" r="r" b="b"/>
              <a:pathLst>
                <a:path w="975" h="101">
                  <a:moveTo>
                    <a:pt x="975" y="48"/>
                  </a:moveTo>
                  <a:lnTo>
                    <a:pt x="975" y="0"/>
                  </a:lnTo>
                  <a:lnTo>
                    <a:pt x="0" y="24"/>
                  </a:lnTo>
                  <a:lnTo>
                    <a:pt x="0" y="101"/>
                  </a:lnTo>
                  <a:lnTo>
                    <a:pt x="975" y="48"/>
                  </a:lnTo>
                  <a:lnTo>
                    <a:pt x="975" y="48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37577" name="Freeform 9"/>
            <p:cNvSpPr>
              <a:spLocks/>
            </p:cNvSpPr>
            <p:nvPr/>
          </p:nvSpPr>
          <p:spPr bwMode="hidden">
            <a:xfrm>
              <a:off x="3619" y="3815"/>
              <a:ext cx="2139" cy="198"/>
            </a:xfrm>
            <a:custGeom>
              <a:avLst/>
              <a:gdLst/>
              <a:ahLst/>
              <a:cxnLst>
                <a:cxn ang="0">
                  <a:pos x="2141" y="0"/>
                </a:cxn>
                <a:cxn ang="0">
                  <a:pos x="0" y="156"/>
                </a:cxn>
                <a:cxn ang="0">
                  <a:pos x="0" y="198"/>
                </a:cxn>
                <a:cxn ang="0">
                  <a:pos x="2141" y="0"/>
                </a:cxn>
                <a:cxn ang="0">
                  <a:pos x="2141" y="0"/>
                </a:cxn>
              </a:cxnLst>
              <a:rect l="0" t="0" r="r" b="b"/>
              <a:pathLst>
                <a:path w="2141" h="198">
                  <a:moveTo>
                    <a:pt x="2141" y="0"/>
                  </a:moveTo>
                  <a:lnTo>
                    <a:pt x="0" y="156"/>
                  </a:lnTo>
                  <a:lnTo>
                    <a:pt x="0" y="198"/>
                  </a:lnTo>
                  <a:lnTo>
                    <a:pt x="2141" y="0"/>
                  </a:lnTo>
                  <a:lnTo>
                    <a:pt x="2141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37578" name="Freeform 10"/>
            <p:cNvSpPr>
              <a:spLocks/>
            </p:cNvSpPr>
            <p:nvPr/>
          </p:nvSpPr>
          <p:spPr bwMode="hidden">
            <a:xfrm>
              <a:off x="0" y="3971"/>
              <a:ext cx="3619" cy="348"/>
            </a:xfrm>
            <a:custGeom>
              <a:avLst/>
              <a:gdLst/>
              <a:ahLst/>
              <a:cxnLst>
                <a:cxn ang="0">
                  <a:pos x="0" y="348"/>
                </a:cxn>
                <a:cxn ang="0">
                  <a:pos x="311" y="348"/>
                </a:cxn>
                <a:cxn ang="0">
                  <a:pos x="3623" y="42"/>
                </a:cxn>
                <a:cxn ang="0">
                  <a:pos x="3623" y="0"/>
                </a:cxn>
                <a:cxn ang="0">
                  <a:pos x="0" y="264"/>
                </a:cxn>
                <a:cxn ang="0">
                  <a:pos x="0" y="348"/>
                </a:cxn>
                <a:cxn ang="0">
                  <a:pos x="0" y="348"/>
                </a:cxn>
              </a:cxnLst>
              <a:rect l="0" t="0" r="r" b="b"/>
              <a:pathLst>
                <a:path w="3623" h="348">
                  <a:moveTo>
                    <a:pt x="0" y="348"/>
                  </a:moveTo>
                  <a:lnTo>
                    <a:pt x="311" y="348"/>
                  </a:lnTo>
                  <a:lnTo>
                    <a:pt x="3623" y="42"/>
                  </a:lnTo>
                  <a:lnTo>
                    <a:pt x="3623" y="0"/>
                  </a:lnTo>
                  <a:lnTo>
                    <a:pt x="0" y="264"/>
                  </a:lnTo>
                  <a:lnTo>
                    <a:pt x="0" y="348"/>
                  </a:lnTo>
                  <a:lnTo>
                    <a:pt x="0" y="34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2549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37579" name="Freeform 11"/>
            <p:cNvSpPr>
              <a:spLocks/>
            </p:cNvSpPr>
            <p:nvPr/>
          </p:nvSpPr>
          <p:spPr bwMode="hidden">
            <a:xfrm>
              <a:off x="2097" y="4043"/>
              <a:ext cx="2514" cy="276"/>
            </a:xfrm>
            <a:custGeom>
              <a:avLst/>
              <a:gdLst/>
              <a:ahLst/>
              <a:cxnLst>
                <a:cxn ang="0">
                  <a:pos x="2182" y="276"/>
                </a:cxn>
                <a:cxn ang="0">
                  <a:pos x="2517" y="204"/>
                </a:cxn>
                <a:cxn ang="0">
                  <a:pos x="2260" y="0"/>
                </a:cxn>
                <a:cxn ang="0">
                  <a:pos x="0" y="276"/>
                </a:cxn>
                <a:cxn ang="0">
                  <a:pos x="2182" y="276"/>
                </a:cxn>
                <a:cxn ang="0">
                  <a:pos x="2182" y="276"/>
                </a:cxn>
              </a:cxnLst>
              <a:rect l="0" t="0" r="r" b="b"/>
              <a:pathLst>
                <a:path w="2517" h="276">
                  <a:moveTo>
                    <a:pt x="2182" y="276"/>
                  </a:moveTo>
                  <a:lnTo>
                    <a:pt x="2517" y="204"/>
                  </a:lnTo>
                  <a:lnTo>
                    <a:pt x="2260" y="0"/>
                  </a:lnTo>
                  <a:lnTo>
                    <a:pt x="0" y="276"/>
                  </a:lnTo>
                  <a:lnTo>
                    <a:pt x="2182" y="276"/>
                  </a:lnTo>
                  <a:lnTo>
                    <a:pt x="2182" y="276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37580" name="Freeform 12"/>
            <p:cNvSpPr>
              <a:spLocks/>
            </p:cNvSpPr>
            <p:nvPr/>
          </p:nvSpPr>
          <p:spPr bwMode="hidden">
            <a:xfrm>
              <a:off x="4354" y="3869"/>
              <a:ext cx="1404" cy="378"/>
            </a:xfrm>
            <a:custGeom>
              <a:avLst/>
              <a:gdLst/>
              <a:ahLst/>
              <a:cxnLst>
                <a:cxn ang="0">
                  <a:pos x="1405" y="126"/>
                </a:cxn>
                <a:cxn ang="0">
                  <a:pos x="1405" y="0"/>
                </a:cxn>
                <a:cxn ang="0">
                  <a:pos x="0" y="174"/>
                </a:cxn>
                <a:cxn ang="0">
                  <a:pos x="257" y="378"/>
                </a:cxn>
                <a:cxn ang="0">
                  <a:pos x="1405" y="126"/>
                </a:cxn>
                <a:cxn ang="0">
                  <a:pos x="1405" y="126"/>
                </a:cxn>
              </a:cxnLst>
              <a:rect l="0" t="0" r="r" b="b"/>
              <a:pathLst>
                <a:path w="1405" h="378">
                  <a:moveTo>
                    <a:pt x="1405" y="126"/>
                  </a:moveTo>
                  <a:lnTo>
                    <a:pt x="1405" y="0"/>
                  </a:lnTo>
                  <a:lnTo>
                    <a:pt x="0" y="174"/>
                  </a:lnTo>
                  <a:lnTo>
                    <a:pt x="257" y="378"/>
                  </a:lnTo>
                  <a:lnTo>
                    <a:pt x="1405" y="126"/>
                  </a:lnTo>
                  <a:lnTo>
                    <a:pt x="1405" y="12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6863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37581" name="Freeform 13"/>
            <p:cNvSpPr>
              <a:spLocks/>
            </p:cNvSpPr>
            <p:nvPr/>
          </p:nvSpPr>
          <p:spPr bwMode="hidden">
            <a:xfrm>
              <a:off x="5030" y="3151"/>
              <a:ext cx="728" cy="240"/>
            </a:xfrm>
            <a:custGeom>
              <a:avLst/>
              <a:gdLst/>
              <a:ahLst/>
              <a:cxnLst>
                <a:cxn ang="0">
                  <a:pos x="729" y="240"/>
                </a:cxn>
                <a:cxn ang="0">
                  <a:pos x="0" y="0"/>
                </a:cxn>
                <a:cxn ang="0">
                  <a:pos x="0" y="6"/>
                </a:cxn>
                <a:cxn ang="0">
                  <a:pos x="729" y="240"/>
                </a:cxn>
                <a:cxn ang="0">
                  <a:pos x="729" y="240"/>
                </a:cxn>
              </a:cxnLst>
              <a:rect l="0" t="0" r="r" b="b"/>
              <a:pathLst>
                <a:path w="729" h="240">
                  <a:moveTo>
                    <a:pt x="729" y="240"/>
                  </a:moveTo>
                  <a:lnTo>
                    <a:pt x="0" y="0"/>
                  </a:lnTo>
                  <a:lnTo>
                    <a:pt x="0" y="6"/>
                  </a:lnTo>
                  <a:lnTo>
                    <a:pt x="729" y="240"/>
                  </a:lnTo>
                  <a:lnTo>
                    <a:pt x="729" y="24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37582" name="Freeform 14"/>
            <p:cNvSpPr>
              <a:spLocks/>
            </p:cNvSpPr>
            <p:nvPr/>
          </p:nvSpPr>
          <p:spPr bwMode="hidden">
            <a:xfrm>
              <a:off x="0" y="1486"/>
              <a:ext cx="5030" cy="1671"/>
            </a:xfrm>
            <a:custGeom>
              <a:avLst/>
              <a:gdLst/>
              <a:ahLst/>
              <a:cxnLst>
                <a:cxn ang="0">
                  <a:pos x="0" y="72"/>
                </a:cxn>
                <a:cxn ang="0">
                  <a:pos x="5035" y="1672"/>
                </a:cxn>
                <a:cxn ang="0">
                  <a:pos x="5035" y="1666"/>
                </a:cxn>
                <a:cxn ang="0">
                  <a:pos x="0" y="0"/>
                </a:cxn>
                <a:cxn ang="0">
                  <a:pos x="0" y="72"/>
                </a:cxn>
                <a:cxn ang="0">
                  <a:pos x="0" y="72"/>
                </a:cxn>
              </a:cxnLst>
              <a:rect l="0" t="0" r="r" b="b"/>
              <a:pathLst>
                <a:path w="5035" h="1672">
                  <a:moveTo>
                    <a:pt x="0" y="72"/>
                  </a:moveTo>
                  <a:lnTo>
                    <a:pt x="5035" y="1672"/>
                  </a:lnTo>
                  <a:lnTo>
                    <a:pt x="5035" y="1666"/>
                  </a:lnTo>
                  <a:lnTo>
                    <a:pt x="0" y="0"/>
                  </a:lnTo>
                  <a:lnTo>
                    <a:pt x="0" y="72"/>
                  </a:lnTo>
                  <a:lnTo>
                    <a:pt x="0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451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37583" name="Freeform 15"/>
            <p:cNvSpPr>
              <a:spLocks/>
            </p:cNvSpPr>
            <p:nvPr/>
          </p:nvSpPr>
          <p:spPr bwMode="hidden">
            <a:xfrm>
              <a:off x="5030" y="3049"/>
              <a:ext cx="728" cy="318"/>
            </a:xfrm>
            <a:custGeom>
              <a:avLst/>
              <a:gdLst/>
              <a:ahLst/>
              <a:cxnLst>
                <a:cxn ang="0">
                  <a:pos x="729" y="318"/>
                </a:cxn>
                <a:cxn ang="0">
                  <a:pos x="729" y="312"/>
                </a:cxn>
                <a:cxn ang="0">
                  <a:pos x="0" y="0"/>
                </a:cxn>
                <a:cxn ang="0">
                  <a:pos x="0" y="54"/>
                </a:cxn>
                <a:cxn ang="0">
                  <a:pos x="729" y="318"/>
                </a:cxn>
                <a:cxn ang="0">
                  <a:pos x="729" y="318"/>
                </a:cxn>
              </a:cxnLst>
              <a:rect l="0" t="0" r="r" b="b"/>
              <a:pathLst>
                <a:path w="729" h="318">
                  <a:moveTo>
                    <a:pt x="729" y="318"/>
                  </a:moveTo>
                  <a:lnTo>
                    <a:pt x="729" y="312"/>
                  </a:lnTo>
                  <a:lnTo>
                    <a:pt x="0" y="0"/>
                  </a:lnTo>
                  <a:lnTo>
                    <a:pt x="0" y="54"/>
                  </a:lnTo>
                  <a:lnTo>
                    <a:pt x="729" y="318"/>
                  </a:lnTo>
                  <a:lnTo>
                    <a:pt x="729" y="3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37584" name="Freeform 16"/>
            <p:cNvSpPr>
              <a:spLocks/>
            </p:cNvSpPr>
            <p:nvPr/>
          </p:nvSpPr>
          <p:spPr bwMode="hidden">
            <a:xfrm>
              <a:off x="0" y="916"/>
              <a:ext cx="5030" cy="2187"/>
            </a:xfrm>
            <a:custGeom>
              <a:avLst/>
              <a:gdLst/>
              <a:ahLst/>
              <a:cxnLst>
                <a:cxn ang="0">
                  <a:pos x="0" y="396"/>
                </a:cxn>
                <a:cxn ang="0">
                  <a:pos x="5035" y="2188"/>
                </a:cxn>
                <a:cxn ang="0">
                  <a:pos x="5035" y="2134"/>
                </a:cxn>
                <a:cxn ang="0">
                  <a:pos x="0" y="0"/>
                </a:cxn>
                <a:cxn ang="0">
                  <a:pos x="0" y="396"/>
                </a:cxn>
                <a:cxn ang="0">
                  <a:pos x="0" y="396"/>
                </a:cxn>
              </a:cxnLst>
              <a:rect l="0" t="0" r="r" b="b"/>
              <a:pathLst>
                <a:path w="5035" h="2188">
                  <a:moveTo>
                    <a:pt x="0" y="396"/>
                  </a:moveTo>
                  <a:lnTo>
                    <a:pt x="5035" y="2188"/>
                  </a:lnTo>
                  <a:lnTo>
                    <a:pt x="5035" y="2134"/>
                  </a:lnTo>
                  <a:lnTo>
                    <a:pt x="0" y="0"/>
                  </a:lnTo>
                  <a:lnTo>
                    <a:pt x="0" y="396"/>
                  </a:lnTo>
                  <a:lnTo>
                    <a:pt x="0" y="39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6667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37585" name="Freeform 17"/>
            <p:cNvSpPr>
              <a:spLocks/>
            </p:cNvSpPr>
            <p:nvPr/>
          </p:nvSpPr>
          <p:spPr bwMode="hidden">
            <a:xfrm>
              <a:off x="2294" y="0"/>
              <a:ext cx="3159" cy="272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145" y="2727"/>
                </a:cxn>
                <a:cxn ang="0">
                  <a:pos x="3163" y="2704"/>
                </a:cxn>
                <a:cxn ang="0">
                  <a:pos x="102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163" h="2727">
                  <a:moveTo>
                    <a:pt x="0" y="0"/>
                  </a:moveTo>
                  <a:lnTo>
                    <a:pt x="3145" y="2727"/>
                  </a:lnTo>
                  <a:lnTo>
                    <a:pt x="3163" y="2704"/>
                  </a:lnTo>
                  <a:lnTo>
                    <a:pt x="10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980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37586" name="Freeform 18"/>
            <p:cNvSpPr>
              <a:spLocks/>
            </p:cNvSpPr>
            <p:nvPr/>
          </p:nvSpPr>
          <p:spPr bwMode="hidden">
            <a:xfrm>
              <a:off x="5435" y="2702"/>
              <a:ext cx="323" cy="299"/>
            </a:xfrm>
            <a:custGeom>
              <a:avLst/>
              <a:gdLst/>
              <a:ahLst/>
              <a:cxnLst>
                <a:cxn ang="0">
                  <a:pos x="323" y="299"/>
                </a:cxn>
                <a:cxn ang="0">
                  <a:pos x="323" y="263"/>
                </a:cxn>
                <a:cxn ang="0">
                  <a:pos x="18" y="0"/>
                </a:cxn>
                <a:cxn ang="0">
                  <a:pos x="0" y="23"/>
                </a:cxn>
                <a:cxn ang="0">
                  <a:pos x="323" y="299"/>
                </a:cxn>
                <a:cxn ang="0">
                  <a:pos x="323" y="299"/>
                </a:cxn>
              </a:cxnLst>
              <a:rect l="0" t="0" r="r" b="b"/>
              <a:pathLst>
                <a:path w="323" h="299">
                  <a:moveTo>
                    <a:pt x="323" y="299"/>
                  </a:moveTo>
                  <a:lnTo>
                    <a:pt x="323" y="263"/>
                  </a:lnTo>
                  <a:lnTo>
                    <a:pt x="18" y="0"/>
                  </a:lnTo>
                  <a:lnTo>
                    <a:pt x="0" y="23"/>
                  </a:lnTo>
                  <a:lnTo>
                    <a:pt x="323" y="299"/>
                  </a:lnTo>
                  <a:lnTo>
                    <a:pt x="323" y="29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4118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37587" name="Freeform 19"/>
            <p:cNvSpPr>
              <a:spLocks/>
            </p:cNvSpPr>
            <p:nvPr/>
          </p:nvSpPr>
          <p:spPr bwMode="hidden">
            <a:xfrm>
              <a:off x="5477" y="2588"/>
              <a:ext cx="281" cy="335"/>
            </a:xfrm>
            <a:custGeom>
              <a:avLst/>
              <a:gdLst/>
              <a:ahLst/>
              <a:cxnLst>
                <a:cxn ang="0">
                  <a:pos x="281" y="335"/>
                </a:cxn>
                <a:cxn ang="0">
                  <a:pos x="281" y="173"/>
                </a:cxn>
                <a:cxn ang="0">
                  <a:pos x="96" y="0"/>
                </a:cxn>
                <a:cxn ang="0">
                  <a:pos x="0" y="90"/>
                </a:cxn>
                <a:cxn ang="0">
                  <a:pos x="281" y="335"/>
                </a:cxn>
                <a:cxn ang="0">
                  <a:pos x="281" y="335"/>
                </a:cxn>
              </a:cxnLst>
              <a:rect l="0" t="0" r="r" b="b"/>
              <a:pathLst>
                <a:path w="281" h="335">
                  <a:moveTo>
                    <a:pt x="281" y="335"/>
                  </a:moveTo>
                  <a:lnTo>
                    <a:pt x="281" y="173"/>
                  </a:lnTo>
                  <a:lnTo>
                    <a:pt x="96" y="0"/>
                  </a:lnTo>
                  <a:lnTo>
                    <a:pt x="0" y="90"/>
                  </a:lnTo>
                  <a:lnTo>
                    <a:pt x="281" y="335"/>
                  </a:lnTo>
                  <a:lnTo>
                    <a:pt x="281" y="335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37588" name="Freeform 20"/>
            <p:cNvSpPr>
              <a:spLocks/>
            </p:cNvSpPr>
            <p:nvPr/>
          </p:nvSpPr>
          <p:spPr bwMode="hidden">
            <a:xfrm>
              <a:off x="2454" y="0"/>
              <a:ext cx="3119" cy="267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026" y="2680"/>
                </a:cxn>
                <a:cxn ang="0">
                  <a:pos x="3122" y="2590"/>
                </a:cxn>
                <a:cxn ang="0">
                  <a:pos x="383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122" h="2680">
                  <a:moveTo>
                    <a:pt x="0" y="0"/>
                  </a:moveTo>
                  <a:lnTo>
                    <a:pt x="3026" y="2680"/>
                  </a:lnTo>
                  <a:lnTo>
                    <a:pt x="3122" y="2590"/>
                  </a:lnTo>
                  <a:lnTo>
                    <a:pt x="383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37589" name="Freeform 21"/>
            <p:cNvSpPr>
              <a:spLocks/>
            </p:cNvSpPr>
            <p:nvPr/>
          </p:nvSpPr>
          <p:spPr bwMode="hidden">
            <a:xfrm>
              <a:off x="5626" y="2534"/>
              <a:ext cx="132" cy="132"/>
            </a:xfrm>
            <a:custGeom>
              <a:avLst/>
              <a:gdLst/>
              <a:ahLst/>
              <a:cxnLst>
                <a:cxn ang="0">
                  <a:pos x="132" y="132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32" y="132"/>
                </a:cxn>
                <a:cxn ang="0">
                  <a:pos x="132" y="132"/>
                </a:cxn>
              </a:cxnLst>
              <a:rect l="0" t="0" r="r" b="b"/>
              <a:pathLst>
                <a:path w="132" h="132">
                  <a:moveTo>
                    <a:pt x="132" y="132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132" y="132"/>
                  </a:lnTo>
                  <a:lnTo>
                    <a:pt x="132" y="132"/>
                  </a:lnTo>
                  <a:close/>
                </a:path>
              </a:pathLst>
            </a:custGeom>
            <a:solidFill>
              <a:srgbClr val="FF999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37590" name="Freeform 22"/>
            <p:cNvSpPr>
              <a:spLocks/>
            </p:cNvSpPr>
            <p:nvPr/>
          </p:nvSpPr>
          <p:spPr bwMode="hidden">
            <a:xfrm>
              <a:off x="3112" y="0"/>
              <a:ext cx="2514" cy="253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517" y="2536"/>
                </a:cxn>
                <a:cxn ang="0">
                  <a:pos x="2517" y="2536"/>
                </a:cxn>
                <a:cxn ang="0">
                  <a:pos x="66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517" h="2536">
                  <a:moveTo>
                    <a:pt x="0" y="0"/>
                  </a:moveTo>
                  <a:lnTo>
                    <a:pt x="2517" y="2536"/>
                  </a:lnTo>
                  <a:lnTo>
                    <a:pt x="2517" y="2536"/>
                  </a:lnTo>
                  <a:lnTo>
                    <a:pt x="6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1373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37591" name="Freeform 23"/>
            <p:cNvSpPr>
              <a:spLocks/>
            </p:cNvSpPr>
            <p:nvPr/>
          </p:nvSpPr>
          <p:spPr bwMode="hidden">
            <a:xfrm>
              <a:off x="3488" y="0"/>
              <a:ext cx="2198" cy="248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188" y="2482"/>
                </a:cxn>
                <a:cxn ang="0">
                  <a:pos x="2200" y="2476"/>
                </a:cxn>
                <a:cxn ang="0">
                  <a:pos x="31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200" h="2482">
                  <a:moveTo>
                    <a:pt x="0" y="0"/>
                  </a:moveTo>
                  <a:lnTo>
                    <a:pt x="2188" y="2482"/>
                  </a:lnTo>
                  <a:lnTo>
                    <a:pt x="2200" y="2476"/>
                  </a:lnTo>
                  <a:lnTo>
                    <a:pt x="31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237592" name="Freeform 24"/>
            <p:cNvSpPr>
              <a:spLocks/>
            </p:cNvSpPr>
            <p:nvPr/>
          </p:nvSpPr>
          <p:spPr bwMode="hidden">
            <a:xfrm>
              <a:off x="5674" y="2474"/>
              <a:ext cx="84" cy="96"/>
            </a:xfrm>
            <a:custGeom>
              <a:avLst/>
              <a:gdLst/>
              <a:ahLst/>
              <a:cxnLst>
                <a:cxn ang="0">
                  <a:pos x="84" y="96"/>
                </a:cxn>
                <a:cxn ang="0">
                  <a:pos x="84" y="90"/>
                </a:cxn>
                <a:cxn ang="0">
                  <a:pos x="12" y="0"/>
                </a:cxn>
                <a:cxn ang="0">
                  <a:pos x="0" y="6"/>
                </a:cxn>
                <a:cxn ang="0">
                  <a:pos x="84" y="96"/>
                </a:cxn>
                <a:cxn ang="0">
                  <a:pos x="84" y="96"/>
                </a:cxn>
              </a:cxnLst>
              <a:rect l="0" t="0" r="r" b="b"/>
              <a:pathLst>
                <a:path w="84" h="96">
                  <a:moveTo>
                    <a:pt x="84" y="96"/>
                  </a:moveTo>
                  <a:lnTo>
                    <a:pt x="84" y="90"/>
                  </a:lnTo>
                  <a:lnTo>
                    <a:pt x="12" y="0"/>
                  </a:lnTo>
                  <a:lnTo>
                    <a:pt x="0" y="6"/>
                  </a:lnTo>
                  <a:lnTo>
                    <a:pt x="84" y="96"/>
                  </a:lnTo>
                  <a:lnTo>
                    <a:pt x="84" y="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37593" name="Freeform 25"/>
            <p:cNvSpPr>
              <a:spLocks/>
            </p:cNvSpPr>
            <p:nvPr/>
          </p:nvSpPr>
          <p:spPr bwMode="hidden">
            <a:xfrm>
              <a:off x="5603" y="850"/>
              <a:ext cx="155" cy="516"/>
            </a:xfrm>
            <a:custGeom>
              <a:avLst/>
              <a:gdLst/>
              <a:ahLst/>
              <a:cxnLst>
                <a:cxn ang="0">
                  <a:pos x="155" y="516"/>
                </a:cxn>
                <a:cxn ang="0">
                  <a:pos x="155" y="204"/>
                </a:cxn>
                <a:cxn ang="0">
                  <a:pos x="77" y="0"/>
                </a:cxn>
                <a:cxn ang="0">
                  <a:pos x="0" y="192"/>
                </a:cxn>
                <a:cxn ang="0">
                  <a:pos x="155" y="516"/>
                </a:cxn>
                <a:cxn ang="0">
                  <a:pos x="155" y="516"/>
                </a:cxn>
              </a:cxnLst>
              <a:rect l="0" t="0" r="r" b="b"/>
              <a:pathLst>
                <a:path w="155" h="516">
                  <a:moveTo>
                    <a:pt x="155" y="516"/>
                  </a:moveTo>
                  <a:lnTo>
                    <a:pt x="155" y="204"/>
                  </a:lnTo>
                  <a:lnTo>
                    <a:pt x="77" y="0"/>
                  </a:lnTo>
                  <a:lnTo>
                    <a:pt x="0" y="192"/>
                  </a:lnTo>
                  <a:lnTo>
                    <a:pt x="155" y="516"/>
                  </a:lnTo>
                  <a:lnTo>
                    <a:pt x="155" y="51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37594" name="Freeform 26"/>
            <p:cNvSpPr>
              <a:spLocks/>
            </p:cNvSpPr>
            <p:nvPr/>
          </p:nvSpPr>
          <p:spPr bwMode="hidden">
            <a:xfrm>
              <a:off x="5107" y="0"/>
              <a:ext cx="573" cy="104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97" y="1043"/>
                </a:cxn>
                <a:cxn ang="0">
                  <a:pos x="574" y="851"/>
                </a:cxn>
                <a:cxn ang="0">
                  <a:pos x="251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" h="1043">
                  <a:moveTo>
                    <a:pt x="0" y="0"/>
                  </a:moveTo>
                  <a:lnTo>
                    <a:pt x="497" y="1043"/>
                  </a:lnTo>
                  <a:lnTo>
                    <a:pt x="574" y="851"/>
                  </a:lnTo>
                  <a:lnTo>
                    <a:pt x="251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37595" name="Freeform 27"/>
            <p:cNvSpPr>
              <a:spLocks/>
            </p:cNvSpPr>
            <p:nvPr/>
          </p:nvSpPr>
          <p:spPr bwMode="hidden">
            <a:xfrm>
              <a:off x="5411" y="0"/>
              <a:ext cx="341" cy="796"/>
            </a:xfrm>
            <a:custGeom>
              <a:avLst/>
              <a:gdLst/>
              <a:ahLst/>
              <a:cxnLst>
                <a:cxn ang="0">
                  <a:pos x="144" y="0"/>
                </a:cxn>
                <a:cxn ang="0">
                  <a:pos x="0" y="0"/>
                </a:cxn>
                <a:cxn ang="0">
                  <a:pos x="287" y="797"/>
                </a:cxn>
                <a:cxn ang="0">
                  <a:pos x="341" y="653"/>
                </a:cxn>
                <a:cxn ang="0">
                  <a:pos x="144" y="0"/>
                </a:cxn>
                <a:cxn ang="0">
                  <a:pos x="144" y="0"/>
                </a:cxn>
              </a:cxnLst>
              <a:rect l="0" t="0" r="r" b="b"/>
              <a:pathLst>
                <a:path w="341" h="797">
                  <a:moveTo>
                    <a:pt x="144" y="0"/>
                  </a:moveTo>
                  <a:lnTo>
                    <a:pt x="0" y="0"/>
                  </a:lnTo>
                  <a:lnTo>
                    <a:pt x="287" y="797"/>
                  </a:lnTo>
                  <a:lnTo>
                    <a:pt x="341" y="653"/>
                  </a:lnTo>
                  <a:lnTo>
                    <a:pt x="144" y="0"/>
                  </a:lnTo>
                  <a:lnTo>
                    <a:pt x="144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980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37596" name="Freeform 28"/>
            <p:cNvSpPr>
              <a:spLocks/>
            </p:cNvSpPr>
            <p:nvPr/>
          </p:nvSpPr>
          <p:spPr bwMode="hidden">
            <a:xfrm>
              <a:off x="5698" y="653"/>
              <a:ext cx="60" cy="311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60" y="312"/>
                </a:cxn>
                <a:cxn ang="0">
                  <a:pos x="60" y="6"/>
                </a:cxn>
                <a:cxn ang="0">
                  <a:pos x="54" y="0"/>
                </a:cxn>
                <a:cxn ang="0">
                  <a:pos x="0" y="144"/>
                </a:cxn>
                <a:cxn ang="0">
                  <a:pos x="0" y="144"/>
                </a:cxn>
              </a:cxnLst>
              <a:rect l="0" t="0" r="r" b="b"/>
              <a:pathLst>
                <a:path w="60" h="312">
                  <a:moveTo>
                    <a:pt x="0" y="144"/>
                  </a:moveTo>
                  <a:lnTo>
                    <a:pt x="60" y="312"/>
                  </a:lnTo>
                  <a:lnTo>
                    <a:pt x="60" y="6"/>
                  </a:lnTo>
                  <a:lnTo>
                    <a:pt x="54" y="0"/>
                  </a:lnTo>
                  <a:lnTo>
                    <a:pt x="0" y="144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37597" name="Freeform 29"/>
            <p:cNvSpPr>
              <a:spLocks/>
            </p:cNvSpPr>
            <p:nvPr/>
          </p:nvSpPr>
          <p:spPr bwMode="hidden">
            <a:xfrm>
              <a:off x="2" y="1601"/>
              <a:ext cx="5752" cy="1864"/>
            </a:xfrm>
            <a:custGeom>
              <a:avLst/>
              <a:gdLst/>
              <a:ahLst/>
              <a:cxnLst>
                <a:cxn ang="0">
                  <a:pos x="0" y="371"/>
                </a:cxn>
                <a:cxn ang="0">
                  <a:pos x="5740" y="1864"/>
                </a:cxn>
                <a:cxn ang="0">
                  <a:pos x="5740" y="1834"/>
                </a:cxn>
                <a:cxn ang="0">
                  <a:pos x="0" y="0"/>
                </a:cxn>
                <a:cxn ang="0">
                  <a:pos x="0" y="371"/>
                </a:cxn>
                <a:cxn ang="0">
                  <a:pos x="0" y="371"/>
                </a:cxn>
              </a:cxnLst>
              <a:rect l="0" t="0" r="r" b="b"/>
              <a:pathLst>
                <a:path w="5740" h="1864">
                  <a:moveTo>
                    <a:pt x="0" y="371"/>
                  </a:moveTo>
                  <a:lnTo>
                    <a:pt x="5740" y="1864"/>
                  </a:lnTo>
                  <a:lnTo>
                    <a:pt x="5740" y="1834"/>
                  </a:lnTo>
                  <a:lnTo>
                    <a:pt x="0" y="0"/>
                  </a:lnTo>
                  <a:lnTo>
                    <a:pt x="0" y="371"/>
                  </a:lnTo>
                  <a:lnTo>
                    <a:pt x="0" y="371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3529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37598" name="Freeform 30"/>
            <p:cNvSpPr>
              <a:spLocks/>
            </p:cNvSpPr>
            <p:nvPr/>
          </p:nvSpPr>
          <p:spPr bwMode="hidden">
            <a:xfrm>
              <a:off x="5754" y="3483"/>
              <a:ext cx="6" cy="6"/>
            </a:xfrm>
            <a:custGeom>
              <a:avLst/>
              <a:gdLst/>
              <a:ahLst/>
              <a:cxnLst>
                <a:cxn ang="0">
                  <a:pos x="6" y="6"/>
                </a:cxn>
                <a:cxn ang="0">
                  <a:pos x="0" y="0"/>
                </a:cxn>
                <a:cxn ang="0">
                  <a:pos x="0" y="6"/>
                </a:cxn>
                <a:cxn ang="0">
                  <a:pos x="6" y="6"/>
                </a:cxn>
                <a:cxn ang="0">
                  <a:pos x="6" y="6"/>
                </a:cxn>
              </a:cxnLst>
              <a:rect l="0" t="0" r="r" b="b"/>
              <a:pathLst>
                <a:path w="6" h="6">
                  <a:moveTo>
                    <a:pt x="6" y="6"/>
                  </a:moveTo>
                  <a:lnTo>
                    <a:pt x="0" y="0"/>
                  </a:lnTo>
                  <a:lnTo>
                    <a:pt x="0" y="6"/>
                  </a:lnTo>
                  <a:lnTo>
                    <a:pt x="6" y="6"/>
                  </a:lnTo>
                  <a:lnTo>
                    <a:pt x="6" y="6"/>
                  </a:lnTo>
                  <a:close/>
                </a:path>
              </a:pathLst>
            </a:custGeom>
            <a:solidFill>
              <a:srgbClr val="18F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37599" name="Freeform 31"/>
            <p:cNvSpPr>
              <a:spLocks/>
            </p:cNvSpPr>
            <p:nvPr/>
          </p:nvSpPr>
          <p:spPr bwMode="hidden">
            <a:xfrm>
              <a:off x="2" y="2152"/>
              <a:ext cx="5752" cy="1337"/>
            </a:xfrm>
            <a:custGeom>
              <a:avLst/>
              <a:gdLst/>
              <a:ahLst/>
              <a:cxnLst>
                <a:cxn ang="0">
                  <a:pos x="0" y="366"/>
                </a:cxn>
                <a:cxn ang="0">
                  <a:pos x="5740" y="1337"/>
                </a:cxn>
                <a:cxn ang="0">
                  <a:pos x="5740" y="1331"/>
                </a:cxn>
                <a:cxn ang="0">
                  <a:pos x="0" y="0"/>
                </a:cxn>
                <a:cxn ang="0">
                  <a:pos x="0" y="366"/>
                </a:cxn>
                <a:cxn ang="0">
                  <a:pos x="0" y="366"/>
                </a:cxn>
              </a:cxnLst>
              <a:rect l="0" t="0" r="r" b="b"/>
              <a:pathLst>
                <a:path w="5740" h="1337">
                  <a:moveTo>
                    <a:pt x="0" y="366"/>
                  </a:moveTo>
                  <a:lnTo>
                    <a:pt x="5740" y="1337"/>
                  </a:lnTo>
                  <a:lnTo>
                    <a:pt x="5740" y="1331"/>
                  </a:lnTo>
                  <a:lnTo>
                    <a:pt x="0" y="0"/>
                  </a:lnTo>
                  <a:lnTo>
                    <a:pt x="0" y="366"/>
                  </a:lnTo>
                  <a:lnTo>
                    <a:pt x="0" y="36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078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37600" name="Freeform 32"/>
            <p:cNvSpPr>
              <a:spLocks/>
            </p:cNvSpPr>
            <p:nvPr/>
          </p:nvSpPr>
          <p:spPr bwMode="hidden">
            <a:xfrm>
              <a:off x="2" y="3177"/>
              <a:ext cx="5752" cy="414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5740" y="414"/>
                </a:cxn>
                <a:cxn ang="0">
                  <a:pos x="5740" y="402"/>
                </a:cxn>
                <a:cxn ang="0">
                  <a:pos x="0" y="0"/>
                </a:cxn>
                <a:cxn ang="0">
                  <a:pos x="0" y="48"/>
                </a:cxn>
                <a:cxn ang="0">
                  <a:pos x="0" y="48"/>
                </a:cxn>
              </a:cxnLst>
              <a:rect l="0" t="0" r="r" b="b"/>
              <a:pathLst>
                <a:path w="5740" h="414">
                  <a:moveTo>
                    <a:pt x="0" y="48"/>
                  </a:moveTo>
                  <a:lnTo>
                    <a:pt x="5740" y="414"/>
                  </a:lnTo>
                  <a:lnTo>
                    <a:pt x="5740" y="402"/>
                  </a:lnTo>
                  <a:lnTo>
                    <a:pt x="0" y="0"/>
                  </a:lnTo>
                  <a:lnTo>
                    <a:pt x="0" y="48"/>
                  </a:lnTo>
                  <a:lnTo>
                    <a:pt x="0" y="4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37601" name="Freeform 33"/>
            <p:cNvSpPr>
              <a:spLocks/>
            </p:cNvSpPr>
            <p:nvPr/>
          </p:nvSpPr>
          <p:spPr bwMode="hidden">
            <a:xfrm>
              <a:off x="1297" y="0"/>
              <a:ext cx="4457" cy="317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448" y="3177"/>
                </a:cxn>
                <a:cxn ang="0">
                  <a:pos x="4448" y="3153"/>
                </a:cxn>
                <a:cxn ang="0">
                  <a:pos x="125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4448" h="3177">
                  <a:moveTo>
                    <a:pt x="0" y="0"/>
                  </a:moveTo>
                  <a:lnTo>
                    <a:pt x="4448" y="3177"/>
                  </a:lnTo>
                  <a:lnTo>
                    <a:pt x="4448" y="3153"/>
                  </a:lnTo>
                  <a:lnTo>
                    <a:pt x="125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8627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37602" name="Freeform 34"/>
            <p:cNvSpPr>
              <a:spLocks/>
            </p:cNvSpPr>
            <p:nvPr/>
          </p:nvSpPr>
          <p:spPr bwMode="hidden">
            <a:xfrm>
              <a:off x="3321" y="0"/>
              <a:ext cx="2433" cy="261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428" y="2614"/>
                </a:cxn>
                <a:cxn ang="0">
                  <a:pos x="2428" y="2608"/>
                </a:cxn>
                <a:cxn ang="0">
                  <a:pos x="66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428" h="2614">
                  <a:moveTo>
                    <a:pt x="0" y="0"/>
                  </a:moveTo>
                  <a:lnTo>
                    <a:pt x="2428" y="2614"/>
                  </a:lnTo>
                  <a:lnTo>
                    <a:pt x="2428" y="2608"/>
                  </a:lnTo>
                  <a:lnTo>
                    <a:pt x="6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37603" name="Freeform 35"/>
            <p:cNvSpPr>
              <a:spLocks/>
            </p:cNvSpPr>
            <p:nvPr/>
          </p:nvSpPr>
          <p:spPr bwMode="hidden">
            <a:xfrm>
              <a:off x="3950" y="0"/>
              <a:ext cx="1804" cy="2464"/>
            </a:xfrm>
            <a:custGeom>
              <a:avLst/>
              <a:gdLst/>
              <a:ahLst/>
              <a:cxnLst>
                <a:cxn ang="0">
                  <a:pos x="485" y="0"/>
                </a:cxn>
                <a:cxn ang="0">
                  <a:pos x="0" y="0"/>
                </a:cxn>
                <a:cxn ang="0">
                  <a:pos x="1800" y="2464"/>
                </a:cxn>
                <a:cxn ang="0">
                  <a:pos x="1800" y="2248"/>
                </a:cxn>
                <a:cxn ang="0">
                  <a:pos x="1794" y="2248"/>
                </a:cxn>
                <a:cxn ang="0">
                  <a:pos x="485" y="0"/>
                </a:cxn>
                <a:cxn ang="0">
                  <a:pos x="485" y="0"/>
                </a:cxn>
              </a:cxnLst>
              <a:rect l="0" t="0" r="r" b="b"/>
              <a:pathLst>
                <a:path w="1800" h="2464">
                  <a:moveTo>
                    <a:pt x="485" y="0"/>
                  </a:moveTo>
                  <a:lnTo>
                    <a:pt x="0" y="0"/>
                  </a:lnTo>
                  <a:lnTo>
                    <a:pt x="1800" y="2464"/>
                  </a:lnTo>
                  <a:lnTo>
                    <a:pt x="1800" y="2248"/>
                  </a:lnTo>
                  <a:lnTo>
                    <a:pt x="1794" y="2248"/>
                  </a:lnTo>
                  <a:lnTo>
                    <a:pt x="485" y="0"/>
                  </a:lnTo>
                  <a:lnTo>
                    <a:pt x="485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37604" name="Freeform 36"/>
            <p:cNvSpPr>
              <a:spLocks/>
            </p:cNvSpPr>
            <p:nvPr/>
          </p:nvSpPr>
          <p:spPr bwMode="hidden">
            <a:xfrm>
              <a:off x="4519" y="0"/>
              <a:ext cx="1235" cy="207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32" y="2074"/>
                </a:cxn>
                <a:cxn ang="0">
                  <a:pos x="1232" y="2038"/>
                </a:cxn>
                <a:cxn ang="0">
                  <a:pos x="42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232" h="2074">
                  <a:moveTo>
                    <a:pt x="0" y="0"/>
                  </a:moveTo>
                  <a:lnTo>
                    <a:pt x="1232" y="2074"/>
                  </a:lnTo>
                  <a:lnTo>
                    <a:pt x="1232" y="2038"/>
                  </a:lnTo>
                  <a:lnTo>
                    <a:pt x="4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7647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37605" name="Freeform 37"/>
            <p:cNvSpPr>
              <a:spLocks/>
            </p:cNvSpPr>
            <p:nvPr/>
          </p:nvSpPr>
          <p:spPr bwMode="hidden">
            <a:xfrm>
              <a:off x="4694" y="0"/>
              <a:ext cx="1060" cy="193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058" y="1936"/>
                </a:cxn>
                <a:cxn ang="0">
                  <a:pos x="1058" y="1930"/>
                </a:cxn>
                <a:cxn ang="0">
                  <a:pos x="54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058" h="1936">
                  <a:moveTo>
                    <a:pt x="0" y="0"/>
                  </a:moveTo>
                  <a:lnTo>
                    <a:pt x="1058" y="1936"/>
                  </a:lnTo>
                  <a:lnTo>
                    <a:pt x="1058" y="1930"/>
                  </a:lnTo>
                  <a:lnTo>
                    <a:pt x="54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2549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37606" name="Freeform 38"/>
            <p:cNvSpPr>
              <a:spLocks/>
            </p:cNvSpPr>
            <p:nvPr/>
          </p:nvSpPr>
          <p:spPr bwMode="hidden">
            <a:xfrm>
              <a:off x="4981" y="0"/>
              <a:ext cx="773" cy="1487"/>
            </a:xfrm>
            <a:custGeom>
              <a:avLst/>
              <a:gdLst/>
              <a:ahLst/>
              <a:cxnLst>
                <a:cxn ang="0">
                  <a:pos x="771" y="1433"/>
                </a:cxn>
                <a:cxn ang="0">
                  <a:pos x="42" y="0"/>
                </a:cxn>
                <a:cxn ang="0">
                  <a:pos x="0" y="0"/>
                </a:cxn>
                <a:cxn ang="0">
                  <a:pos x="771" y="1487"/>
                </a:cxn>
                <a:cxn ang="0">
                  <a:pos x="771" y="1433"/>
                </a:cxn>
                <a:cxn ang="0">
                  <a:pos x="771" y="1433"/>
                </a:cxn>
              </a:cxnLst>
              <a:rect l="0" t="0" r="r" b="b"/>
              <a:pathLst>
                <a:path w="771" h="1487">
                  <a:moveTo>
                    <a:pt x="771" y="1433"/>
                  </a:moveTo>
                  <a:lnTo>
                    <a:pt x="42" y="0"/>
                  </a:lnTo>
                  <a:lnTo>
                    <a:pt x="0" y="0"/>
                  </a:lnTo>
                  <a:lnTo>
                    <a:pt x="771" y="1487"/>
                  </a:lnTo>
                  <a:lnTo>
                    <a:pt x="771" y="1433"/>
                  </a:lnTo>
                  <a:lnTo>
                    <a:pt x="771" y="1433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882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grpSp>
          <p:nvGrpSpPr>
            <p:cNvPr id="237607" name="Group 39"/>
            <p:cNvGrpSpPr>
              <a:grpSpLocks/>
            </p:cNvGrpSpPr>
            <p:nvPr userDrawn="1"/>
          </p:nvGrpSpPr>
          <p:grpSpPr bwMode="auto">
            <a:xfrm>
              <a:off x="0" y="1632"/>
              <a:ext cx="5758" cy="1858"/>
              <a:chOff x="0" y="1632"/>
              <a:chExt cx="5758" cy="1858"/>
            </a:xfrm>
          </p:grpSpPr>
          <p:sp>
            <p:nvSpPr>
              <p:cNvPr id="237608" name="Freeform 40"/>
              <p:cNvSpPr>
                <a:spLocks/>
              </p:cNvSpPr>
              <p:nvPr/>
            </p:nvSpPr>
            <p:spPr bwMode="hidden">
              <a:xfrm>
                <a:off x="0" y="1632"/>
                <a:ext cx="3670" cy="131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366"/>
                  </a:cxn>
                  <a:cxn ang="0">
                    <a:pos x="3635" y="1313"/>
                  </a:cxn>
                  <a:cxn ang="0">
                    <a:pos x="3647" y="1235"/>
                  </a:cxn>
                  <a:cxn ang="0">
                    <a:pos x="3659" y="1163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3659" h="1313">
                    <a:moveTo>
                      <a:pt x="0" y="0"/>
                    </a:moveTo>
                    <a:lnTo>
                      <a:pt x="0" y="366"/>
                    </a:lnTo>
                    <a:lnTo>
                      <a:pt x="3635" y="1313"/>
                    </a:lnTo>
                    <a:lnTo>
                      <a:pt x="3647" y="1235"/>
                    </a:lnTo>
                    <a:lnTo>
                      <a:pt x="3659" y="1163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72549"/>
                      <a:invGamma/>
                    </a:schemeClr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37609" name="Freeform 41"/>
              <p:cNvSpPr>
                <a:spLocks/>
              </p:cNvSpPr>
              <p:nvPr/>
            </p:nvSpPr>
            <p:spPr bwMode="hidden">
              <a:xfrm>
                <a:off x="3646" y="2795"/>
                <a:ext cx="2112" cy="695"/>
              </a:xfrm>
              <a:custGeom>
                <a:avLst/>
                <a:gdLst/>
                <a:ahLst/>
                <a:cxnLst>
                  <a:cxn ang="0">
                    <a:pos x="2105" y="665"/>
                  </a:cxn>
                  <a:cxn ang="0">
                    <a:pos x="24" y="0"/>
                  </a:cxn>
                  <a:cxn ang="0">
                    <a:pos x="12" y="72"/>
                  </a:cxn>
                  <a:cxn ang="0">
                    <a:pos x="0" y="150"/>
                  </a:cxn>
                  <a:cxn ang="0">
                    <a:pos x="2105" y="695"/>
                  </a:cxn>
                  <a:cxn ang="0">
                    <a:pos x="2105" y="665"/>
                  </a:cxn>
                  <a:cxn ang="0">
                    <a:pos x="2105" y="665"/>
                  </a:cxn>
                </a:cxnLst>
                <a:rect l="0" t="0" r="r" b="b"/>
                <a:pathLst>
                  <a:path w="2105" h="695">
                    <a:moveTo>
                      <a:pt x="2105" y="665"/>
                    </a:moveTo>
                    <a:lnTo>
                      <a:pt x="24" y="0"/>
                    </a:lnTo>
                    <a:lnTo>
                      <a:pt x="12" y="72"/>
                    </a:lnTo>
                    <a:lnTo>
                      <a:pt x="0" y="150"/>
                    </a:lnTo>
                    <a:lnTo>
                      <a:pt x="2105" y="695"/>
                    </a:lnTo>
                    <a:lnTo>
                      <a:pt x="2105" y="665"/>
                    </a:lnTo>
                    <a:lnTo>
                      <a:pt x="2105" y="66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tint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</p:grpSp>
      <p:sp>
        <p:nvSpPr>
          <p:cNvPr id="237610" name="Rectangle 4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237611" name="Rectangle 4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237612" name="Rectangle 4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ru-RU"/>
          </a:p>
        </p:txBody>
      </p:sp>
      <p:sp>
        <p:nvSpPr>
          <p:cNvPr id="237613" name="Rectangle 4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ru-RU"/>
          </a:p>
        </p:txBody>
      </p:sp>
      <p:sp>
        <p:nvSpPr>
          <p:cNvPr id="237614" name="Rectangle 4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9709699C-A696-4896-8592-7E5956852D81}" type="slidenum">
              <a:rPr lang="ru-RU"/>
              <a:pPr/>
              <a:t>‹#›</a:t>
            </a:fld>
            <a:endParaRPr 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</p:sldLayoutIdLst>
  <p:transition>
    <p:wheel/>
  </p:transition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Book Antiqua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Book Antiqua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Book Antiqua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Book Antiqua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Book Antiqua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Book Antiqua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Book Antiqua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Book Antiqua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90000"/>
        <a:buFont typeface="Wingdings" pitchFamily="2" charset="2"/>
        <a:buBlip>
          <a:blip r:embed="rId13"/>
        </a:buBlip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Blip>
          <a:blip r:embed="rId15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Blip>
          <a:blip r:embed="rId15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Blip>
          <a:blip r:embed="rId15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Blip>
          <a:blip r:embed="rId15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Blip>
          <a:blip r:embed="rId15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dea.in.ua/index2.php?option=com_datsogallery&amp;func=wmark&amp;mid=148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gi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taina.aib.ru/biography/albert-ejnshtejn.htm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gi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gif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gif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gif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gif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2.gif"/><Relationship Id="rId4" Type="http://schemas.openxmlformats.org/officeDocument/2006/relationships/image" Target="../media/image21.gif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gif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hyperlink" Target="http://img13.nnm.ru/imagez/gallery/5/5/3/3/5/5533581667f710599b847d26cb668614.jpg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690" name="Rectangle 2"/>
          <p:cNvSpPr>
            <a:spLocks noGrp="1" noChangeArrowheads="1"/>
          </p:cNvSpPr>
          <p:nvPr>
            <p:ph type="title"/>
          </p:nvPr>
        </p:nvSpPr>
        <p:spPr>
          <a:xfrm>
            <a:off x="2928926" y="428604"/>
            <a:ext cx="6215074" cy="3071834"/>
          </a:xfrm>
        </p:spPr>
        <p:txBody>
          <a:bodyPr/>
          <a:lstStyle/>
          <a:p>
            <a:pPr algn="l"/>
            <a:r>
              <a:rPr lang="ru-RU" sz="4000" dirty="0" smtClean="0"/>
              <a:t>   </a:t>
            </a:r>
            <a:r>
              <a:rPr lang="ru-RU" sz="4800" dirty="0" smtClean="0"/>
              <a:t> Пифагор и его  </a:t>
            </a:r>
            <a:br>
              <a:rPr lang="ru-RU" sz="4800" dirty="0" smtClean="0"/>
            </a:br>
            <a:r>
              <a:rPr lang="ru-RU" sz="4800" dirty="0" smtClean="0"/>
              <a:t> </a:t>
            </a:r>
            <a:r>
              <a:rPr lang="ru-RU" sz="4800" dirty="0" smtClean="0"/>
              <a:t>        школа.</a:t>
            </a:r>
            <a:r>
              <a:rPr lang="ru-RU" sz="4800" dirty="0" smtClean="0"/>
              <a:t>         </a:t>
            </a:r>
            <a:endParaRPr lang="ru-RU" sz="4800" dirty="0"/>
          </a:p>
        </p:txBody>
      </p:sp>
      <p:pic>
        <p:nvPicPr>
          <p:cNvPr id="242692" name="Picture 4" descr="Пифагор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142845" y="428604"/>
            <a:ext cx="2786082" cy="3217858"/>
          </a:xfrm>
          <a:noFill/>
          <a:ln/>
        </p:spPr>
      </p:pic>
      <p:sp>
        <p:nvSpPr>
          <p:cNvPr id="6" name="Рамка 5"/>
          <p:cNvSpPr/>
          <p:nvPr/>
        </p:nvSpPr>
        <p:spPr>
          <a:xfrm>
            <a:off x="3857620" y="4714884"/>
            <a:ext cx="4500594" cy="1928826"/>
          </a:xfrm>
          <a:prstGeom prst="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Работу выполнили : Исаева Е.П.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                                     Сенина </a:t>
            </a:r>
            <a:r>
              <a:rPr lang="ru-RU" dirty="0" smtClean="0">
                <a:solidFill>
                  <a:schemeClr val="tx1"/>
                </a:solidFill>
              </a:rPr>
              <a:t>С. У.</a:t>
            </a:r>
            <a:endParaRPr lang="ru-RU" dirty="0" smtClean="0">
              <a:solidFill>
                <a:schemeClr val="tx1"/>
              </a:solidFill>
            </a:endParaRP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Пугачев – 2013 г.</a:t>
            </a:r>
          </a:p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wheel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0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793733"/>
          </a:xfrm>
        </p:spPr>
        <p:txBody>
          <a:bodyPr/>
          <a:lstStyle/>
          <a:p>
            <a:pPr algn="l"/>
            <a:r>
              <a:rPr lang="ru-RU" sz="4000" dirty="0"/>
              <a:t>Второй этап</a:t>
            </a:r>
          </a:p>
        </p:txBody>
      </p:sp>
      <p:sp>
        <p:nvSpPr>
          <p:cNvPr id="258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000109"/>
            <a:ext cx="6643702" cy="5500725"/>
          </a:xfrm>
        </p:spPr>
        <p:txBody>
          <a:bodyPr/>
          <a:lstStyle/>
          <a:p>
            <a:r>
              <a:rPr lang="ru-RU" sz="2800" dirty="0"/>
              <a:t>В этот период человек еще не считался учеником Школы и назывался </a:t>
            </a:r>
            <a:r>
              <a:rPr lang="ru-RU" sz="2800" dirty="0" err="1"/>
              <a:t>акусматиком</a:t>
            </a:r>
            <a:r>
              <a:rPr lang="ru-RU" sz="2800" dirty="0"/>
              <a:t> («слушателем»). Он слушал, впитывал, осознавал - и все это происходило в молчании.  </a:t>
            </a:r>
          </a:p>
          <a:p>
            <a:r>
              <a:rPr lang="ru-RU" sz="2800" dirty="0" err="1"/>
              <a:t>Акусматикам</a:t>
            </a:r>
            <a:r>
              <a:rPr lang="ru-RU" sz="2800" dirty="0"/>
              <a:t> Пифагор «предписывал пятилетнее молчание, испытывая их способности воздерживаться, так как молчание - наиболее трудный вид воздержания».  </a:t>
            </a:r>
          </a:p>
        </p:txBody>
      </p:sp>
      <p:pic>
        <p:nvPicPr>
          <p:cNvPr id="4" name="Picture 7" descr="Картинка 7 из 2338">
            <a:hlinkClick r:id="rId3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215074" y="723900"/>
            <a:ext cx="2714644" cy="5133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heel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074" name="Rectangle 2"/>
          <p:cNvSpPr>
            <a:spLocks noGrp="1" noChangeArrowheads="1"/>
          </p:cNvSpPr>
          <p:nvPr>
            <p:ph type="title"/>
          </p:nvPr>
        </p:nvSpPr>
        <p:spPr>
          <a:xfrm>
            <a:off x="785786" y="277813"/>
            <a:ext cx="7901014" cy="1008047"/>
          </a:xfrm>
        </p:spPr>
        <p:txBody>
          <a:bodyPr/>
          <a:lstStyle/>
          <a:p>
            <a:r>
              <a:rPr lang="ru-RU" dirty="0"/>
              <a:t>Третий этап</a:t>
            </a:r>
          </a:p>
        </p:txBody>
      </p:sp>
      <p:sp>
        <p:nvSpPr>
          <p:cNvPr id="259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600200"/>
            <a:ext cx="9144000" cy="5257800"/>
          </a:xfrm>
        </p:spPr>
        <p:txBody>
          <a:bodyPr/>
          <a:lstStyle/>
          <a:p>
            <a:r>
              <a:rPr lang="ru-RU" sz="2800" dirty="0"/>
              <a:t>Лишь после долгих лет такой работы </a:t>
            </a:r>
            <a:r>
              <a:rPr lang="ru-RU" sz="2800" dirty="0" err="1"/>
              <a:t>акусматик</a:t>
            </a:r>
            <a:r>
              <a:rPr lang="ru-RU" sz="2800" dirty="0"/>
              <a:t> становился настоящим учеником-пифагорейцем  </a:t>
            </a:r>
          </a:p>
          <a:p>
            <a:r>
              <a:rPr lang="ru-RU" sz="2800" dirty="0"/>
              <a:t>Теперь он носил звание математика - «познающего». </a:t>
            </a:r>
          </a:p>
          <a:p>
            <a:r>
              <a:rPr lang="ru-RU" sz="2800" dirty="0"/>
              <a:t>На занятиях, которые проводил сам Пифагор или его ближайшие ученики, математикам давалась целостная картина мира, раскрывалось устройство Природы и человека.  </a:t>
            </a:r>
          </a:p>
          <a:p>
            <a:r>
              <a:rPr lang="ru-RU" sz="2800" dirty="0"/>
              <a:t>Обучение математиков происходило в течение долгого времени, но и оно тоже было только подготовкой. </a:t>
            </a:r>
          </a:p>
        </p:txBody>
      </p:sp>
    </p:spTree>
  </p:cSld>
  <p:clrMapOvr>
    <a:masterClrMapping/>
  </p:clrMapOvr>
  <p:transition>
    <p:wheel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Математики - «познающие»</a:t>
            </a:r>
            <a:endParaRPr lang="ru-RU" dirty="0"/>
          </a:p>
        </p:txBody>
      </p:sp>
      <p:pic>
        <p:nvPicPr>
          <p:cNvPr id="4" name="Picture 10" descr="DSC0508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642910" y="1571612"/>
            <a:ext cx="8143932" cy="50720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heel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Четвертый этап</a:t>
            </a:r>
          </a:p>
        </p:txBody>
      </p:sp>
      <p:sp>
        <p:nvSpPr>
          <p:cNvPr id="260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85720" y="1643049"/>
            <a:ext cx="8858280" cy="4786347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ru-RU" sz="2800" dirty="0"/>
              <a:t>  Посвятить себя служению людям, обществу, всем, кто нуждается в помощи и защите, - естественный шаг для зрелого философа. </a:t>
            </a:r>
          </a:p>
          <a:p>
            <a:pPr>
              <a:lnSpc>
                <a:spcPct val="90000"/>
              </a:lnSpc>
            </a:pPr>
            <a:r>
              <a:rPr lang="ru-RU" sz="2800" dirty="0"/>
              <a:t>И когда ученики-математики были готовы к этому, происходил выбор тех направлений и форм, в которых это служение будет осуществляться, и затем окончательное обучение избранной «специальности». </a:t>
            </a:r>
          </a:p>
          <a:p>
            <a:pPr>
              <a:lnSpc>
                <a:spcPct val="90000"/>
              </a:lnSpc>
            </a:pPr>
            <a:r>
              <a:rPr lang="ru-RU" sz="2800" dirty="0"/>
              <a:t>Одни изучали   экономику,  другие изучали медицину,   и т. д.</a:t>
            </a:r>
          </a:p>
        </p:txBody>
      </p:sp>
    </p:spTree>
  </p:cSld>
  <p:clrMapOvr>
    <a:masterClrMapping/>
  </p:clrMapOvr>
  <p:transition>
    <p:wheel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1143000"/>
          </a:xfrm>
        </p:spPr>
        <p:txBody>
          <a:bodyPr/>
          <a:lstStyle/>
          <a:p>
            <a:r>
              <a:rPr lang="ru-RU"/>
              <a:t>Пятый этап</a:t>
            </a:r>
          </a:p>
        </p:txBody>
      </p:sp>
      <p:sp>
        <p:nvSpPr>
          <p:cNvPr id="261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196975"/>
            <a:ext cx="9144000" cy="566102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ru-RU" sz="2800"/>
              <a:t>Высшей же ступенью в Пифагорейской школе считалось обучение политиков - людей, способных управлять обществом. </a:t>
            </a:r>
          </a:p>
          <a:p>
            <a:pPr>
              <a:lnSpc>
                <a:spcPct val="90000"/>
              </a:lnSpc>
            </a:pPr>
            <a:r>
              <a:rPr lang="ru-RU" sz="2800"/>
              <a:t> Задача - руководить людьми исходя из общего блага, не идя на поводу ни собственных, ни чужих интересов,   </a:t>
            </a:r>
          </a:p>
          <a:p>
            <a:pPr>
              <a:lnSpc>
                <a:spcPct val="90000"/>
              </a:lnSpc>
            </a:pPr>
            <a:r>
              <a:rPr lang="ru-RU" sz="2800"/>
              <a:t>Позже Платон переработал и расширил пифагорейскую теорию государства - «модель идеального государства Платона».</a:t>
            </a:r>
          </a:p>
          <a:p>
            <a:pPr>
              <a:lnSpc>
                <a:spcPct val="90000"/>
              </a:lnSpc>
            </a:pPr>
            <a:r>
              <a:rPr lang="ru-RU" sz="2800"/>
              <a:t>Многие ученики Пифагора прославились как законодатели и справедливые хранители законов</a:t>
            </a:r>
          </a:p>
          <a:p>
            <a:pPr>
              <a:lnSpc>
                <a:spcPct val="90000"/>
              </a:lnSpc>
            </a:pPr>
            <a:r>
              <a:rPr lang="ru-RU" sz="2800"/>
              <a:t>Годы, когда пифагорейцы участвовали в государственных делах, были благополучными,  </a:t>
            </a:r>
          </a:p>
        </p:txBody>
      </p:sp>
    </p:spTree>
  </p:cSld>
  <p:clrMapOvr>
    <a:masterClrMapping/>
  </p:clrMapOvr>
  <p:transition>
    <p:wheel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7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Чет -нечет</a:t>
            </a:r>
          </a:p>
        </p:txBody>
      </p:sp>
      <p:sp>
        <p:nvSpPr>
          <p:cNvPr id="2447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85860"/>
            <a:ext cx="8229600" cy="4845065"/>
          </a:xfrm>
        </p:spPr>
        <p:txBody>
          <a:bodyPr/>
          <a:lstStyle/>
          <a:p>
            <a:r>
              <a:rPr lang="ru-RU" sz="2800" dirty="0"/>
              <a:t>Все числа пифагорейцы разделяли на две категории — четные и нечетные </a:t>
            </a:r>
          </a:p>
          <a:p>
            <a:r>
              <a:rPr lang="ru-RU" sz="2800" dirty="0"/>
              <a:t> Позднее выяснилось, что пифагорейские «четное — нечетное», «правое — левое» имеют глубокие и интересные следствия в кристаллах кварца, в структуре вирусов и ДНК, в знаменитых опытах Пастера , в нарушении четности элементарных частиц и других теориях. </a:t>
            </a:r>
          </a:p>
        </p:txBody>
      </p:sp>
      <p:pic>
        <p:nvPicPr>
          <p:cNvPr id="244741" name="Picture 5" descr="numerologia0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57620" y="5238750"/>
            <a:ext cx="5286380" cy="1619250"/>
          </a:xfrm>
          <a:prstGeom prst="rect">
            <a:avLst/>
          </a:prstGeom>
          <a:noFill/>
        </p:spPr>
      </p:pic>
    </p:spTree>
  </p:cSld>
  <p:clrMapOvr>
    <a:masterClrMapping/>
  </p:clrMapOvr>
  <p:transition>
    <p:wheel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8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Чет… Нечет…</a:t>
            </a:r>
          </a:p>
        </p:txBody>
      </p:sp>
      <p:sp>
        <p:nvSpPr>
          <p:cNvPr id="2488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Пифагорейцы  </a:t>
            </a:r>
            <a:r>
              <a:rPr lang="ru-RU" dirty="0"/>
              <a:t>считали </a:t>
            </a:r>
            <a:r>
              <a:rPr lang="ru-RU" dirty="0" smtClean="0"/>
              <a:t> четные  </a:t>
            </a:r>
            <a:r>
              <a:rPr lang="ru-RU" dirty="0"/>
              <a:t>числа женскими, а </a:t>
            </a:r>
            <a:r>
              <a:rPr lang="ru-RU" dirty="0" smtClean="0"/>
              <a:t> нечетные  </a:t>
            </a:r>
            <a:r>
              <a:rPr lang="ru-RU" dirty="0"/>
              <a:t>мужскими </a:t>
            </a:r>
            <a:r>
              <a:rPr lang="ru-RU" dirty="0" smtClean="0"/>
              <a:t>.  </a:t>
            </a:r>
            <a:r>
              <a:rPr lang="ru-RU" dirty="0"/>
              <a:t>Брак — это пятерка, </a:t>
            </a:r>
            <a:r>
              <a:rPr lang="ru-RU" dirty="0" smtClean="0"/>
              <a:t>равная  трем  </a:t>
            </a:r>
            <a:r>
              <a:rPr lang="ru-RU" dirty="0"/>
              <a:t>плюс два. </a:t>
            </a:r>
          </a:p>
          <a:p>
            <a:r>
              <a:rPr lang="ru-RU" dirty="0"/>
              <a:t>По той же причине прямоугольный треугольник со сторонами </a:t>
            </a:r>
            <a:r>
              <a:rPr lang="ru-RU" dirty="0" smtClean="0"/>
              <a:t> три</a:t>
            </a:r>
            <a:r>
              <a:rPr lang="ru-RU" dirty="0"/>
              <a:t>, четыре, пять был назван </a:t>
            </a:r>
            <a:r>
              <a:rPr lang="ru-RU" dirty="0" smtClean="0"/>
              <a:t>ими</a:t>
            </a:r>
          </a:p>
          <a:p>
            <a:r>
              <a:rPr lang="ru-RU" dirty="0" smtClean="0"/>
              <a:t> </a:t>
            </a:r>
            <a:r>
              <a:rPr lang="ru-RU" dirty="0"/>
              <a:t>«фигура невесты». </a:t>
            </a:r>
          </a:p>
        </p:txBody>
      </p:sp>
      <p:pic>
        <p:nvPicPr>
          <p:cNvPr id="248836" name="Picture 4" descr="J0095715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65925" y="4652963"/>
            <a:ext cx="2378075" cy="2347912"/>
          </a:xfrm>
          <a:prstGeom prst="rect">
            <a:avLst/>
          </a:prstGeom>
          <a:noFill/>
        </p:spPr>
      </p:pic>
    </p:spTree>
  </p:cSld>
  <p:clrMapOvr>
    <a:masterClrMapping/>
  </p:clrMapOvr>
  <p:transition>
    <p:wheel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b="1"/>
              <a:t>Тетрада</a:t>
            </a:r>
          </a:p>
        </p:txBody>
      </p:sp>
      <p:sp>
        <p:nvSpPr>
          <p:cNvPr id="270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2327275"/>
            <a:ext cx="9144000" cy="453072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ru-RU"/>
              <a:t>Числа 1, 2, 3 и 4 составляли знаменитую </a:t>
            </a:r>
            <a:r>
              <a:rPr lang="ru-RU" b="1" i="1"/>
              <a:t>"тетраду"</a:t>
            </a:r>
            <a:r>
              <a:rPr lang="ru-RU"/>
              <a:t>.  </a:t>
            </a:r>
          </a:p>
          <a:p>
            <a:pPr>
              <a:lnSpc>
                <a:spcPct val="90000"/>
              </a:lnSpc>
            </a:pPr>
            <a:r>
              <a:rPr lang="ru-RU"/>
              <a:t>Геометрически тетрада изображалась "совершенным треугольником", арифметически — "треугольным числом" 1+2+3+4 = 10.  </a:t>
            </a:r>
          </a:p>
          <a:p>
            <a:pPr>
              <a:lnSpc>
                <a:spcPct val="90000"/>
              </a:lnSpc>
            </a:pPr>
            <a:r>
              <a:rPr lang="ru-RU"/>
              <a:t> Пифагорейцы, клялись </a:t>
            </a:r>
            <a:r>
              <a:rPr lang="ru-RU">
                <a:effectLst/>
              </a:rPr>
              <a:t>"тем, кто вложил в нашу душу тетраду, — источник и корень вечной природы"</a:t>
            </a:r>
            <a:r>
              <a:rPr lang="ru-RU"/>
              <a:t>. </a:t>
            </a:r>
          </a:p>
        </p:txBody>
      </p:sp>
      <p:pic>
        <p:nvPicPr>
          <p:cNvPr id="270341" name="Picture 5" descr="image00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2987675" cy="238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heel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882" name="Rectangle 2"/>
          <p:cNvSpPr>
            <a:spLocks noGrp="1" noChangeArrowheads="1"/>
          </p:cNvSpPr>
          <p:nvPr>
            <p:ph type="title"/>
          </p:nvPr>
        </p:nvSpPr>
        <p:spPr>
          <a:xfrm>
            <a:off x="2987675" y="277813"/>
            <a:ext cx="5699125" cy="1143000"/>
          </a:xfrm>
        </p:spPr>
        <p:txBody>
          <a:bodyPr/>
          <a:lstStyle/>
          <a:p>
            <a:r>
              <a:rPr lang="ru-RU"/>
              <a:t>Идеальное число</a:t>
            </a:r>
          </a:p>
        </p:txBody>
      </p:sp>
      <p:sp>
        <p:nvSpPr>
          <p:cNvPr id="2508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600200"/>
            <a:ext cx="9144000" cy="5257800"/>
          </a:xfrm>
        </p:spPr>
        <p:txBody>
          <a:bodyPr/>
          <a:lstStyle/>
          <a:p>
            <a:r>
              <a:rPr lang="ru-RU" dirty="0"/>
              <a:t>Сумма чисел, входящих в </a:t>
            </a:r>
            <a:r>
              <a:rPr lang="ru-RU" dirty="0" err="1"/>
              <a:t>тетраду</a:t>
            </a:r>
            <a:r>
              <a:rPr lang="ru-RU" dirty="0"/>
              <a:t>, равна десяти, именно поэтому десятка считалась у пифагорейцев идеальным числом и символизировала Вселенную. </a:t>
            </a:r>
          </a:p>
          <a:p>
            <a:r>
              <a:rPr lang="ru-RU" dirty="0"/>
              <a:t>Поскольку число десять — идеальное, рассуждали они, на небе должно быть ровно десять планет. Надо заметить, что тогда были известны лишь Солнце, Земля и пять планет. </a:t>
            </a:r>
            <a:r>
              <a:rPr lang="ru-RU" dirty="0" smtClean="0"/>
              <a:t>Десятую планету они назвали </a:t>
            </a:r>
            <a:r>
              <a:rPr lang="ru-RU" dirty="0" err="1" smtClean="0"/>
              <a:t>Противоземлие</a:t>
            </a:r>
            <a:r>
              <a:rPr lang="ru-RU" dirty="0" smtClean="0"/>
              <a:t>. </a:t>
            </a:r>
            <a:endParaRPr lang="ru-RU" dirty="0"/>
          </a:p>
        </p:txBody>
      </p:sp>
      <p:pic>
        <p:nvPicPr>
          <p:cNvPr id="250885" name="Picture 5" descr="br-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2916238" cy="1673225"/>
          </a:xfrm>
          <a:prstGeom prst="rect">
            <a:avLst/>
          </a:prstGeom>
          <a:noFill/>
        </p:spPr>
      </p:pic>
    </p:spTree>
  </p:cSld>
  <p:clrMapOvr>
    <a:masterClrMapping/>
  </p:clrMapOvr>
  <p:transition>
    <p:wheel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7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Десятка</a:t>
            </a:r>
          </a:p>
        </p:txBody>
      </p:sp>
      <p:sp>
        <p:nvSpPr>
          <p:cNvPr id="2467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/>
              <a:t>Десятка может быть выражена суммой первых четырех чисел (1+2+3+4=10), где единица — выражение точки, двойка — линии и одномерного образа, тройка — плоскости и двумерного образа, четверка — пирамиды, то есть трехмерного образа. Ну чем не четырехмерная Вселенная </a:t>
            </a:r>
            <a:r>
              <a:rPr lang="ru-RU">
                <a:hlinkClick r:id="rId3" tooltip="Биография физика Альберта Эйнштейна"/>
              </a:rPr>
              <a:t>Эйнштейна</a:t>
            </a:r>
            <a:r>
              <a:rPr lang="ru-RU"/>
              <a:t>? </a:t>
            </a:r>
          </a:p>
        </p:txBody>
      </p:sp>
      <p:pic>
        <p:nvPicPr>
          <p:cNvPr id="246788" name="Picture 4" descr="an6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667625" y="5381625"/>
            <a:ext cx="1476375" cy="1476375"/>
          </a:xfrm>
          <a:prstGeom prst="rect">
            <a:avLst/>
          </a:prstGeom>
          <a:noFill/>
        </p:spPr>
      </p:pic>
    </p:spTree>
  </p:cSld>
  <p:clrMapOvr>
    <a:masterClrMapping/>
  </p:clrMapOvr>
  <p:transition>
    <p:wheel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818" name="Rectangle 2"/>
          <p:cNvSpPr>
            <a:spLocks noGrp="1" noChangeArrowheads="1"/>
          </p:cNvSpPr>
          <p:nvPr>
            <p:ph type="title"/>
          </p:nvPr>
        </p:nvSpPr>
        <p:spPr>
          <a:xfrm>
            <a:off x="285720" y="357166"/>
            <a:ext cx="8401080" cy="1428761"/>
          </a:xfrm>
        </p:spPr>
        <p:txBody>
          <a:bodyPr/>
          <a:lstStyle/>
          <a:p>
            <a:pPr algn="r"/>
            <a:r>
              <a:rPr lang="en-US" dirty="0" smtClean="0"/>
              <a:t/>
            </a:r>
            <a:br>
              <a:rPr lang="en-US" dirty="0" smtClean="0"/>
            </a:br>
            <a:r>
              <a:rPr lang="ru-RU" dirty="0" smtClean="0"/>
              <a:t>«Все вещи – суть числа» </a:t>
            </a:r>
            <a:br>
              <a:rPr lang="ru-RU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ru-RU" sz="3200" dirty="0" smtClean="0"/>
              <a:t>Пифагор</a:t>
            </a:r>
            <a:endParaRPr lang="ru-RU" sz="3200" dirty="0"/>
          </a:p>
        </p:txBody>
      </p:sp>
      <p:pic>
        <p:nvPicPr>
          <p:cNvPr id="290820" name="Picture 4" descr="Пифагор на фреске Рафаэля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7158" y="1214422"/>
            <a:ext cx="6215106" cy="5429288"/>
          </a:xfrm>
          <a:prstGeom prst="rect">
            <a:avLst/>
          </a:prstGeom>
          <a:noFill/>
        </p:spPr>
      </p:pic>
    </p:spTree>
  </p:cSld>
  <p:clrMapOvr>
    <a:masterClrMapping/>
  </p:clrMapOvr>
  <p:transition>
    <p:wheel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810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333375"/>
            <a:ext cx="8229600" cy="1143000"/>
          </a:xfrm>
        </p:spPr>
        <p:txBody>
          <a:bodyPr/>
          <a:lstStyle/>
          <a:p>
            <a:r>
              <a:rPr lang="ru-RU"/>
              <a:t>Справедливость  и равенство</a:t>
            </a:r>
          </a:p>
        </p:txBody>
      </p:sp>
      <p:sp>
        <p:nvSpPr>
          <p:cNvPr id="2478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600200"/>
            <a:ext cx="9144000" cy="5257800"/>
          </a:xfrm>
        </p:spPr>
        <p:txBody>
          <a:bodyPr/>
          <a:lstStyle/>
          <a:p>
            <a:r>
              <a:rPr lang="ru-RU"/>
              <a:t>Справедливость и равенство пифагорейцы видели в квадрате числа.</a:t>
            </a:r>
          </a:p>
          <a:p>
            <a:r>
              <a:rPr lang="ru-RU"/>
              <a:t> Символом постоянства у них было число девять, поскольку все кратные девяти числа имеют сумму цифр опять-таки девять. </a:t>
            </a:r>
          </a:p>
          <a:p>
            <a:pPr>
              <a:buFont typeface="Wingdings" pitchFamily="2" charset="2"/>
              <a:buNone/>
            </a:pPr>
            <a:r>
              <a:rPr lang="ru-RU"/>
              <a:t>9*2=18      1+8=9;    </a:t>
            </a:r>
          </a:p>
          <a:p>
            <a:pPr>
              <a:buFont typeface="Wingdings" pitchFamily="2" charset="2"/>
              <a:buNone/>
            </a:pPr>
            <a:r>
              <a:rPr lang="ru-RU"/>
              <a:t>7*9=63  	6+3=9; </a:t>
            </a:r>
          </a:p>
          <a:p>
            <a:pPr>
              <a:buFont typeface="Wingdings" pitchFamily="2" charset="2"/>
              <a:buNone/>
            </a:pPr>
            <a:r>
              <a:rPr lang="ru-RU"/>
              <a:t>11*9=99     9+9=18   1+8=9;</a:t>
            </a:r>
          </a:p>
          <a:p>
            <a:pPr>
              <a:buFont typeface="Wingdings" pitchFamily="2" charset="2"/>
              <a:buNone/>
            </a:pPr>
            <a:r>
              <a:rPr lang="ru-RU"/>
              <a:t>25*9= 225  2+2+5=9.</a:t>
            </a:r>
          </a:p>
          <a:p>
            <a:pPr>
              <a:buFont typeface="Wingdings" pitchFamily="2" charset="2"/>
              <a:buNone/>
            </a:pPr>
            <a:endParaRPr lang="ru-RU"/>
          </a:p>
        </p:txBody>
      </p:sp>
      <p:pic>
        <p:nvPicPr>
          <p:cNvPr id="247812" name="Picture 4" descr="J0095673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260350"/>
            <a:ext cx="1192213" cy="1412875"/>
          </a:xfrm>
          <a:prstGeom prst="rect">
            <a:avLst/>
          </a:prstGeom>
          <a:noFill/>
        </p:spPr>
      </p:pic>
    </p:spTree>
  </p:cSld>
  <p:clrMapOvr>
    <a:masterClrMapping/>
  </p:clrMapOvr>
  <p:transition>
    <p:wheel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79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60350"/>
            <a:ext cx="8697913" cy="2808288"/>
          </a:xfrm>
        </p:spPr>
        <p:txBody>
          <a:bodyPr/>
          <a:lstStyle/>
          <a:p>
            <a:pPr algn="l"/>
            <a:r>
              <a:rPr lang="ru-RU" sz="4000"/>
              <a:t>Число восемь у пифагорейцев символизировало смерть, так как кратные восьми имеют уменьшающуюся сумму цифр. </a:t>
            </a:r>
            <a:br>
              <a:rPr lang="ru-RU" sz="4000"/>
            </a:br>
            <a:endParaRPr lang="ru-RU" sz="4000"/>
          </a:p>
        </p:txBody>
      </p:sp>
      <p:pic>
        <p:nvPicPr>
          <p:cNvPr id="289796" name="Picture 4" descr="J0095672"/>
          <p:cNvPicPr>
            <a:picLocks noGrp="1" noChangeAspect="1" noChangeArrowheads="1" noCrop="1"/>
          </p:cNvPicPr>
          <p:nvPr>
            <p:ph type="body"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7362825" y="4940300"/>
            <a:ext cx="1781175" cy="1917700"/>
          </a:xfrm>
          <a:noFill/>
          <a:ln/>
        </p:spPr>
      </p:pic>
      <p:sp>
        <p:nvSpPr>
          <p:cNvPr id="289797" name="Text Box 5"/>
          <p:cNvSpPr txBox="1">
            <a:spLocks noChangeArrowheads="1"/>
          </p:cNvSpPr>
          <p:nvPr/>
        </p:nvSpPr>
        <p:spPr bwMode="auto">
          <a:xfrm>
            <a:off x="684213" y="2565400"/>
            <a:ext cx="6840537" cy="4760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3600"/>
              <a:t>8*2=16   1+6=7; </a:t>
            </a:r>
          </a:p>
          <a:p>
            <a:pPr>
              <a:spcBef>
                <a:spcPct val="50000"/>
              </a:spcBef>
            </a:pPr>
            <a:r>
              <a:rPr lang="ru-RU" sz="3600"/>
              <a:t>8*3=24    2+4=6;  </a:t>
            </a:r>
          </a:p>
          <a:p>
            <a:pPr>
              <a:spcBef>
                <a:spcPct val="50000"/>
              </a:spcBef>
            </a:pPr>
            <a:r>
              <a:rPr lang="ru-RU" sz="3600"/>
              <a:t>8*4=32   3+2=5; </a:t>
            </a:r>
          </a:p>
          <a:p>
            <a:pPr>
              <a:spcBef>
                <a:spcPct val="50000"/>
              </a:spcBef>
            </a:pPr>
            <a:r>
              <a:rPr lang="ru-RU" sz="3600"/>
              <a:t>8*5+40  4+0=4; </a:t>
            </a:r>
          </a:p>
          <a:p>
            <a:pPr>
              <a:spcBef>
                <a:spcPct val="50000"/>
              </a:spcBef>
            </a:pPr>
            <a:r>
              <a:rPr lang="ru-RU" sz="3600"/>
              <a:t>8*6=48  4+8=12  1+2=3</a:t>
            </a:r>
          </a:p>
          <a:p>
            <a:pPr>
              <a:spcBef>
                <a:spcPct val="50000"/>
              </a:spcBef>
            </a:pPr>
            <a:r>
              <a:rPr lang="ru-RU" sz="3600"/>
              <a:t>  </a:t>
            </a:r>
          </a:p>
        </p:txBody>
      </p:sp>
    </p:spTree>
  </p:cSld>
  <p:clrMapOvr>
    <a:masterClrMapping/>
  </p:clrMapOvr>
  <p:transition>
    <p:wheel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9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«Нехорошие числа»</a:t>
            </a:r>
          </a:p>
        </p:txBody>
      </p:sp>
      <p:sp>
        <p:nvSpPr>
          <p:cNvPr id="2539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600200"/>
            <a:ext cx="9144000" cy="5257800"/>
          </a:xfrm>
        </p:spPr>
        <p:txBody>
          <a:bodyPr/>
          <a:lstStyle/>
          <a:p>
            <a:r>
              <a:rPr lang="ru-RU" dirty="0"/>
              <a:t>Кроме чисел, вызывавших восхищение и преклонение, у пифагорейцев были и так называемые нехорошие числа. Это числа, которые не </a:t>
            </a:r>
            <a:r>
              <a:rPr lang="ru-RU" dirty="0" smtClean="0"/>
              <a:t>обладали  </a:t>
            </a:r>
            <a:r>
              <a:rPr lang="ru-RU" dirty="0"/>
              <a:t>никакими достоинствами, а еще хуже, если такое число было окружено «хорошими» числами. </a:t>
            </a:r>
          </a:p>
          <a:p>
            <a:r>
              <a:rPr lang="ru-RU" dirty="0"/>
              <a:t> Знаменитое число тринадцать — чертова дюжина </a:t>
            </a:r>
          </a:p>
          <a:p>
            <a:r>
              <a:rPr lang="ru-RU" dirty="0"/>
              <a:t>Число семнадцать, вызывавшее особое отвращение у пифагорейцев. </a:t>
            </a:r>
          </a:p>
        </p:txBody>
      </p:sp>
      <p:pic>
        <p:nvPicPr>
          <p:cNvPr id="253956" name="Picture 4" descr="J0095776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5214942" cy="1700213"/>
          </a:xfrm>
          <a:prstGeom prst="rect">
            <a:avLst/>
          </a:prstGeom>
          <a:noFill/>
        </p:spPr>
      </p:pic>
    </p:spTree>
  </p:cSld>
  <p:clrMapOvr>
    <a:masterClrMapping/>
  </p:clrMapOvr>
  <p:transition>
    <p:wheel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Ёще о числах</a:t>
            </a:r>
          </a:p>
        </p:txBody>
      </p:sp>
      <p:sp>
        <p:nvSpPr>
          <p:cNvPr id="291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3600" dirty="0" smtClean="0"/>
              <a:t>У  пифагорейцев была «клятва числом 36». </a:t>
            </a:r>
          </a:p>
          <a:p>
            <a:r>
              <a:rPr lang="ru-RU" sz="3600" dirty="0" smtClean="0"/>
              <a:t>Ему приписывались </a:t>
            </a:r>
          </a:p>
          <a:p>
            <a:r>
              <a:rPr lang="ru-RU" sz="3600" dirty="0" smtClean="0"/>
              <a:t>Особые свойства</a:t>
            </a:r>
          </a:p>
          <a:p>
            <a:r>
              <a:rPr lang="ru-RU" sz="3600" dirty="0" smtClean="0"/>
              <a:t>36=(2+4+6+8)+(1+3+5+</a:t>
            </a:r>
            <a:r>
              <a:rPr lang="en-US" sz="3600" dirty="0" smtClean="0"/>
              <a:t>7)</a:t>
            </a:r>
            <a:endParaRPr lang="ru-RU" sz="3600" dirty="0" smtClean="0"/>
          </a:p>
          <a:p>
            <a:endParaRPr lang="ru-RU" sz="2400" dirty="0"/>
          </a:p>
        </p:txBody>
      </p:sp>
      <p:pic>
        <p:nvPicPr>
          <p:cNvPr id="291844" name="Picture 4" descr="cif9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00232" y="4675196"/>
            <a:ext cx="2143140" cy="1905014"/>
          </a:xfrm>
          <a:prstGeom prst="rect">
            <a:avLst/>
          </a:prstGeom>
          <a:noFill/>
        </p:spPr>
      </p:pic>
      <p:pic>
        <p:nvPicPr>
          <p:cNvPr id="291845" name="Picture 5" descr="0_clr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572132" y="4071942"/>
            <a:ext cx="2000264" cy="3360562"/>
          </a:xfrm>
          <a:prstGeom prst="rect">
            <a:avLst/>
          </a:prstGeom>
          <a:noFill/>
        </p:spPr>
      </p:pic>
      <p:pic>
        <p:nvPicPr>
          <p:cNvPr id="291846" name="Picture 6" descr="J0095666"/>
          <p:cNvPicPr>
            <a:picLocks noChangeAspect="1" noChangeArrowheads="1" noCrop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929454" y="2357430"/>
            <a:ext cx="1928826" cy="1685925"/>
          </a:xfrm>
          <a:prstGeom prst="rect">
            <a:avLst/>
          </a:prstGeom>
          <a:noFill/>
        </p:spPr>
      </p:pic>
    </p:spTree>
  </p:cSld>
  <p:clrMapOvr>
    <a:masterClrMapping/>
  </p:clrMapOvr>
  <p:transition>
    <p:wheel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«КОСМОС»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1600200"/>
            <a:ext cx="3571900" cy="4757758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Пифагор  ввел в науку это слово, понимая под ним нечто стройное и цельное, подчиняющееся законам гармонии и чисел.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285721" y="1285860"/>
            <a:ext cx="3500462" cy="32147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285720" y="4143380"/>
            <a:ext cx="3097212" cy="25717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90000"/>
              <a:buFontTx/>
              <a:buNone/>
              <a:tabLst/>
              <a:defRPr/>
            </a:pPr>
            <a:r>
              <a:rPr kumimoji="0" lang="ru-RU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</a:t>
            </a: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533400" y="457200"/>
            <a:ext cx="8143875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ru-RU" sz="4000" dirty="0">
              <a:solidFill>
                <a:schemeClr val="tx2"/>
              </a:solidFill>
            </a:endParaRPr>
          </a:p>
        </p:txBody>
      </p:sp>
      <p:pic>
        <p:nvPicPr>
          <p:cNvPr id="11" name="Picture 6" descr="3D космическая поверхность_Zozo_ru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4648200" y="1557338"/>
            <a:ext cx="3886200" cy="4319587"/>
          </a:xfrm>
          <a:prstGeom prst="rect">
            <a:avLst/>
          </a:prstGeom>
          <a:noFill/>
        </p:spPr>
      </p:pic>
    </p:spTree>
  </p:cSld>
  <p:clrMapOvr>
    <a:masterClrMapping/>
  </p:clrMapOvr>
  <p:transition>
    <p:whee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1000" tmFilter="0,0; .5, 1; 1, 1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6" dur="8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7" dur="8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8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56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9"/>
                                    </p:cond>
                                  </p:end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build="p"/>
      <p:bldP spid="10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ЧТО ТАКОЕ МИР?</a:t>
            </a:r>
            <a:endParaRPr lang="ru-RU" dirty="0"/>
          </a:p>
        </p:txBody>
      </p:sp>
      <p:sp>
        <p:nvSpPr>
          <p:cNvPr id="268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«Мир есть ограниченная  сфера, носящаяся в беспредельности… Движение небесных светил – это неслышимая нами гармония поющих космических сфер…»</a:t>
            </a:r>
          </a:p>
          <a:p>
            <a:endParaRPr lang="ru-RU" dirty="0"/>
          </a:p>
        </p:txBody>
      </p:sp>
      <p:pic>
        <p:nvPicPr>
          <p:cNvPr id="5" name="Picture 10" descr="070010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1928794" y="4194175"/>
            <a:ext cx="6337300" cy="2663825"/>
          </a:xfrm>
          <a:prstGeom prst="rect">
            <a:avLst/>
          </a:prstGeom>
        </p:spPr>
      </p:pic>
    </p:spTree>
  </p:cSld>
  <p:clrMapOvr>
    <a:masterClrMapping/>
  </p:clrMapOvr>
  <p:transition>
    <p:wheel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b="1" dirty="0" smtClean="0"/>
              <a:t>Заслуги Пифагора несомненно велики  и недооценить их просто </a:t>
            </a:r>
            <a:r>
              <a:rPr lang="ru-RU" sz="2400" b="1" dirty="0" smtClean="0"/>
              <a:t>невозможно .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000" b="1" dirty="0" smtClean="0"/>
              <a:t>30 лет прожил Пифагор в Кротоне. За это время ему удалось осуществить то, что оставалось мечтою многих посвященных: он создал поверх политической власти мудрую власть высшего знания, подобную древнеегипетскому жречеству. Совет Трехсот, созданный и возглавляемый Пифагором, был регулятором политической жизни Кротона и распространял свое влияние на другие города Греции в течение четверти </a:t>
            </a:r>
            <a:r>
              <a:rPr lang="ru-RU" sz="2000" b="1" dirty="0" smtClean="0"/>
              <a:t>века</a:t>
            </a:r>
          </a:p>
          <a:p>
            <a:r>
              <a:rPr lang="ru-RU" sz="2000" b="1" dirty="0" smtClean="0"/>
              <a:t>Прекрасная </a:t>
            </a:r>
            <a:r>
              <a:rPr lang="ru-RU" sz="2000" b="1" dirty="0" smtClean="0"/>
              <a:t>стройная система, данная миру Пифагором никогда не была забыта. Она стала основой метафизики Платона, возродилась в Александрийской школе, в трудах многих позднейших античных философов.</a:t>
            </a:r>
            <a:endParaRPr lang="ru-RU" sz="2000" dirty="0" smtClean="0"/>
          </a:p>
          <a:p>
            <a:endParaRPr lang="ru-RU" sz="2000" dirty="0"/>
          </a:p>
        </p:txBody>
      </p:sp>
    </p:spTree>
  </p:cSld>
  <p:clrMapOvr>
    <a:masterClrMapping/>
  </p:clrMapOvr>
  <p:transition>
    <p:wheel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386" name="Rectangle 2"/>
          <p:cNvSpPr>
            <a:spLocks noGrp="1" noChangeArrowheads="1"/>
          </p:cNvSpPr>
          <p:nvPr>
            <p:ph type="title"/>
          </p:nvPr>
        </p:nvSpPr>
        <p:spPr>
          <a:xfrm>
            <a:off x="1928794" y="714356"/>
            <a:ext cx="6072230" cy="1500198"/>
          </a:xfrm>
        </p:spPr>
        <p:txBody>
          <a:bodyPr/>
          <a:lstStyle/>
          <a:p>
            <a:r>
              <a:rPr lang="ru-RU" sz="3600" dirty="0" smtClean="0"/>
              <a:t>Источники информации.</a:t>
            </a:r>
            <a:endParaRPr lang="ru-RU" sz="3600" dirty="0"/>
          </a:p>
        </p:txBody>
      </p:sp>
      <p:sp>
        <p:nvSpPr>
          <p:cNvPr id="272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00100" y="2357430"/>
            <a:ext cx="7624788" cy="4000528"/>
          </a:xfrm>
        </p:spPr>
        <p:txBody>
          <a:bodyPr/>
          <a:lstStyle/>
          <a:p>
            <a:pPr marL="609600" indent="-609600" eaLnBrk="1" hangingPunct="1">
              <a:lnSpc>
                <a:spcPct val="80000"/>
              </a:lnSpc>
              <a:buNone/>
            </a:pPr>
            <a:endParaRPr lang="ru-RU" sz="2800" dirty="0" smtClean="0"/>
          </a:p>
          <a:p>
            <a:pPr marL="609600" indent="-609600" eaLnBrk="1" hangingPunct="1">
              <a:lnSpc>
                <a:spcPct val="80000"/>
              </a:lnSpc>
              <a:buNone/>
            </a:pPr>
            <a:r>
              <a:rPr lang="ru-RU" sz="2800" dirty="0" smtClean="0"/>
              <a:t>     </a:t>
            </a:r>
            <a:r>
              <a:rPr lang="ru-RU" sz="1600" dirty="0" smtClean="0"/>
              <a:t>Александров </a:t>
            </a:r>
            <a:r>
              <a:rPr lang="ru-RU" sz="1600" dirty="0" smtClean="0"/>
              <a:t>А.Ф. </a:t>
            </a:r>
            <a:r>
              <a:rPr lang="ru-RU" sz="1600" dirty="0" err="1" smtClean="0"/>
              <a:t>Нумерологическая</a:t>
            </a:r>
            <a:r>
              <a:rPr lang="ru-RU" sz="1600" dirty="0" smtClean="0"/>
              <a:t> матрица. Тайны магических чисел и кодов. – М.: РИПОЛ классик, 2008. </a:t>
            </a:r>
          </a:p>
          <a:p>
            <a:pPr marL="609600" indent="-609600" eaLnBrk="1" hangingPunct="1">
              <a:lnSpc>
                <a:spcPct val="80000"/>
              </a:lnSpc>
              <a:buNone/>
            </a:pPr>
            <a:r>
              <a:rPr lang="ru-RU" sz="1600" dirty="0" smtClean="0"/>
              <a:t> </a:t>
            </a:r>
            <a:r>
              <a:rPr lang="ru-RU" sz="1600" dirty="0" smtClean="0"/>
              <a:t> </a:t>
            </a:r>
            <a:r>
              <a:rPr lang="ru-RU" sz="1600" dirty="0" smtClean="0"/>
              <a:t>     2.</a:t>
            </a:r>
            <a:r>
              <a:rPr lang="ru-RU" sz="1600" dirty="0" smtClean="0"/>
              <a:t>Дорофеева </a:t>
            </a:r>
            <a:r>
              <a:rPr lang="ru-RU" sz="1600" dirty="0" smtClean="0"/>
              <a:t>А.В. Страницы истории на </a:t>
            </a:r>
          </a:p>
          <a:p>
            <a:pPr marL="609600" indent="-609600" eaLnBrk="1" hangingPunct="1">
              <a:lnSpc>
                <a:spcPct val="80000"/>
              </a:lnSpc>
              <a:buNone/>
            </a:pPr>
            <a:r>
              <a:rPr lang="ru-RU" sz="1600" dirty="0" smtClean="0"/>
              <a:t>       уроках математики. Львов,1991.</a:t>
            </a:r>
          </a:p>
          <a:p>
            <a:r>
              <a:rPr lang="ru-RU" sz="1600" dirty="0" smtClean="0"/>
              <a:t> 3. </a:t>
            </a:r>
            <a:r>
              <a:rPr lang="ru-RU" sz="1600" dirty="0" smtClean="0"/>
              <a:t>3..Волошинов А.В. Пифагор: Союз истины, добра и красоты. - М.: Просвещение, 1993.</a:t>
            </a:r>
          </a:p>
          <a:p>
            <a:r>
              <a:rPr lang="ru-RU" sz="1600" dirty="0" smtClean="0"/>
              <a:t>4.Жмудь Л.Я. Пифагор и его школа, - Наука, 1990.</a:t>
            </a:r>
          </a:p>
          <a:p>
            <a:r>
              <a:rPr lang="ru-RU" sz="1600" dirty="0" smtClean="0"/>
              <a:t>5.Лосев А. Миф, число, сущность, - М.: 1994.</a:t>
            </a:r>
          </a:p>
          <a:p>
            <a:r>
              <a:rPr lang="ru-RU" sz="1600" dirty="0" smtClean="0"/>
              <a:t>6.Перепелицин М.Л. Философский камень, - 1990.</a:t>
            </a:r>
          </a:p>
          <a:p>
            <a:r>
              <a:rPr lang="ru-RU" sz="1600" dirty="0" smtClean="0"/>
              <a:t>7Асмус В.Ф: Античная философия, -1971.</a:t>
            </a:r>
          </a:p>
          <a:p>
            <a:r>
              <a:rPr lang="ru-RU" sz="1600" dirty="0" smtClean="0"/>
              <a:t>8.Шуре Э. Великие </a:t>
            </a:r>
            <a:r>
              <a:rPr lang="ru-RU" sz="1600" dirty="0" err="1" smtClean="0"/>
              <a:t>Посвещенные</a:t>
            </a:r>
            <a:r>
              <a:rPr lang="ru-RU" sz="1600" dirty="0" smtClean="0"/>
              <a:t>, 1 том, перевод Е. Писаревой. - Калуга: 1914.</a:t>
            </a:r>
          </a:p>
          <a:p>
            <a:r>
              <a:rPr lang="ru-RU" sz="1600" dirty="0" smtClean="0"/>
              <a:t>9. Ресурсы интернета.</a:t>
            </a:r>
          </a:p>
          <a:p>
            <a:pPr marL="609600" indent="-609600" eaLnBrk="1" hangingPunct="1">
              <a:lnSpc>
                <a:spcPct val="80000"/>
              </a:lnSpc>
              <a:buNone/>
            </a:pPr>
            <a:endParaRPr lang="ru-RU" sz="1600" dirty="0" smtClean="0"/>
          </a:p>
        </p:txBody>
      </p:sp>
      <p:pic>
        <p:nvPicPr>
          <p:cNvPr id="272388" name="Picture 4" descr="01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2428860" cy="2928934"/>
          </a:xfrm>
          <a:prstGeom prst="rect">
            <a:avLst/>
          </a:prstGeom>
          <a:noFill/>
        </p:spPr>
      </p:pic>
    </p:spTree>
  </p:cSld>
  <p:clrMapOvr>
    <a:masterClrMapping/>
  </p:clrMapOvr>
  <p:transition>
    <p:wheel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Цель исследования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ru-RU" dirty="0" smtClean="0"/>
              <a:t>В  чем  суть  учения  Пифагора?</a:t>
            </a:r>
          </a:p>
          <a:p>
            <a:pPr eaLnBrk="1" hangingPunct="1"/>
            <a:endParaRPr lang="ru-RU" dirty="0" smtClean="0"/>
          </a:p>
          <a:p>
            <a:pPr eaLnBrk="1" hangingPunct="1"/>
            <a:r>
              <a:rPr lang="ru-RU" dirty="0" smtClean="0"/>
              <a:t>Кто такие пифагорейцы?</a:t>
            </a:r>
          </a:p>
          <a:p>
            <a:pPr eaLnBrk="1" hangingPunct="1"/>
            <a:endParaRPr lang="ru-RU" dirty="0" smtClean="0"/>
          </a:p>
          <a:p>
            <a:pPr eaLnBrk="1" hangingPunct="1"/>
            <a:r>
              <a:rPr lang="ru-RU" dirty="0" smtClean="0"/>
              <a:t>Какая  связь  между  Пифагором  и  словом  «космос»?</a:t>
            </a:r>
          </a:p>
          <a:p>
            <a:endParaRPr lang="ru-RU" dirty="0"/>
          </a:p>
        </p:txBody>
      </p:sp>
    </p:spTree>
  </p:cSld>
  <p:clrMapOvr>
    <a:masterClrMapping/>
  </p:clrMapOvr>
  <p:transition>
    <p:wheel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690" name="Rectangle 2"/>
          <p:cNvSpPr>
            <a:spLocks noGrp="1" noChangeArrowheads="1"/>
          </p:cNvSpPr>
          <p:nvPr>
            <p:ph type="title"/>
          </p:nvPr>
        </p:nvSpPr>
        <p:spPr>
          <a:xfrm>
            <a:off x="179388" y="3643314"/>
            <a:ext cx="8964612" cy="2781300"/>
          </a:xfrm>
        </p:spPr>
        <p:txBody>
          <a:bodyPr/>
          <a:lstStyle/>
          <a:p>
            <a:pPr algn="l"/>
            <a:r>
              <a:rPr lang="ru-RU" sz="2400" b="1" dirty="0"/>
              <a:t>Пифагор Самосский </a:t>
            </a:r>
            <a:r>
              <a:rPr lang="ru-RU" sz="2400" dirty="0"/>
              <a:t>(</a:t>
            </a:r>
            <a:r>
              <a:rPr lang="ru-RU" sz="2400" dirty="0" err="1"/>
              <a:t>ок</a:t>
            </a:r>
            <a:r>
              <a:rPr lang="ru-RU" sz="2400" dirty="0"/>
              <a:t>. 580 — </a:t>
            </a:r>
            <a:r>
              <a:rPr lang="ru-RU" sz="2400" dirty="0" err="1"/>
              <a:t>ок</a:t>
            </a:r>
            <a:r>
              <a:rPr lang="ru-RU" sz="2400" dirty="0"/>
              <a:t>. 500 до н. э.) — древнегреческий философ, религиозный и политический деятель, основатель пифагореизма, математик. Пифагору приписывается изучение свойств целых чисел и </a:t>
            </a:r>
            <a:r>
              <a:rPr lang="ru-RU" sz="2400" dirty="0" smtClean="0"/>
              <a:t>пропорций,</a:t>
            </a:r>
            <a:br>
              <a:rPr lang="ru-RU" sz="2400" dirty="0" smtClean="0"/>
            </a:br>
            <a:r>
              <a:rPr lang="ru-RU" sz="2400" dirty="0" smtClean="0"/>
              <a:t>доказательство </a:t>
            </a:r>
            <a:r>
              <a:rPr lang="ru-RU" sz="2400" dirty="0"/>
              <a:t>теоремы Пифагора и др.</a:t>
            </a:r>
            <a:r>
              <a:rPr lang="ru-RU" sz="4000" dirty="0"/>
              <a:t> </a:t>
            </a:r>
          </a:p>
        </p:txBody>
      </p:sp>
      <p:sp>
        <p:nvSpPr>
          <p:cNvPr id="6" name="Рамка 5"/>
          <p:cNvSpPr/>
          <p:nvPr/>
        </p:nvSpPr>
        <p:spPr>
          <a:xfrm>
            <a:off x="3786182" y="6286520"/>
            <a:ext cx="2071702" cy="428628"/>
          </a:xfrm>
          <a:prstGeom prst="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10" name="Picture 4" descr="Пифагор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1472" y="357166"/>
            <a:ext cx="3714776" cy="32861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wheel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865171"/>
          </a:xfrm>
        </p:spPr>
        <p:txBody>
          <a:bodyPr/>
          <a:lstStyle/>
          <a:p>
            <a:r>
              <a:rPr lang="ru-RU" dirty="0" smtClean="0"/>
              <a:t>Биография Пифагора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4845065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b="1" dirty="0" smtClean="0"/>
              <a:t> </a:t>
            </a:r>
            <a:r>
              <a:rPr lang="ru-RU" sz="2800" dirty="0" smtClean="0"/>
              <a:t>Родителями Пифагора были </a:t>
            </a:r>
            <a:r>
              <a:rPr lang="ru-RU" sz="2800" dirty="0" err="1" smtClean="0"/>
              <a:t>Мнесарх</a:t>
            </a:r>
            <a:r>
              <a:rPr lang="ru-RU" sz="2800" dirty="0" smtClean="0"/>
              <a:t> и </a:t>
            </a:r>
            <a:r>
              <a:rPr lang="ru-RU" sz="2800" dirty="0" err="1" smtClean="0"/>
              <a:t>Партенида</a:t>
            </a:r>
            <a:r>
              <a:rPr lang="ru-RU" sz="2800" dirty="0" smtClean="0"/>
              <a:t> с </a:t>
            </a:r>
            <a:r>
              <a:rPr lang="ru-RU" sz="2800" dirty="0" err="1" smtClean="0"/>
              <a:t>Самоса</a:t>
            </a:r>
            <a:r>
              <a:rPr lang="ru-RU" sz="2800" dirty="0" smtClean="0"/>
              <a:t>. </a:t>
            </a:r>
            <a:r>
              <a:rPr lang="ru-RU" sz="2800" dirty="0" err="1" smtClean="0"/>
              <a:t>Мнесарх</a:t>
            </a:r>
            <a:r>
              <a:rPr lang="ru-RU" sz="2800" dirty="0" smtClean="0"/>
              <a:t> был камнерезом; по словам же Порфирия он был богатым купцом из Тира, получившим самосское гражданство за раздачу хлеба в неурожайный год. </a:t>
            </a:r>
            <a:r>
              <a:rPr lang="ru-RU" sz="2800" dirty="0" err="1" smtClean="0"/>
              <a:t>Партенида</a:t>
            </a:r>
            <a:r>
              <a:rPr lang="ru-RU" sz="2800" dirty="0" smtClean="0"/>
              <a:t>, позднее переименованная мужем в </a:t>
            </a:r>
            <a:r>
              <a:rPr lang="ru-RU" sz="2800" dirty="0" err="1" smtClean="0"/>
              <a:t>Пифаиду</a:t>
            </a:r>
            <a:r>
              <a:rPr lang="ru-RU" sz="2800" dirty="0" smtClean="0"/>
              <a:t>, происходила из знатного рода </a:t>
            </a:r>
            <a:r>
              <a:rPr lang="ru-RU" sz="2800" dirty="0" err="1" smtClean="0"/>
              <a:t>Анкея</a:t>
            </a:r>
            <a:r>
              <a:rPr lang="ru-RU" sz="2800" dirty="0" smtClean="0"/>
              <a:t>, основателя греческой колонии на </a:t>
            </a:r>
            <a:r>
              <a:rPr lang="ru-RU" sz="2800" dirty="0" err="1" smtClean="0"/>
              <a:t>Самосе</a:t>
            </a:r>
            <a:r>
              <a:rPr lang="ru-RU" sz="2800" dirty="0" smtClean="0"/>
              <a:t>.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sz="2800" dirty="0" smtClean="0"/>
              <a:t>        Рождение ребенка будто бы предсказала пифия в Дельфах, потому Пифагор и получил своё имя, которое значит «тот, о ком объявила Пифия».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b="1" dirty="0" smtClean="0"/>
              <a:t>        </a:t>
            </a:r>
            <a:endParaRPr lang="ru-RU" dirty="0"/>
          </a:p>
        </p:txBody>
      </p:sp>
    </p:spTree>
  </p:cSld>
  <p:clrMapOvr>
    <a:masterClrMapping/>
  </p:clrMapOvr>
  <p:transition>
    <p:wheel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dirty="0" smtClean="0"/>
              <a:t>Годы учебы</a:t>
            </a:r>
            <a:endParaRPr lang="ru-RU" sz="3600" dirty="0"/>
          </a:p>
        </p:txBody>
      </p:sp>
      <p:pic>
        <p:nvPicPr>
          <p:cNvPr id="4" name="Содержимое 3" descr="063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214942" y="1571612"/>
            <a:ext cx="3571900" cy="5018932"/>
          </a:xfrm>
        </p:spPr>
      </p:pic>
      <p:sp>
        <p:nvSpPr>
          <p:cNvPr id="5" name="Прямоугольник 4"/>
          <p:cNvSpPr/>
          <p:nvPr/>
        </p:nvSpPr>
        <p:spPr>
          <a:xfrm>
            <a:off x="285720" y="1643050"/>
            <a:ext cx="4786346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/>
              <a:t> </a:t>
            </a:r>
            <a:r>
              <a:rPr lang="ru-RU" sz="2000" dirty="0" err="1" smtClean="0"/>
              <a:t>Ямвлих</a:t>
            </a:r>
            <a:r>
              <a:rPr lang="ru-RU" sz="2000" dirty="0" smtClean="0"/>
              <a:t> пишет, что Пифагор в 18-летнем возрасте покинул родной остров и, объехав мудрецов в разных краях света, добрался до Египта, где пробыл 22 года, пока его не увел в Вавилон в числе пленников персидский царь </a:t>
            </a:r>
            <a:r>
              <a:rPr lang="ru-RU" sz="2000" dirty="0" err="1" smtClean="0"/>
              <a:t>Камбиз</a:t>
            </a:r>
            <a:r>
              <a:rPr lang="ru-RU" sz="2000" dirty="0" smtClean="0"/>
              <a:t>, завоевавший Египет в 525 до н. э. В Вавилоне Пифагор пробыл ещё 12 лет, общаясь с магами, пока наконец не смог вернуться на </a:t>
            </a:r>
            <a:r>
              <a:rPr lang="ru-RU" sz="2000" dirty="0" err="1" smtClean="0"/>
              <a:t>Самос</a:t>
            </a:r>
            <a:r>
              <a:rPr lang="ru-RU" sz="2000" dirty="0" smtClean="0"/>
              <a:t> в 56-летнем возрасте, где соотечественники признали его мудрым человеком. </a:t>
            </a:r>
            <a:endParaRPr lang="ru-RU" sz="2000" dirty="0"/>
          </a:p>
        </p:txBody>
      </p:sp>
    </p:spTree>
  </p:cSld>
  <p:clrMapOvr>
    <a:masterClrMapping/>
  </p:clrMapOvr>
  <p:transition>
    <p:wheel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9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Школа Пифагора</a:t>
            </a:r>
          </a:p>
        </p:txBody>
      </p:sp>
      <p:sp>
        <p:nvSpPr>
          <p:cNvPr id="2549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ru-RU" dirty="0"/>
              <a:t>Школа была основана Пифагором  и  просуществовала до начала IV в. до н.э., хотя гонения на нее начались практически сразу после смерти Пифагора в 500 г. </a:t>
            </a:r>
          </a:p>
          <a:p>
            <a:pPr>
              <a:lnSpc>
                <a:spcPct val="90000"/>
              </a:lnSpc>
            </a:pPr>
            <a:endParaRPr lang="ru-RU" dirty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ru-RU" dirty="0"/>
          </a:p>
        </p:txBody>
      </p:sp>
      <p:pic>
        <p:nvPicPr>
          <p:cNvPr id="254981" name="Picture 5" descr="img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19800" y="4005263"/>
            <a:ext cx="3124200" cy="2705100"/>
          </a:xfrm>
          <a:prstGeom prst="rect">
            <a:avLst/>
          </a:prstGeom>
          <a:noFill/>
        </p:spPr>
      </p:pic>
    </p:spTree>
  </p:cSld>
  <p:clrMapOvr>
    <a:masterClrMapping/>
  </p:clrMapOvr>
  <p:transition>
    <p:wheel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643578"/>
            <a:ext cx="8229600" cy="487347"/>
          </a:xfrm>
        </p:spPr>
        <p:txBody>
          <a:bodyPr/>
          <a:lstStyle/>
          <a:p>
            <a:r>
              <a:rPr lang="ru-RU" dirty="0" smtClean="0"/>
              <a:t>Пифагорейцы поют Гимн Солнцу</a:t>
            </a:r>
            <a:endParaRPr lang="ru-RU" dirty="0"/>
          </a:p>
        </p:txBody>
      </p:sp>
      <p:pic>
        <p:nvPicPr>
          <p:cNvPr id="4" name="Picture 4" descr="Картинка 1 из 180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31800" y="357167"/>
            <a:ext cx="8280400" cy="5286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heel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026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1143000"/>
          </a:xfrm>
        </p:spPr>
        <p:txBody>
          <a:bodyPr/>
          <a:lstStyle/>
          <a:p>
            <a:r>
              <a:rPr lang="ru-RU"/>
              <a:t>Первый этап</a:t>
            </a:r>
          </a:p>
        </p:txBody>
      </p:sp>
      <p:sp>
        <p:nvSpPr>
          <p:cNvPr id="2570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125538"/>
            <a:ext cx="9036050" cy="3527425"/>
          </a:xfrm>
        </p:spPr>
        <p:txBody>
          <a:bodyPr/>
          <a:lstStyle/>
          <a:p>
            <a:r>
              <a:rPr lang="ru-RU"/>
              <a:t>  Пифагор обычно отправлял кандидата обратно, советуя повременить и прийти вновь через три года. Этот внешне очень суровый прием был исполнен глубокого смысла - ведь любой импульс, даже самый прекрасный и чистый, должен пройти испытание временем. </a:t>
            </a:r>
          </a:p>
        </p:txBody>
      </p:sp>
      <p:pic>
        <p:nvPicPr>
          <p:cNvPr id="257029" name="Picture 5" descr="Aristotel-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76825" y="4276725"/>
            <a:ext cx="3810000" cy="2581275"/>
          </a:xfrm>
          <a:prstGeom prst="rect">
            <a:avLst/>
          </a:prstGeom>
          <a:noFill/>
        </p:spPr>
      </p:pic>
      <p:pic>
        <p:nvPicPr>
          <p:cNvPr id="5" name="Picture 5" descr="Aristotel-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72066" y="4276725"/>
            <a:ext cx="3810000" cy="2581275"/>
          </a:xfrm>
          <a:prstGeom prst="rect">
            <a:avLst/>
          </a:prstGeom>
          <a:noFill/>
        </p:spPr>
      </p:pic>
    </p:spTree>
  </p:cSld>
  <p:clrMapOvr>
    <a:masterClrMapping/>
  </p:clrMapOvr>
  <p:transition>
    <p:wheel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Лучи">
  <a:themeElements>
    <a:clrScheme name="Лучи 2">
      <a:dk1>
        <a:srgbClr val="000080"/>
      </a:dk1>
      <a:lt1>
        <a:srgbClr val="FFFFFF"/>
      </a:lt1>
      <a:dk2>
        <a:srgbClr val="000099"/>
      </a:dk2>
      <a:lt2>
        <a:srgbClr val="FFFFFF"/>
      </a:lt2>
      <a:accent1>
        <a:srgbClr val="3366FF"/>
      </a:accent1>
      <a:accent2>
        <a:srgbClr val="7B46D0"/>
      </a:accent2>
      <a:accent3>
        <a:srgbClr val="AAAACA"/>
      </a:accent3>
      <a:accent4>
        <a:srgbClr val="DADADA"/>
      </a:accent4>
      <a:accent5>
        <a:srgbClr val="ADB8FF"/>
      </a:accent5>
      <a:accent6>
        <a:srgbClr val="6F3FBC"/>
      </a:accent6>
      <a:hlink>
        <a:srgbClr val="86D1EC"/>
      </a:hlink>
      <a:folHlink>
        <a:srgbClr val="45C984"/>
      </a:folHlink>
    </a:clrScheme>
    <a:fontScheme name="Лучи">
      <a:majorFont>
        <a:latin typeface="Book Antiqua"/>
        <a:ea typeface=""/>
        <a:cs typeface=""/>
      </a:majorFont>
      <a:minorFont>
        <a:latin typeface="Book Antiqu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Лучи 1">
        <a:dk1>
          <a:srgbClr val="1A006C"/>
        </a:dk1>
        <a:lt1>
          <a:srgbClr val="FFFFFF"/>
        </a:lt1>
        <a:dk2>
          <a:srgbClr val="000066"/>
        </a:dk2>
        <a:lt2>
          <a:srgbClr val="CCCCFF"/>
        </a:lt2>
        <a:accent1>
          <a:srgbClr val="0099CC"/>
        </a:accent1>
        <a:accent2>
          <a:srgbClr val="6600CC"/>
        </a:accent2>
        <a:accent3>
          <a:srgbClr val="AAAAB8"/>
        </a:accent3>
        <a:accent4>
          <a:srgbClr val="DADADA"/>
        </a:accent4>
        <a:accent5>
          <a:srgbClr val="AACAE2"/>
        </a:accent5>
        <a:accent6>
          <a:srgbClr val="5C00B9"/>
        </a:accent6>
        <a:hlink>
          <a:srgbClr val="9999FF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Лучи 2">
        <a:dk1>
          <a:srgbClr val="000080"/>
        </a:dk1>
        <a:lt1>
          <a:srgbClr val="FFFFFF"/>
        </a:lt1>
        <a:dk2>
          <a:srgbClr val="000099"/>
        </a:dk2>
        <a:lt2>
          <a:srgbClr val="FFFFFF"/>
        </a:lt2>
        <a:accent1>
          <a:srgbClr val="3366FF"/>
        </a:accent1>
        <a:accent2>
          <a:srgbClr val="7B46D0"/>
        </a:accent2>
        <a:accent3>
          <a:srgbClr val="AAAACA"/>
        </a:accent3>
        <a:accent4>
          <a:srgbClr val="DADADA"/>
        </a:accent4>
        <a:accent5>
          <a:srgbClr val="ADB8FF"/>
        </a:accent5>
        <a:accent6>
          <a:srgbClr val="6F3FBC"/>
        </a:accent6>
        <a:hlink>
          <a:srgbClr val="86D1EC"/>
        </a:hlink>
        <a:folHlink>
          <a:srgbClr val="45C98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Лучи 3">
        <a:dk1>
          <a:srgbClr val="3F4873"/>
        </a:dk1>
        <a:lt1>
          <a:srgbClr val="FFFFFF"/>
        </a:lt1>
        <a:dk2>
          <a:srgbClr val="4F598D"/>
        </a:dk2>
        <a:lt2>
          <a:srgbClr val="CCECFF"/>
        </a:lt2>
        <a:accent1>
          <a:srgbClr val="0099CC"/>
        </a:accent1>
        <a:accent2>
          <a:srgbClr val="4C8470"/>
        </a:accent2>
        <a:accent3>
          <a:srgbClr val="B2B5C5"/>
        </a:accent3>
        <a:accent4>
          <a:srgbClr val="DADADA"/>
        </a:accent4>
        <a:accent5>
          <a:srgbClr val="AACAE2"/>
        </a:accent5>
        <a:accent6>
          <a:srgbClr val="447765"/>
        </a:accent6>
        <a:hlink>
          <a:srgbClr val="99CC00"/>
        </a:hlink>
        <a:folHlink>
          <a:srgbClr val="96A4C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Лучи 4">
        <a:dk1>
          <a:srgbClr val="006E6B"/>
        </a:dk1>
        <a:lt1>
          <a:srgbClr val="FFFFFF"/>
        </a:lt1>
        <a:dk2>
          <a:srgbClr val="008080"/>
        </a:dk2>
        <a:lt2>
          <a:srgbClr val="E2EFCD"/>
        </a:lt2>
        <a:accent1>
          <a:srgbClr val="33CCCC"/>
        </a:accent1>
        <a:accent2>
          <a:srgbClr val="6352B8"/>
        </a:accent2>
        <a:accent3>
          <a:srgbClr val="AAC0C0"/>
        </a:accent3>
        <a:accent4>
          <a:srgbClr val="DADADA"/>
        </a:accent4>
        <a:accent5>
          <a:srgbClr val="ADE2E2"/>
        </a:accent5>
        <a:accent6>
          <a:srgbClr val="5949A6"/>
        </a:accent6>
        <a:hlink>
          <a:srgbClr val="CCFFFF"/>
        </a:hlink>
        <a:folHlink>
          <a:srgbClr val="99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Лучи 5">
        <a:dk1>
          <a:srgbClr val="48562C"/>
        </a:dk1>
        <a:lt1>
          <a:srgbClr val="FFFFFF"/>
        </a:lt1>
        <a:dk2>
          <a:srgbClr val="546434"/>
        </a:dk2>
        <a:lt2>
          <a:srgbClr val="FFFFCC"/>
        </a:lt2>
        <a:accent1>
          <a:srgbClr val="7B8A6E"/>
        </a:accent1>
        <a:accent2>
          <a:srgbClr val="527C3A"/>
        </a:accent2>
        <a:accent3>
          <a:srgbClr val="B3B8AE"/>
        </a:accent3>
        <a:accent4>
          <a:srgbClr val="DADADA"/>
        </a:accent4>
        <a:accent5>
          <a:srgbClr val="BFC4BA"/>
        </a:accent5>
        <a:accent6>
          <a:srgbClr val="497034"/>
        </a:accent6>
        <a:hlink>
          <a:srgbClr val="55B55E"/>
        </a:hlink>
        <a:folHlink>
          <a:srgbClr val="85B3B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Лучи 6">
        <a:dk1>
          <a:srgbClr val="96B29E"/>
        </a:dk1>
        <a:lt1>
          <a:srgbClr val="FFFFFF"/>
        </a:lt1>
        <a:dk2>
          <a:srgbClr val="A5BDAC"/>
        </a:dk2>
        <a:lt2>
          <a:srgbClr val="FFFFCC"/>
        </a:lt2>
        <a:accent1>
          <a:srgbClr val="4E8880"/>
        </a:accent1>
        <a:accent2>
          <a:srgbClr val="2F71B9"/>
        </a:accent2>
        <a:accent3>
          <a:srgbClr val="CFDBD2"/>
        </a:accent3>
        <a:accent4>
          <a:srgbClr val="DADADA"/>
        </a:accent4>
        <a:accent5>
          <a:srgbClr val="B2C3C0"/>
        </a:accent5>
        <a:accent6>
          <a:srgbClr val="2A66A7"/>
        </a:accent6>
        <a:hlink>
          <a:srgbClr val="9DC0E7"/>
        </a:hlink>
        <a:folHlink>
          <a:srgbClr val="54CA8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Лучи 7">
        <a:dk1>
          <a:srgbClr val="D49C00"/>
        </a:dk1>
        <a:lt1>
          <a:srgbClr val="FFFFFF"/>
        </a:lt1>
        <a:dk2>
          <a:srgbClr val="CC9900"/>
        </a:dk2>
        <a:lt2>
          <a:srgbClr val="CEBD40"/>
        </a:lt2>
        <a:accent1>
          <a:srgbClr val="CC6600"/>
        </a:accent1>
        <a:accent2>
          <a:srgbClr val="808000"/>
        </a:accent2>
        <a:accent3>
          <a:srgbClr val="E2CAAA"/>
        </a:accent3>
        <a:accent4>
          <a:srgbClr val="DADADA"/>
        </a:accent4>
        <a:accent5>
          <a:srgbClr val="E2B8AA"/>
        </a:accent5>
        <a:accent6>
          <a:srgbClr val="737300"/>
        </a:accent6>
        <a:hlink>
          <a:srgbClr val="FF99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Лучи 8">
        <a:dk1>
          <a:srgbClr val="881700"/>
        </a:dk1>
        <a:lt1>
          <a:srgbClr val="FAF9E6"/>
        </a:lt1>
        <a:dk2>
          <a:srgbClr val="990000"/>
        </a:dk2>
        <a:lt2>
          <a:srgbClr val="EADC78"/>
        </a:lt2>
        <a:accent1>
          <a:srgbClr val="FF6600"/>
        </a:accent1>
        <a:accent2>
          <a:srgbClr val="B86D52"/>
        </a:accent2>
        <a:accent3>
          <a:srgbClr val="CAAAAA"/>
        </a:accent3>
        <a:accent4>
          <a:srgbClr val="D6D5C4"/>
        </a:accent4>
        <a:accent5>
          <a:srgbClr val="FFB8AA"/>
        </a:accent5>
        <a:accent6>
          <a:srgbClr val="A66249"/>
        </a:accent6>
        <a:hlink>
          <a:srgbClr val="D78D15"/>
        </a:hlink>
        <a:folHlink>
          <a:srgbClr val="C6B37E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Лучи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E6F5F6"/>
        </a:accent1>
        <a:accent2>
          <a:srgbClr val="A5E1A8"/>
        </a:accent2>
        <a:accent3>
          <a:srgbClr val="FFFFFF"/>
        </a:accent3>
        <a:accent4>
          <a:srgbClr val="000000"/>
        </a:accent4>
        <a:accent5>
          <a:srgbClr val="F0F9FA"/>
        </a:accent5>
        <a:accent6>
          <a:srgbClr val="95CC98"/>
        </a:accent6>
        <a:hlink>
          <a:srgbClr val="5B00B6"/>
        </a:hlink>
        <a:folHlink>
          <a:srgbClr val="34988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Beam</Template>
  <TotalTime>668</TotalTime>
  <Words>1307</Words>
  <Application>Microsoft Office PowerPoint</Application>
  <PresentationFormat>Экран (4:3)</PresentationFormat>
  <Paragraphs>122</Paragraphs>
  <Slides>27</Slides>
  <Notes>20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27</vt:i4>
      </vt:variant>
    </vt:vector>
  </HeadingPairs>
  <TitlesOfParts>
    <vt:vector size="28" baseType="lpstr">
      <vt:lpstr>Лучи</vt:lpstr>
      <vt:lpstr>    Пифагор и его            школа.         </vt:lpstr>
      <vt:lpstr> «Все вещи – суть числа»   Пифагор</vt:lpstr>
      <vt:lpstr>Цель исследования</vt:lpstr>
      <vt:lpstr>Пифагор Самосский (ок. 580 — ок. 500 до н. э.) — древнегреческий философ, религиозный и политический деятель, основатель пифагореизма, математик. Пифагору приписывается изучение свойств целых чисел и пропорций, доказательство теоремы Пифагора и др. </vt:lpstr>
      <vt:lpstr>Биография Пифагора</vt:lpstr>
      <vt:lpstr>Годы учебы</vt:lpstr>
      <vt:lpstr>Школа Пифагора</vt:lpstr>
      <vt:lpstr>Слайд 8</vt:lpstr>
      <vt:lpstr>Первый этап</vt:lpstr>
      <vt:lpstr>Второй этап</vt:lpstr>
      <vt:lpstr>Третий этап</vt:lpstr>
      <vt:lpstr>Математики - «познающие»</vt:lpstr>
      <vt:lpstr>Четвертый этап</vt:lpstr>
      <vt:lpstr>Пятый этап</vt:lpstr>
      <vt:lpstr>Чет -нечет</vt:lpstr>
      <vt:lpstr>Чет… Нечет…</vt:lpstr>
      <vt:lpstr>Тетрада</vt:lpstr>
      <vt:lpstr>Идеальное число</vt:lpstr>
      <vt:lpstr>Десятка</vt:lpstr>
      <vt:lpstr>Справедливость  и равенство</vt:lpstr>
      <vt:lpstr>Число восемь у пифагорейцев символизировало смерть, так как кратные восьми имеют уменьшающуюся сумму цифр.  </vt:lpstr>
      <vt:lpstr>«Нехорошие числа»</vt:lpstr>
      <vt:lpstr>Ёще о числах</vt:lpstr>
      <vt:lpstr>«КОСМОС»</vt:lpstr>
      <vt:lpstr>ЧТО ТАКОЕ МИР?</vt:lpstr>
      <vt:lpstr>Заслуги Пифагора несомненно велики  и недооценить их просто невозможно .</vt:lpstr>
      <vt:lpstr>Источники информации.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рпатр</dc:creator>
  <cp:lastModifiedBy>User</cp:lastModifiedBy>
  <cp:revision>59</cp:revision>
  <cp:lastPrinted>1601-01-01T00:00:00Z</cp:lastPrinted>
  <dcterms:created xsi:type="dcterms:W3CDTF">2010-02-24T17:33:04Z</dcterms:created>
  <dcterms:modified xsi:type="dcterms:W3CDTF">2013-09-05T20:10:08Z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8</vt:i4>
  </property>
</Properties>
</file>