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9"/>
  </p:notesMasterIdLst>
  <p:handoutMasterIdLst>
    <p:handoutMasterId r:id="rId30"/>
  </p:handoutMasterIdLst>
  <p:sldIdLst>
    <p:sldId id="305" r:id="rId2"/>
    <p:sldId id="307" r:id="rId3"/>
    <p:sldId id="319" r:id="rId4"/>
    <p:sldId id="304" r:id="rId5"/>
    <p:sldId id="311" r:id="rId6"/>
    <p:sldId id="308" r:id="rId7"/>
    <p:sldId id="270" r:id="rId8"/>
    <p:sldId id="313" r:id="rId9"/>
    <p:sldId id="272" r:id="rId10"/>
    <p:sldId id="273" r:id="rId11"/>
    <p:sldId id="274" r:id="rId12"/>
    <p:sldId id="315" r:id="rId13"/>
    <p:sldId id="275" r:id="rId14"/>
    <p:sldId id="276" r:id="rId15"/>
    <p:sldId id="260" r:id="rId16"/>
    <p:sldId id="264" r:id="rId17"/>
    <p:sldId id="284" r:id="rId18"/>
    <p:sldId id="266" r:id="rId19"/>
    <p:sldId id="262" r:id="rId20"/>
    <p:sldId id="263" r:id="rId21"/>
    <p:sldId id="297" r:id="rId22"/>
    <p:sldId id="269" r:id="rId23"/>
    <p:sldId id="299" r:id="rId24"/>
    <p:sldId id="303" r:id="rId25"/>
    <p:sldId id="282" r:id="rId26"/>
    <p:sldId id="320" r:id="rId27"/>
    <p:sldId id="286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3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550402-6E4D-40E6-B24C-BAB7C65BC0E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4469-D597-45A4-B7F6-EF45A1D819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3DBA5-FBF6-41F6-861B-46D834B3B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3DBA5-FBF6-41F6-861B-46D834B3B53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5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5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5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5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6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86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386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86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86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15888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86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013" y="29241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86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86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86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239803-A69E-4501-B932-3AF1B106F8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09BDE-F731-453B-BB5D-2D1A66A4B1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06411-686F-4BFF-9CC1-4F1038EFF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FFEDD-9CC8-41FA-9941-192BD617F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C3108-E1E7-431D-A4E0-9215F123EB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003AB-FE8F-4B6D-BA46-5161103A0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25BDE-38A7-4733-97F1-CD57BEB6D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F7EDC-6175-4233-88B1-F4C0C5596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1AB0F-6C9D-4492-84CA-10D9C92F37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29C1-F698-4937-8280-72F78AD21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DDC80-9BD9-4EED-99EC-FBC5035E0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57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375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5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6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760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376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76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76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76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376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376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09699C-A696-4896-8592-7E5956852D8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wheel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.in.ua/index2.php?option=com_datsogallery&amp;func=wmark&amp;mid=14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aina.aib.ru/biography/albert-ejnshtejn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13.nnm.ru/imagez/gallery/5/5/3/3/5/5533581667f710599b847d26cb668614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26" y="428604"/>
            <a:ext cx="6215074" cy="3071834"/>
          </a:xfrm>
        </p:spPr>
        <p:txBody>
          <a:bodyPr/>
          <a:lstStyle/>
          <a:p>
            <a:pPr algn="l"/>
            <a:r>
              <a:rPr lang="ru-RU" sz="4000" dirty="0" smtClean="0"/>
              <a:t>   </a:t>
            </a:r>
            <a:r>
              <a:rPr lang="ru-RU" sz="4800" dirty="0" smtClean="0"/>
              <a:t> Пифагор и его  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smtClean="0"/>
              <a:t>        школа.</a:t>
            </a:r>
            <a:r>
              <a:rPr lang="ru-RU" sz="4800" dirty="0" smtClean="0"/>
              <a:t>         </a:t>
            </a:r>
            <a:endParaRPr lang="ru-RU" sz="4800" dirty="0"/>
          </a:p>
        </p:txBody>
      </p:sp>
      <p:pic>
        <p:nvPicPr>
          <p:cNvPr id="242692" name="Picture 4" descr="Пифагор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45" y="428604"/>
            <a:ext cx="2786082" cy="3217858"/>
          </a:xfrm>
          <a:noFill/>
          <a:ln/>
        </p:spPr>
      </p:pic>
      <p:sp>
        <p:nvSpPr>
          <p:cNvPr id="6" name="Рамка 5"/>
          <p:cNvSpPr/>
          <p:nvPr/>
        </p:nvSpPr>
        <p:spPr>
          <a:xfrm>
            <a:off x="3857620" y="4714884"/>
            <a:ext cx="4500594" cy="192882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Работу выполнили : Исаева Е.П.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Сенина </a:t>
            </a:r>
            <a:r>
              <a:rPr lang="ru-RU" dirty="0" smtClean="0">
                <a:solidFill>
                  <a:schemeClr val="tx1"/>
                </a:solidFill>
              </a:rPr>
              <a:t>С. У.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Пугачев – 2013 г.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3733"/>
          </a:xfrm>
        </p:spPr>
        <p:txBody>
          <a:bodyPr/>
          <a:lstStyle/>
          <a:p>
            <a:pPr algn="l"/>
            <a:r>
              <a:rPr lang="ru-RU" sz="4000" dirty="0"/>
              <a:t>Второй этап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9"/>
            <a:ext cx="6643702" cy="5500725"/>
          </a:xfrm>
        </p:spPr>
        <p:txBody>
          <a:bodyPr/>
          <a:lstStyle/>
          <a:p>
            <a:r>
              <a:rPr lang="ru-RU" sz="2800" dirty="0"/>
              <a:t>В этот период человек еще не считался учеником Школы и назывался </a:t>
            </a:r>
            <a:r>
              <a:rPr lang="ru-RU" sz="2800" dirty="0" err="1"/>
              <a:t>акусматиком</a:t>
            </a:r>
            <a:r>
              <a:rPr lang="ru-RU" sz="2800" dirty="0"/>
              <a:t> («слушателем»). Он слушал, впитывал, осознавал - и все это происходило в молчании.  </a:t>
            </a:r>
          </a:p>
          <a:p>
            <a:r>
              <a:rPr lang="ru-RU" sz="2800" dirty="0" err="1"/>
              <a:t>Акусматикам</a:t>
            </a:r>
            <a:r>
              <a:rPr lang="ru-RU" sz="2800" dirty="0"/>
              <a:t> Пифагор «предписывал пятилетнее молчание, испытывая их способности воздерживаться, так как молчание - наиболее трудный вид воздержания».  </a:t>
            </a:r>
          </a:p>
        </p:txBody>
      </p:sp>
      <p:pic>
        <p:nvPicPr>
          <p:cNvPr id="4" name="Picture 7" descr="Картинка 7 из 233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723900"/>
            <a:ext cx="2714644" cy="51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77813"/>
            <a:ext cx="7901014" cy="1008047"/>
          </a:xfrm>
        </p:spPr>
        <p:txBody>
          <a:bodyPr/>
          <a:lstStyle/>
          <a:p>
            <a:r>
              <a:rPr lang="ru-RU" dirty="0"/>
              <a:t>Третий этап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800" dirty="0"/>
              <a:t>Лишь после долгих лет такой работы </a:t>
            </a:r>
            <a:r>
              <a:rPr lang="ru-RU" sz="2800" dirty="0" err="1"/>
              <a:t>акусматик</a:t>
            </a:r>
            <a:r>
              <a:rPr lang="ru-RU" sz="2800" dirty="0"/>
              <a:t> становился настоящим учеником-пифагорейцем  </a:t>
            </a:r>
          </a:p>
          <a:p>
            <a:r>
              <a:rPr lang="ru-RU" sz="2800" dirty="0"/>
              <a:t>Теперь он носил звание математика - «познающего». </a:t>
            </a:r>
          </a:p>
          <a:p>
            <a:r>
              <a:rPr lang="ru-RU" sz="2800" dirty="0"/>
              <a:t>На занятиях, которые проводил сам Пифагор или его ближайшие ученики, математикам давалась целостная картина мира, раскрывалось устройство Природы и человека.  </a:t>
            </a:r>
          </a:p>
          <a:p>
            <a:r>
              <a:rPr lang="ru-RU" sz="2800" dirty="0"/>
              <a:t>Обучение математиков происходило в течение долгого времени, но и оно тоже было только подготовкой.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Математики - «познающие»</a:t>
            </a:r>
            <a:endParaRPr lang="ru-RU" dirty="0"/>
          </a:p>
        </p:txBody>
      </p:sp>
      <p:pic>
        <p:nvPicPr>
          <p:cNvPr id="4" name="Picture 10" descr="DSC0508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814393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Четвертый этап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49"/>
            <a:ext cx="8858280" cy="47863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  Посвятить себя служению людям, обществу, всем, кто нуждается в помощи и защите, - естественный шаг для зрелого философа.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И когда ученики-математики были готовы к этому, происходил выбор тех направлений и форм, в которых это служение будет осуществляться, и затем окончательное обучение избранной «специальности».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Одни изучали   экономику,  другие изучали медицину,   и т. д.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/>
              <a:t>Пятый этап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Высшей же ступенью в Пифагорейской школе считалось обучение политиков - людей, способных управлять обществом. </a:t>
            </a:r>
          </a:p>
          <a:p>
            <a:pPr>
              <a:lnSpc>
                <a:spcPct val="90000"/>
              </a:lnSpc>
            </a:pPr>
            <a:r>
              <a:rPr lang="ru-RU" sz="2800"/>
              <a:t> Задача - руководить людьми исходя из общего блага, не идя на поводу ни собственных, ни чужих интересов,   </a:t>
            </a:r>
          </a:p>
          <a:p>
            <a:pPr>
              <a:lnSpc>
                <a:spcPct val="90000"/>
              </a:lnSpc>
            </a:pPr>
            <a:r>
              <a:rPr lang="ru-RU" sz="2800"/>
              <a:t>Позже Платон переработал и расширил пифагорейскую теорию государства - «модель идеального государства Платона».</a:t>
            </a:r>
          </a:p>
          <a:p>
            <a:pPr>
              <a:lnSpc>
                <a:spcPct val="90000"/>
              </a:lnSpc>
            </a:pPr>
            <a:r>
              <a:rPr lang="ru-RU" sz="2800"/>
              <a:t>Многие ученики Пифагора прославились как законодатели и справедливые хранители законов</a:t>
            </a:r>
          </a:p>
          <a:p>
            <a:pPr>
              <a:lnSpc>
                <a:spcPct val="90000"/>
              </a:lnSpc>
            </a:pPr>
            <a:r>
              <a:rPr lang="ru-RU" sz="2800"/>
              <a:t>Годы, когда пифагорейцы участвовали в государственных делах, были благополучными, 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Чет -нечет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5065"/>
          </a:xfrm>
        </p:spPr>
        <p:txBody>
          <a:bodyPr/>
          <a:lstStyle/>
          <a:p>
            <a:r>
              <a:rPr lang="ru-RU" sz="2800" dirty="0"/>
              <a:t>Все числа пифагорейцы разделяли на две категории — четные и нечетные </a:t>
            </a:r>
          </a:p>
          <a:p>
            <a:r>
              <a:rPr lang="ru-RU" sz="2800" dirty="0"/>
              <a:t> Позднее выяснилось, что пифагорейские «четное — нечетное», «правое — левое» имеют глубокие и интересные следствия в кристаллах кварца, в структуре вирусов и ДНК, в знаменитых опытах Пастера , в нарушении четности элементарных частиц и других теориях. </a:t>
            </a:r>
          </a:p>
        </p:txBody>
      </p:sp>
      <p:pic>
        <p:nvPicPr>
          <p:cNvPr id="244741" name="Picture 5" descr="numerologi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238750"/>
            <a:ext cx="5286380" cy="16192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Чет… Нечет…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Пифагорейцы  </a:t>
            </a:r>
            <a:r>
              <a:rPr lang="ru-RU" dirty="0"/>
              <a:t>считали </a:t>
            </a:r>
            <a:r>
              <a:rPr lang="ru-RU" dirty="0" smtClean="0"/>
              <a:t> четные  </a:t>
            </a:r>
            <a:r>
              <a:rPr lang="ru-RU" dirty="0"/>
              <a:t>числа женскими, а </a:t>
            </a:r>
            <a:r>
              <a:rPr lang="ru-RU" dirty="0" smtClean="0"/>
              <a:t> нечетные  </a:t>
            </a:r>
            <a:r>
              <a:rPr lang="ru-RU" dirty="0"/>
              <a:t>мужскими </a:t>
            </a:r>
            <a:r>
              <a:rPr lang="ru-RU" dirty="0" smtClean="0"/>
              <a:t>.  </a:t>
            </a:r>
            <a:r>
              <a:rPr lang="ru-RU" dirty="0"/>
              <a:t>Брак — это пятерка, </a:t>
            </a:r>
            <a:r>
              <a:rPr lang="ru-RU" dirty="0" smtClean="0"/>
              <a:t>равная  трем  </a:t>
            </a:r>
            <a:r>
              <a:rPr lang="ru-RU" dirty="0"/>
              <a:t>плюс два. </a:t>
            </a:r>
          </a:p>
          <a:p>
            <a:r>
              <a:rPr lang="ru-RU" dirty="0"/>
              <a:t>По той же причине прямоугольный треугольник со сторонами </a:t>
            </a:r>
            <a:r>
              <a:rPr lang="ru-RU" dirty="0" smtClean="0"/>
              <a:t> три</a:t>
            </a:r>
            <a:r>
              <a:rPr lang="ru-RU" dirty="0"/>
              <a:t>, четыре, пять был назван </a:t>
            </a:r>
            <a:r>
              <a:rPr lang="ru-RU" dirty="0" smtClean="0"/>
              <a:t>ими</a:t>
            </a:r>
          </a:p>
          <a:p>
            <a:r>
              <a:rPr lang="ru-RU" dirty="0" smtClean="0"/>
              <a:t> </a:t>
            </a:r>
            <a:r>
              <a:rPr lang="ru-RU" dirty="0"/>
              <a:t>«фигура невесты». </a:t>
            </a:r>
          </a:p>
        </p:txBody>
      </p:sp>
      <p:pic>
        <p:nvPicPr>
          <p:cNvPr id="248836" name="Picture 4" descr="J00957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5925" y="4652963"/>
            <a:ext cx="2378075" cy="234791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Тетрада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27275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Числа 1, 2, 3 и 4 составляли знаменитую </a:t>
            </a:r>
            <a:r>
              <a:rPr lang="ru-RU" b="1" i="1"/>
              <a:t>"тетраду"</a:t>
            </a:r>
            <a:r>
              <a:rPr lang="ru-RU"/>
              <a:t>.  </a:t>
            </a:r>
          </a:p>
          <a:p>
            <a:pPr>
              <a:lnSpc>
                <a:spcPct val="90000"/>
              </a:lnSpc>
            </a:pPr>
            <a:r>
              <a:rPr lang="ru-RU"/>
              <a:t>Геометрически тетрада изображалась "совершенным треугольником", арифметически — "треугольным числом" 1+2+3+4 = 10.  </a:t>
            </a:r>
          </a:p>
          <a:p>
            <a:pPr>
              <a:lnSpc>
                <a:spcPct val="90000"/>
              </a:lnSpc>
            </a:pPr>
            <a:r>
              <a:rPr lang="ru-RU"/>
              <a:t> Пифагорейцы, клялись </a:t>
            </a:r>
            <a:r>
              <a:rPr lang="ru-RU">
                <a:effectLst/>
              </a:rPr>
              <a:t>"тем, кто вложил в нашу душу тетраду, — источник и корень вечной природы"</a:t>
            </a:r>
            <a:r>
              <a:rPr lang="ru-RU"/>
              <a:t>. </a:t>
            </a:r>
          </a:p>
        </p:txBody>
      </p:sp>
      <p:pic>
        <p:nvPicPr>
          <p:cNvPr id="270341" name="Picture 5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876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77813"/>
            <a:ext cx="5699125" cy="1143000"/>
          </a:xfrm>
        </p:spPr>
        <p:txBody>
          <a:bodyPr/>
          <a:lstStyle/>
          <a:p>
            <a:r>
              <a:rPr lang="ru-RU"/>
              <a:t>Идеальное число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dirty="0"/>
              <a:t>Сумма чисел, входящих в </a:t>
            </a:r>
            <a:r>
              <a:rPr lang="ru-RU" dirty="0" err="1"/>
              <a:t>тетраду</a:t>
            </a:r>
            <a:r>
              <a:rPr lang="ru-RU" dirty="0"/>
              <a:t>, равна десяти, именно поэтому десятка считалась у пифагорейцев идеальным числом и символизировала Вселенную. </a:t>
            </a:r>
          </a:p>
          <a:p>
            <a:r>
              <a:rPr lang="ru-RU" dirty="0"/>
              <a:t>Поскольку число десять — идеальное, рассуждали они, на небе должно быть ровно десять планет. Надо заметить, что тогда были известны лишь Солнце, Земля и пять планет. </a:t>
            </a:r>
            <a:r>
              <a:rPr lang="ru-RU" dirty="0" smtClean="0"/>
              <a:t>Десятую планету они назвали </a:t>
            </a:r>
            <a:r>
              <a:rPr lang="ru-RU" dirty="0" err="1" smtClean="0"/>
              <a:t>Противоземлие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50885" name="Picture 5" descr="br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16238" cy="16732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Десятка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Десятка может быть выражена суммой первых четырех чисел (1+2+3+4=10), где единица — выражение точки, двойка — линии и одномерного образа, тройка — плоскости и двумерного образа, четверка — пирамиды, то есть трехмерного образа. Ну чем не четырехмерная Вселенная </a:t>
            </a:r>
            <a:r>
              <a:rPr lang="ru-RU">
                <a:hlinkClick r:id="rId3" tooltip="Биография физика Альберта Эйнштейна"/>
              </a:rPr>
              <a:t>Эйнштейна</a:t>
            </a:r>
            <a:r>
              <a:rPr lang="ru-RU"/>
              <a:t>? </a:t>
            </a:r>
          </a:p>
        </p:txBody>
      </p:sp>
      <p:pic>
        <p:nvPicPr>
          <p:cNvPr id="246788" name="Picture 4" descr="an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381625"/>
            <a:ext cx="1476375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401080" cy="1428761"/>
          </a:xfrm>
        </p:spPr>
        <p:txBody>
          <a:bodyPr/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«Все вещи – суть числа» 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200" dirty="0" smtClean="0"/>
              <a:t>Пифагор</a:t>
            </a:r>
            <a:endParaRPr lang="ru-RU" sz="3200" dirty="0"/>
          </a:p>
        </p:txBody>
      </p:sp>
      <p:pic>
        <p:nvPicPr>
          <p:cNvPr id="290820" name="Picture 4" descr="Пифагор на фреске Рафаэл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6215106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ru-RU"/>
              <a:t>Справедливость  и равенство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/>
              <a:t>Справедливость и равенство пифагорейцы видели в квадрате числа.</a:t>
            </a:r>
          </a:p>
          <a:p>
            <a:r>
              <a:rPr lang="ru-RU"/>
              <a:t> Символом постоянства у них было число девять, поскольку все кратные девяти числа имеют сумму цифр опять-таки девять. </a:t>
            </a:r>
          </a:p>
          <a:p>
            <a:pPr>
              <a:buFont typeface="Wingdings" pitchFamily="2" charset="2"/>
              <a:buNone/>
            </a:pPr>
            <a:r>
              <a:rPr lang="ru-RU"/>
              <a:t>9*2=18      1+8=9;    </a:t>
            </a:r>
          </a:p>
          <a:p>
            <a:pPr>
              <a:buFont typeface="Wingdings" pitchFamily="2" charset="2"/>
              <a:buNone/>
            </a:pPr>
            <a:r>
              <a:rPr lang="ru-RU"/>
              <a:t>7*9=63  	6+3=9; </a:t>
            </a:r>
          </a:p>
          <a:p>
            <a:pPr>
              <a:buFont typeface="Wingdings" pitchFamily="2" charset="2"/>
              <a:buNone/>
            </a:pPr>
            <a:r>
              <a:rPr lang="ru-RU"/>
              <a:t>11*9=99     9+9=18   1+8=9;</a:t>
            </a:r>
          </a:p>
          <a:p>
            <a:pPr>
              <a:buFont typeface="Wingdings" pitchFamily="2" charset="2"/>
              <a:buNone/>
            </a:pPr>
            <a:r>
              <a:rPr lang="ru-RU"/>
              <a:t>25*9= 225  2+2+5=9.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247812" name="Picture 4" descr="J009567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350"/>
            <a:ext cx="1192213" cy="14128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697913" cy="2808288"/>
          </a:xfrm>
        </p:spPr>
        <p:txBody>
          <a:bodyPr/>
          <a:lstStyle/>
          <a:p>
            <a:pPr algn="l"/>
            <a:r>
              <a:rPr lang="ru-RU" sz="4000"/>
              <a:t>Число восемь у пифагорейцев символизировало смерть, так как кратные восьми имеют уменьшающуюся сумму цифр. </a:t>
            </a:r>
            <a:br>
              <a:rPr lang="ru-RU" sz="4000"/>
            </a:br>
            <a:endParaRPr lang="ru-RU" sz="4000"/>
          </a:p>
        </p:txBody>
      </p:sp>
      <p:pic>
        <p:nvPicPr>
          <p:cNvPr id="289796" name="Picture 4" descr="J0095672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62825" y="4940300"/>
            <a:ext cx="1781175" cy="1917700"/>
          </a:xfrm>
          <a:noFill/>
          <a:ln/>
        </p:spPr>
      </p:pic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684213" y="2565400"/>
            <a:ext cx="6840537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8*2=16   1+6=7; </a:t>
            </a:r>
          </a:p>
          <a:p>
            <a:pPr>
              <a:spcBef>
                <a:spcPct val="50000"/>
              </a:spcBef>
            </a:pPr>
            <a:r>
              <a:rPr lang="ru-RU" sz="3600"/>
              <a:t>8*3=24    2+4=6;  </a:t>
            </a:r>
          </a:p>
          <a:p>
            <a:pPr>
              <a:spcBef>
                <a:spcPct val="50000"/>
              </a:spcBef>
            </a:pPr>
            <a:r>
              <a:rPr lang="ru-RU" sz="3600"/>
              <a:t>8*4=32   3+2=5; </a:t>
            </a:r>
          </a:p>
          <a:p>
            <a:pPr>
              <a:spcBef>
                <a:spcPct val="50000"/>
              </a:spcBef>
            </a:pPr>
            <a:r>
              <a:rPr lang="ru-RU" sz="3600"/>
              <a:t>8*5+40  4+0=4; </a:t>
            </a:r>
          </a:p>
          <a:p>
            <a:pPr>
              <a:spcBef>
                <a:spcPct val="50000"/>
              </a:spcBef>
            </a:pPr>
            <a:r>
              <a:rPr lang="ru-RU" sz="3600"/>
              <a:t>8*6=48  4+8=12  1+2=3</a:t>
            </a:r>
          </a:p>
          <a:p>
            <a:pPr>
              <a:spcBef>
                <a:spcPct val="50000"/>
              </a:spcBef>
            </a:pPr>
            <a:r>
              <a:rPr lang="ru-RU" sz="3600"/>
              <a:t> 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«Нехорошие числа»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dirty="0"/>
              <a:t>Кроме чисел, вызывавших восхищение и преклонение, у пифагорейцев были и так называемые нехорошие числа. Это числа, которые не </a:t>
            </a:r>
            <a:r>
              <a:rPr lang="ru-RU" dirty="0" smtClean="0"/>
              <a:t>обладали  </a:t>
            </a:r>
            <a:r>
              <a:rPr lang="ru-RU" dirty="0"/>
              <a:t>никакими достоинствами, а еще хуже, если такое число было окружено «хорошими» числами. </a:t>
            </a:r>
          </a:p>
          <a:p>
            <a:r>
              <a:rPr lang="ru-RU" dirty="0"/>
              <a:t> Знаменитое число тринадцать — чертова дюжина </a:t>
            </a:r>
          </a:p>
          <a:p>
            <a:r>
              <a:rPr lang="ru-RU" dirty="0"/>
              <a:t>Число семнадцать, вызывавшее особое отвращение у пифагорейцев. </a:t>
            </a:r>
          </a:p>
        </p:txBody>
      </p:sp>
      <p:pic>
        <p:nvPicPr>
          <p:cNvPr id="253956" name="Picture 4" descr="J009577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14942" cy="170021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Ёще о числах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/>
              <a:t>У  пифагорейцев была «клятва числом 36». </a:t>
            </a:r>
          </a:p>
          <a:p>
            <a:r>
              <a:rPr lang="ru-RU" sz="3600" dirty="0" smtClean="0"/>
              <a:t>Ему приписывались </a:t>
            </a:r>
          </a:p>
          <a:p>
            <a:r>
              <a:rPr lang="ru-RU" sz="3600" dirty="0" smtClean="0"/>
              <a:t>Особые свойства</a:t>
            </a:r>
          </a:p>
          <a:p>
            <a:r>
              <a:rPr lang="ru-RU" sz="3600" dirty="0" smtClean="0"/>
              <a:t>36=(2+4+6+8)+(1+3+5+</a:t>
            </a:r>
            <a:r>
              <a:rPr lang="en-US" sz="3600" dirty="0" smtClean="0"/>
              <a:t>7)</a:t>
            </a:r>
            <a:endParaRPr lang="ru-RU" sz="3600" dirty="0" smtClean="0"/>
          </a:p>
          <a:p>
            <a:endParaRPr lang="ru-RU" sz="2400" dirty="0"/>
          </a:p>
        </p:txBody>
      </p:sp>
      <p:pic>
        <p:nvPicPr>
          <p:cNvPr id="291844" name="Picture 4" descr="cif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675196"/>
            <a:ext cx="2143140" cy="1905014"/>
          </a:xfrm>
          <a:prstGeom prst="rect">
            <a:avLst/>
          </a:prstGeom>
          <a:noFill/>
        </p:spPr>
      </p:pic>
      <p:pic>
        <p:nvPicPr>
          <p:cNvPr id="291845" name="Picture 5" descr="0_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071942"/>
            <a:ext cx="2000264" cy="3360562"/>
          </a:xfrm>
          <a:prstGeom prst="rect">
            <a:avLst/>
          </a:prstGeom>
          <a:noFill/>
        </p:spPr>
      </p:pic>
      <p:pic>
        <p:nvPicPr>
          <p:cNvPr id="291846" name="Picture 6" descr="J009566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357430"/>
            <a:ext cx="1928826" cy="1685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«КОСМОС»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3571900" cy="47577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Пифагор  ввел в науку это слово, понимая под ним нечто стройное и цельное, подчиняющееся законам гармонии и чисел.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1" y="1285860"/>
            <a:ext cx="350046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4143380"/>
            <a:ext cx="30972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57200"/>
            <a:ext cx="8143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 dirty="0">
              <a:solidFill>
                <a:schemeClr val="tx2"/>
              </a:solidFill>
            </a:endParaRPr>
          </a:p>
        </p:txBody>
      </p:sp>
      <p:pic>
        <p:nvPicPr>
          <p:cNvPr id="11" name="Picture 6" descr="3D космическая поверхность_Zozo_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8200" y="1557338"/>
            <a:ext cx="3886200" cy="431958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МИР?</a:t>
            </a:r>
            <a:endParaRPr lang="ru-RU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«Мир есть ограниченная  сфера, носящаяся в беспредельности… Движение небесных светил – это неслышимая нами гармония поющих космических сфер…»</a:t>
            </a:r>
          </a:p>
          <a:p>
            <a:endParaRPr lang="ru-RU" dirty="0"/>
          </a:p>
        </p:txBody>
      </p:sp>
      <p:pic>
        <p:nvPicPr>
          <p:cNvPr id="5" name="Picture 10" descr="0700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28794" y="4194175"/>
            <a:ext cx="6337300" cy="266382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Заслуги Пифагора несомненно велики  и недооценить их просто </a:t>
            </a:r>
            <a:r>
              <a:rPr lang="ru-RU" sz="2400" b="1" dirty="0" smtClean="0"/>
              <a:t>невозможно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30 лет прожил Пифагор в Кротоне. За это время ему удалось осуществить то, что оставалось мечтою многих посвященных: он создал поверх политической власти мудрую власть высшего знания, подобную древнеегипетскому жречеству. Совет Трехсот, созданный и возглавляемый Пифагором, был регулятором политической жизни Кротона и распространял свое влияние на другие города Греции в течение четверти </a:t>
            </a:r>
            <a:r>
              <a:rPr lang="ru-RU" sz="2000" b="1" dirty="0" smtClean="0"/>
              <a:t>века</a:t>
            </a:r>
          </a:p>
          <a:p>
            <a:r>
              <a:rPr lang="ru-RU" sz="2000" b="1" dirty="0" smtClean="0"/>
              <a:t>Прекрасная </a:t>
            </a:r>
            <a:r>
              <a:rPr lang="ru-RU" sz="2000" b="1" dirty="0" smtClean="0"/>
              <a:t>стройная система, данная миру Пифагором никогда не была забыта. Она стала основой метафизики Платона, возродилась в Александрийской школе, в трудах многих позднейших античных философов.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whee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714356"/>
            <a:ext cx="6072230" cy="1500198"/>
          </a:xfrm>
        </p:spPr>
        <p:txBody>
          <a:bodyPr/>
          <a:lstStyle/>
          <a:p>
            <a:r>
              <a:rPr lang="ru-RU" sz="3600" dirty="0" smtClean="0"/>
              <a:t>Источники информации.</a:t>
            </a:r>
            <a:endParaRPr lang="ru-RU" sz="36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2357430"/>
            <a:ext cx="7624788" cy="400052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endParaRPr lang="ru-RU" sz="2800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800" dirty="0" smtClean="0"/>
              <a:t>     </a:t>
            </a:r>
            <a:r>
              <a:rPr lang="ru-RU" sz="1600" dirty="0" smtClean="0"/>
              <a:t>Александров </a:t>
            </a:r>
            <a:r>
              <a:rPr lang="ru-RU" sz="1600" dirty="0" smtClean="0"/>
              <a:t>А.Ф. </a:t>
            </a:r>
            <a:r>
              <a:rPr lang="ru-RU" sz="1600" dirty="0" err="1" smtClean="0"/>
              <a:t>Нумерологическая</a:t>
            </a:r>
            <a:r>
              <a:rPr lang="ru-RU" sz="1600" dirty="0" smtClean="0"/>
              <a:t> матрица. Тайны магических чисел и кодов. – М.: РИПОЛ классик, 2008.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smtClean="0"/>
              <a:t>     2.</a:t>
            </a:r>
            <a:r>
              <a:rPr lang="ru-RU" sz="1600" dirty="0" smtClean="0"/>
              <a:t>Дорофеева </a:t>
            </a:r>
            <a:r>
              <a:rPr lang="ru-RU" sz="1600" dirty="0" smtClean="0"/>
              <a:t>А.В. Страницы истории на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1600" dirty="0" smtClean="0"/>
              <a:t>       уроках математики. Львов,1991.</a:t>
            </a:r>
          </a:p>
          <a:p>
            <a:r>
              <a:rPr lang="ru-RU" sz="1600" dirty="0" smtClean="0"/>
              <a:t> 3. </a:t>
            </a:r>
            <a:r>
              <a:rPr lang="ru-RU" sz="1600" dirty="0" smtClean="0"/>
              <a:t>3..Волошинов А.В. Пифагор: Союз истины, добра и красоты. - М.: Просвещение, 1993.</a:t>
            </a:r>
          </a:p>
          <a:p>
            <a:r>
              <a:rPr lang="ru-RU" sz="1600" dirty="0" smtClean="0"/>
              <a:t>4.Жмудь Л.Я. Пифагор и его школа, - Наука, 1990.</a:t>
            </a:r>
          </a:p>
          <a:p>
            <a:r>
              <a:rPr lang="ru-RU" sz="1600" dirty="0" smtClean="0"/>
              <a:t>5.Лосев А. Миф, число, сущность, - М.: 1994.</a:t>
            </a:r>
          </a:p>
          <a:p>
            <a:r>
              <a:rPr lang="ru-RU" sz="1600" dirty="0" smtClean="0"/>
              <a:t>6.Перепелицин М.Л. Философский камень, - 1990.</a:t>
            </a:r>
          </a:p>
          <a:p>
            <a:r>
              <a:rPr lang="ru-RU" sz="1600" dirty="0" smtClean="0"/>
              <a:t>7Асмус В.Ф: Античная философия, -1971.</a:t>
            </a:r>
          </a:p>
          <a:p>
            <a:r>
              <a:rPr lang="ru-RU" sz="1600" dirty="0" smtClean="0"/>
              <a:t>8.Шуре Э. Великие </a:t>
            </a:r>
            <a:r>
              <a:rPr lang="ru-RU" sz="1600" dirty="0" err="1" smtClean="0"/>
              <a:t>Посвещенные</a:t>
            </a:r>
            <a:r>
              <a:rPr lang="ru-RU" sz="1600" dirty="0" smtClean="0"/>
              <a:t>, 1 том, перевод Е. Писаревой. - Калуга: 1914.</a:t>
            </a:r>
          </a:p>
          <a:p>
            <a:r>
              <a:rPr lang="ru-RU" sz="1600" dirty="0" smtClean="0"/>
              <a:t>9. Ресурсы интернета.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ru-RU" sz="1600" dirty="0" smtClean="0"/>
          </a:p>
        </p:txBody>
      </p:sp>
      <p:pic>
        <p:nvPicPr>
          <p:cNvPr id="272388" name="Picture 4" descr="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60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 чем  суть  учения  Пифагора?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Кто такие пифагорейцы?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Какая  связь  между  Пифагором  и  словом  «космос»?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643314"/>
            <a:ext cx="8964612" cy="2781300"/>
          </a:xfrm>
        </p:spPr>
        <p:txBody>
          <a:bodyPr/>
          <a:lstStyle/>
          <a:p>
            <a:pPr algn="l"/>
            <a:r>
              <a:rPr lang="ru-RU" sz="2400" b="1" dirty="0"/>
              <a:t>Пифагор Самосский </a:t>
            </a:r>
            <a:r>
              <a:rPr lang="ru-RU" sz="2400" dirty="0"/>
              <a:t>(</a:t>
            </a:r>
            <a:r>
              <a:rPr lang="ru-RU" sz="2400" dirty="0" err="1"/>
              <a:t>ок</a:t>
            </a:r>
            <a:r>
              <a:rPr lang="ru-RU" sz="2400" dirty="0"/>
              <a:t>. 580 — </a:t>
            </a:r>
            <a:r>
              <a:rPr lang="ru-RU" sz="2400" dirty="0" err="1"/>
              <a:t>ок</a:t>
            </a:r>
            <a:r>
              <a:rPr lang="ru-RU" sz="2400" dirty="0"/>
              <a:t>. 500 до н. э.) — древнегреческий философ, религиозный и политический деятель, основатель пифагореизма, математик. Пифагору приписывается изучение свойств целых чисел и </a:t>
            </a:r>
            <a:r>
              <a:rPr lang="ru-RU" sz="2400" dirty="0" smtClean="0"/>
              <a:t>пропорций,</a:t>
            </a:r>
            <a:br>
              <a:rPr lang="ru-RU" sz="2400" dirty="0" smtClean="0"/>
            </a:br>
            <a:r>
              <a:rPr lang="ru-RU" sz="2400" dirty="0" smtClean="0"/>
              <a:t>доказательство </a:t>
            </a:r>
            <a:r>
              <a:rPr lang="ru-RU" sz="2400" dirty="0"/>
              <a:t>теоремы Пифагора и др.</a:t>
            </a:r>
            <a:r>
              <a:rPr lang="ru-RU" sz="4000" dirty="0"/>
              <a:t> </a:t>
            </a:r>
          </a:p>
        </p:txBody>
      </p:sp>
      <p:sp>
        <p:nvSpPr>
          <p:cNvPr id="6" name="Рамка 5"/>
          <p:cNvSpPr/>
          <p:nvPr/>
        </p:nvSpPr>
        <p:spPr>
          <a:xfrm>
            <a:off x="3786182" y="6286520"/>
            <a:ext cx="2071702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4" descr="Пифагор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r>
              <a:rPr lang="ru-RU" dirty="0" smtClean="0"/>
              <a:t>Биография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50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 </a:t>
            </a:r>
            <a:r>
              <a:rPr lang="ru-RU" sz="2800" dirty="0" smtClean="0"/>
              <a:t>Родителями Пифагора были </a:t>
            </a:r>
            <a:r>
              <a:rPr lang="ru-RU" sz="2800" dirty="0" err="1" smtClean="0"/>
              <a:t>Мнесарх</a:t>
            </a:r>
            <a:r>
              <a:rPr lang="ru-RU" sz="2800" dirty="0" smtClean="0"/>
              <a:t> и </a:t>
            </a:r>
            <a:r>
              <a:rPr lang="ru-RU" sz="2800" dirty="0" err="1" smtClean="0"/>
              <a:t>Партенида</a:t>
            </a:r>
            <a:r>
              <a:rPr lang="ru-RU" sz="2800" dirty="0" smtClean="0"/>
              <a:t> с </a:t>
            </a:r>
            <a:r>
              <a:rPr lang="ru-RU" sz="2800" dirty="0" err="1" smtClean="0"/>
              <a:t>Самоса</a:t>
            </a:r>
            <a:r>
              <a:rPr lang="ru-RU" sz="2800" dirty="0" smtClean="0"/>
              <a:t>. </a:t>
            </a:r>
            <a:r>
              <a:rPr lang="ru-RU" sz="2800" dirty="0" err="1" smtClean="0"/>
              <a:t>Мнесарх</a:t>
            </a:r>
            <a:r>
              <a:rPr lang="ru-RU" sz="2800" dirty="0" smtClean="0"/>
              <a:t> был камнерезом; по словам же Порфирия он был богатым купцом из Тира, получившим самосское гражданство за раздачу хлеба в неурожайный год. </a:t>
            </a:r>
            <a:r>
              <a:rPr lang="ru-RU" sz="2800" dirty="0" err="1" smtClean="0"/>
              <a:t>Партенида</a:t>
            </a:r>
            <a:r>
              <a:rPr lang="ru-RU" sz="2800" dirty="0" smtClean="0"/>
              <a:t>, позднее переименованная мужем в </a:t>
            </a:r>
            <a:r>
              <a:rPr lang="ru-RU" sz="2800" dirty="0" err="1" smtClean="0"/>
              <a:t>Пифаиду</a:t>
            </a:r>
            <a:r>
              <a:rPr lang="ru-RU" sz="2800" dirty="0" smtClean="0"/>
              <a:t>, происходила из знатного рода </a:t>
            </a:r>
            <a:r>
              <a:rPr lang="ru-RU" sz="2800" dirty="0" err="1" smtClean="0"/>
              <a:t>Анкея</a:t>
            </a:r>
            <a:r>
              <a:rPr lang="ru-RU" sz="2800" dirty="0" smtClean="0"/>
              <a:t>, основателя греческой колонии на </a:t>
            </a:r>
            <a:r>
              <a:rPr lang="ru-RU" sz="2800" dirty="0" err="1" smtClean="0"/>
              <a:t>Самосе</a:t>
            </a:r>
            <a:r>
              <a:rPr lang="ru-RU" sz="28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Рождение ребенка будто бы предсказала пифия в Дельфах, потому Пифагор и получил своё имя, которое значит «тот, о ком объявила Пифия».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        </a:t>
            </a: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Годы учебы</a:t>
            </a:r>
            <a:endParaRPr lang="ru-RU" sz="3600" dirty="0"/>
          </a:p>
        </p:txBody>
      </p:sp>
      <p:pic>
        <p:nvPicPr>
          <p:cNvPr id="4" name="Содержимое 3" descr="0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571612"/>
            <a:ext cx="3571900" cy="5018932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1643050"/>
            <a:ext cx="4786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dirty="0" err="1" smtClean="0"/>
              <a:t>Ямвлих</a:t>
            </a:r>
            <a:r>
              <a:rPr lang="ru-RU" sz="2000" dirty="0" smtClean="0"/>
              <a:t> пишет, что Пифагор в 18-летнем возрасте покинул родной остров и, объехав мудрецов в разных краях света, добрался до Египта, где пробыл 22 года, пока его не увел в Вавилон в числе пленников персидский царь </a:t>
            </a:r>
            <a:r>
              <a:rPr lang="ru-RU" sz="2000" dirty="0" err="1" smtClean="0"/>
              <a:t>Камбиз</a:t>
            </a:r>
            <a:r>
              <a:rPr lang="ru-RU" sz="2000" dirty="0" smtClean="0"/>
              <a:t>, завоевавший Египет в 525 до н. э. В Вавилоне Пифагор пробыл ещё 12 лет, общаясь с магами, пока наконец не смог вернуться на </a:t>
            </a:r>
            <a:r>
              <a:rPr lang="ru-RU" sz="2000" dirty="0" err="1" smtClean="0"/>
              <a:t>Самос</a:t>
            </a:r>
            <a:r>
              <a:rPr lang="ru-RU" sz="2000" dirty="0" smtClean="0"/>
              <a:t> в 56-летнем возрасте, где соотечественники признали его мудрым человеком. </a:t>
            </a:r>
            <a:endParaRPr lang="ru-RU" sz="2000" dirty="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Школа Пифагора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Школа была основана Пифагором  и  просуществовала до начала IV в. до н.э., хотя гонения на нее начались практически сразу после смерти Пифагора в 500 г. 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254981" name="Picture 5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005263"/>
            <a:ext cx="3124200" cy="27051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487347"/>
          </a:xfrm>
        </p:spPr>
        <p:txBody>
          <a:bodyPr/>
          <a:lstStyle/>
          <a:p>
            <a:r>
              <a:rPr lang="ru-RU" dirty="0" smtClean="0"/>
              <a:t>Пифагорейцы поют Гимн Солнцу</a:t>
            </a:r>
            <a:endParaRPr lang="ru-RU" dirty="0"/>
          </a:p>
        </p:txBody>
      </p:sp>
      <p:pic>
        <p:nvPicPr>
          <p:cNvPr id="4" name="Picture 4" descr="Картинка 1 из 18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357167"/>
            <a:ext cx="828040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/>
              <a:t>Первый этап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036050" cy="3527425"/>
          </a:xfrm>
        </p:spPr>
        <p:txBody>
          <a:bodyPr/>
          <a:lstStyle/>
          <a:p>
            <a:r>
              <a:rPr lang="ru-RU"/>
              <a:t>  Пифагор обычно отправлял кандидата обратно, советуя повременить и прийти вновь через три года. Этот внешне очень суровый прием был исполнен глубокого смысла - ведь любой импульс, даже самый прекрасный и чистый, должен пройти испытание временем. </a:t>
            </a:r>
          </a:p>
        </p:txBody>
      </p:sp>
      <p:pic>
        <p:nvPicPr>
          <p:cNvPr id="257029" name="Picture 5" descr="Aristotel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276725"/>
            <a:ext cx="3810000" cy="2581275"/>
          </a:xfrm>
          <a:prstGeom prst="rect">
            <a:avLst/>
          </a:prstGeom>
          <a:noFill/>
        </p:spPr>
      </p:pic>
      <p:pic>
        <p:nvPicPr>
          <p:cNvPr id="5" name="Picture 5" descr="Aristotel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76725"/>
            <a:ext cx="3810000" cy="25812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668</TotalTime>
  <Words>1307</Words>
  <Application>Microsoft Office PowerPoint</Application>
  <PresentationFormat>Экран (4:3)</PresentationFormat>
  <Paragraphs>122</Paragraphs>
  <Slides>27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Лучи</vt:lpstr>
      <vt:lpstr>    Пифагор и его            школа.         </vt:lpstr>
      <vt:lpstr> «Все вещи – суть числа»   Пифагор</vt:lpstr>
      <vt:lpstr>Цель исследования</vt:lpstr>
      <vt:lpstr>Пифагор Самосский (ок. 580 — ок. 500 до н. э.) — древнегреческий философ, религиозный и политический деятель, основатель пифагореизма, математик. Пифагору приписывается изучение свойств целых чисел и пропорций, доказательство теоремы Пифагора и др. </vt:lpstr>
      <vt:lpstr>Биография Пифагора</vt:lpstr>
      <vt:lpstr>Годы учебы</vt:lpstr>
      <vt:lpstr>Школа Пифагора</vt:lpstr>
      <vt:lpstr>Слайд 8</vt:lpstr>
      <vt:lpstr>Первый этап</vt:lpstr>
      <vt:lpstr>Второй этап</vt:lpstr>
      <vt:lpstr>Третий этап</vt:lpstr>
      <vt:lpstr>Математики - «познающие»</vt:lpstr>
      <vt:lpstr>Четвертый этап</vt:lpstr>
      <vt:lpstr>Пятый этап</vt:lpstr>
      <vt:lpstr>Чет -нечет</vt:lpstr>
      <vt:lpstr>Чет… Нечет…</vt:lpstr>
      <vt:lpstr>Тетрада</vt:lpstr>
      <vt:lpstr>Идеальное число</vt:lpstr>
      <vt:lpstr>Десятка</vt:lpstr>
      <vt:lpstr>Справедливость  и равенство</vt:lpstr>
      <vt:lpstr>Число восемь у пифагорейцев символизировало смерть, так как кратные восьми имеют уменьшающуюся сумму цифр.  </vt:lpstr>
      <vt:lpstr>«Нехорошие числа»</vt:lpstr>
      <vt:lpstr>Ёще о числах</vt:lpstr>
      <vt:lpstr>«КОСМОС»</vt:lpstr>
      <vt:lpstr>ЧТО ТАКОЕ МИР?</vt:lpstr>
      <vt:lpstr>Заслуги Пифагора несомненно велики  и недооценить их просто невозможно .</vt:lpstr>
      <vt:lpstr>Источники информации.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рпатр</dc:creator>
  <cp:lastModifiedBy>User</cp:lastModifiedBy>
  <cp:revision>59</cp:revision>
  <cp:lastPrinted>1601-01-01T00:00:00Z</cp:lastPrinted>
  <dcterms:created xsi:type="dcterms:W3CDTF">2010-02-24T17:33:04Z</dcterms:created>
  <dcterms:modified xsi:type="dcterms:W3CDTF">2013-09-05T20:10:08Z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