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3"/>
  </p:notesMasterIdLst>
  <p:sldIdLst>
    <p:sldId id="257" r:id="rId3"/>
    <p:sldId id="256" r:id="rId4"/>
    <p:sldId id="258" r:id="rId5"/>
    <p:sldId id="259" r:id="rId6"/>
    <p:sldId id="260" r:id="rId7"/>
    <p:sldId id="261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BEE1"/>
    <a:srgbClr val="0B798F"/>
    <a:srgbClr val="1548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20" autoAdjust="0"/>
  </p:normalViewPr>
  <p:slideViewPr>
    <p:cSldViewPr>
      <p:cViewPr>
        <p:scale>
          <a:sx n="75" d="100"/>
          <a:sy n="75" d="100"/>
        </p:scale>
        <p:origin x="-5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22E87D-8ABE-4562-819D-DB634219DA48}" type="datetimeFigureOut">
              <a:rPr lang="ru-RU"/>
              <a:pPr/>
              <a:t>18.08.2014</a:t>
            </a:fld>
            <a:endParaRPr lang="ru-RU"/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01EC68-F621-4407-8760-114EC181AE7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688E-7B6F-41D2-9766-6193BE4BF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4E72B-633C-43E1-80F1-D54950A40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31A53-5EC6-46CC-80CC-D4BABBDED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E7C52-5D72-4573-9157-B6B785BB9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2CC87-F298-469D-AC20-B039D67A9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CA89B-2A07-448B-AE24-1B6D9AA74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4AE20-50A1-436A-AA5B-EC02B65FA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1841A-4635-48DE-A2BF-C2FC8BB67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0F43A-BC62-4E48-A38E-45C90015F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85F58-CB53-46F5-85CA-F454B3CD3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311B4-06AF-4F31-B66F-1493374C9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4544E-579F-4B3D-BA6B-6B3829453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AF686-6438-4B7F-8270-93F34D288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B11CB-0817-452E-9458-D953F3B7C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5E10C-6D99-4F36-B279-CCC960F0B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CF765-5F5B-4A24-AB82-AF284B011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CC579-0E8D-456D-B9FB-5CA21CFB3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AFCDD-5BE7-4BC1-94A8-6752E4D91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4E7B6-F069-45EB-B5B8-3095B4914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1D40-9BA9-4ADF-B7AF-69084E5C0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F3D5C-2C11-40BD-A4B0-5992CB794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9074B-8D0E-428D-844A-DB3E43687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EA567-7C53-40C8-9605-5564B3C5C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0ABFA-1F18-4A0E-883A-BF4651087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010085C-8F86-4BDB-A7F2-AB44A88AD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E95CFFA-8B12-4C2E-93A9-39D8B3EB7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  <p:sldLayoutId id="2147483675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7" descr="1917959"/>
          <p:cNvPicPr>
            <a:picLocks noChangeAspect="1" noChangeArrowheads="1"/>
          </p:cNvPicPr>
          <p:nvPr/>
        </p:nvPicPr>
        <p:blipFill>
          <a:blip r:embed="rId2">
            <a:lum contrast="-24000"/>
          </a:blip>
          <a:srcRect/>
          <a:stretch>
            <a:fillRect/>
          </a:stretch>
        </p:blipFill>
        <p:spPr bwMode="auto">
          <a:xfrm>
            <a:off x="0" y="0"/>
            <a:ext cx="91440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>
              <a:solidFill>
                <a:schemeClr val="bg2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066800" y="1371600"/>
            <a:ext cx="67818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1762125" algn="l"/>
              </a:tabLst>
            </a:pPr>
            <a:r>
              <a:rPr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МАТЕРИАЛЫ</a:t>
            </a:r>
          </a:p>
          <a:p>
            <a:pPr algn="ctr">
              <a:tabLst>
                <a:tab pos="1762125" algn="l"/>
              </a:tabLst>
            </a:pPr>
            <a:r>
              <a:rPr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УЧАСТНИКОВ</a:t>
            </a:r>
          </a:p>
          <a:p>
            <a:pPr algn="ctr">
              <a:tabLst>
                <a:tab pos="1762125" algn="l"/>
              </a:tabLst>
            </a:pPr>
            <a:r>
              <a:rPr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СМОТРА  -   КОНКУРСА</a:t>
            </a:r>
          </a:p>
          <a:p>
            <a:pPr algn="ctr">
              <a:tabLst>
                <a:tab pos="1762125" algn="l"/>
              </a:tabLst>
            </a:pPr>
            <a:r>
              <a:rPr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ВОЛОНТЕРСКИХ  ОТРЯДОВ</a:t>
            </a:r>
          </a:p>
          <a:p>
            <a:pPr algn="ctr">
              <a:tabLst>
                <a:tab pos="1762125" algn="l"/>
              </a:tabLst>
            </a:pPr>
            <a:endParaRPr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tabLst>
                <a:tab pos="1762125" algn="l"/>
              </a:tabLst>
            </a:pPr>
            <a:endParaRPr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tabLst>
                <a:tab pos="1762125" algn="l"/>
              </a:tabLst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МОУ  СОШ  № 59</a:t>
            </a:r>
          </a:p>
          <a:p>
            <a:pPr algn="ctr">
              <a:tabLst>
                <a:tab pos="1762125" algn="l"/>
              </a:tabLst>
            </a:pPr>
            <a:endParaRPr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tabLst>
                <a:tab pos="1762125" algn="l"/>
              </a:tabLst>
            </a:pPr>
            <a:endParaRPr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tabLst>
                <a:tab pos="1762125" algn="l"/>
              </a:tabLst>
            </a:pPr>
            <a:endParaRPr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tabLst>
                <a:tab pos="1762125" algn="l"/>
              </a:tabLst>
            </a:pPr>
            <a:r>
              <a:rPr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20</a:t>
            </a:r>
            <a:r>
              <a:rPr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08</a:t>
            </a:r>
            <a:r>
              <a:rPr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г.</a:t>
            </a:r>
            <a:r>
              <a:rPr lang="ru-RU" sz="2800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 </a:t>
            </a: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533400" y="0"/>
            <a:ext cx="7318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400" b="1">
                <a:latin typeface="Arial" charset="0"/>
                <a:cs typeface="Times New Roman" pitchFamily="18" charset="0"/>
              </a:rPr>
              <a:t>3. Мероприятия по благоустройству микрорайона и пропаганде экологических знаний.</a:t>
            </a:r>
            <a:endParaRPr lang="ru-RU">
              <a:latin typeface="Arial" charset="0"/>
            </a:endParaRPr>
          </a:p>
        </p:txBody>
      </p:sp>
      <p:graphicFrame>
        <p:nvGraphicFramePr>
          <p:cNvPr id="46338" name="Group 258"/>
          <p:cNvGraphicFramePr>
            <a:graphicFrameLocks noGrp="1"/>
          </p:cNvGraphicFramePr>
          <p:nvPr/>
        </p:nvGraphicFramePr>
        <p:xfrm>
          <a:off x="152400" y="228600"/>
          <a:ext cx="8643938" cy="6384925"/>
        </p:xfrm>
        <a:graphic>
          <a:graphicData uri="http://schemas.openxmlformats.org/drawingml/2006/table">
            <a:tbl>
              <a:tblPr/>
              <a:tblGrid>
                <a:gridCol w="457200"/>
                <a:gridCol w="4495800"/>
                <a:gridCol w="1752600"/>
                <a:gridCol w="1938338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 выполнения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за выполнение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Акция «Черемухово – наш общий дом» (беседы об экологии, конкурс рисунков о родном поселке, выставка овощей, цветов и поделок из природного материала, викторины об истории микрорайона)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Родители, кл.руководители, волонтеры-экологи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Операция «Деревце» (благоустройство Детского парка, посадка деревьев)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Волонтеры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Акция «Мой верный друг» (конкурс сочинений о домашних животных, конкурс рисунков, стихов и песен о любимом животном, беседы о проблеме наличия бездомных животных)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Учителя-предметники, волонтеры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Акция «Птичий домик» (изготовление кормушек и скворечников для зимующих птиц и размещение их на деревьях, экологические игры для учащихся начальных классов)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Родители, волонтеры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Операция «Чистый берег» (очистка мест массового отдыха людей от мусора)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Апрель-май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Жители микрорайона, волонтеры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Акция по сбору пластиковых бутылок и макулатуры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Волонтеры, родители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Секретные трудовые атаки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учебного года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Волонтеры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Экологическая операция п размещению в микрорайоне листовок – приглашений жителей муниципальных домов на субботник по очистке дворов и прилегающих территорий от мусора (с просьбой не сжигать мусор)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- май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Волонтеры - экологи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200400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</a:t>
            </a:r>
          </a:p>
        </p:txBody>
      </p:sp>
      <p:sp>
        <p:nvSpPr>
          <p:cNvPr id="28675" name="WordArt 4"/>
          <p:cNvSpPr>
            <a:spLocks noChangeArrowheads="1" noChangeShapeType="1" noTextEdit="1"/>
          </p:cNvSpPr>
          <p:nvPr/>
        </p:nvSpPr>
        <p:spPr bwMode="auto">
          <a:xfrm>
            <a:off x="1752600" y="1752600"/>
            <a:ext cx="5915025" cy="306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Человек рождается на свет,</a:t>
            </a:r>
          </a:p>
          <a:p>
            <a:pPr algn="ctr"/>
            <a:r>
              <a:rPr lang="ru-RU" sz="28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Чтоб творить, дерзать - и не иначе,</a:t>
            </a:r>
          </a:p>
          <a:p>
            <a:pPr algn="ctr"/>
            <a:r>
              <a:rPr lang="ru-RU" sz="28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Чтоб оставить в жизни добрый след</a:t>
            </a:r>
          </a:p>
          <a:p>
            <a:pPr algn="ctr"/>
            <a:r>
              <a:rPr lang="ru-RU" sz="28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 решить все трудные задачи!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001000" cy="5638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/>
              <a:t>Название отряда  «</a:t>
            </a:r>
            <a:r>
              <a:rPr lang="ru-RU" sz="2400" b="1"/>
              <a:t>Вдохновение</a:t>
            </a:r>
            <a:r>
              <a:rPr lang="ru-RU" sz="2400"/>
              <a:t>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/>
              <a:t>Девиз:       «Услышьте нас,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/>
              <a:t>                  Мы так сильны,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/>
              <a:t>                  Мы можем все,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/>
              <a:t>                  Готовы мы: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/>
              <a:t>                  Творить добро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/>
              <a:t>                  И с пользой жить,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/>
              <a:t>                  Природе, людям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/>
              <a:t>                  Нужным быть».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/>
              <a:t>Общая идея отряда: </a:t>
            </a:r>
            <a:r>
              <a:rPr lang="ru-RU" sz="2400" b="1"/>
              <a:t>быть полезным людям.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u="sng" smtClean="0"/>
              <a:t>Руководитель отряда </a:t>
            </a:r>
            <a:endParaRPr lang="ru-RU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Бузлукова Людмила Ивановна</a:t>
            </a:r>
            <a:endParaRPr lang="ru-RU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стаж работы с волонтерами – </a:t>
            </a:r>
            <a:r>
              <a:rPr lang="ru-RU" sz="2400" smtClean="0">
                <a:latin typeface="Arial" charset="0"/>
              </a:rPr>
              <a:t>3 года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должность – социальный педагог</a:t>
            </a:r>
            <a:endParaRPr lang="ru-RU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u="sng" smtClean="0"/>
              <a:t>Список </a:t>
            </a:r>
            <a:r>
              <a:rPr lang="ru-RU" sz="2400" u="sng" smtClean="0">
                <a:latin typeface="Arial" charset="0"/>
              </a:rPr>
              <a:t>агитбригады  волонтеров</a:t>
            </a:r>
            <a:r>
              <a:rPr lang="ru-RU" sz="2400" u="sng" smtClean="0"/>
              <a:t>:</a:t>
            </a:r>
            <a:endParaRPr lang="ru-RU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latin typeface="Arial" charset="0"/>
              </a:rPr>
              <a:t>    </a:t>
            </a:r>
            <a:r>
              <a:rPr lang="ru-RU" sz="2400" smtClean="0"/>
              <a:t>1.Мамедова Наталья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latin typeface="Arial" charset="0"/>
              </a:rPr>
              <a:t>    </a:t>
            </a:r>
            <a:r>
              <a:rPr lang="ru-RU" sz="2400" smtClean="0"/>
              <a:t>2.Воронина Лариса              </a:t>
            </a:r>
            <a:r>
              <a:rPr lang="ru-RU" sz="2400" smtClean="0">
                <a:latin typeface="Arial" charset="0"/>
              </a:rPr>
              <a:t>                                                                3.У</a:t>
            </a:r>
            <a:r>
              <a:rPr lang="ru-RU" sz="2400" smtClean="0"/>
              <a:t>гренинова Марина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latin typeface="Arial" charset="0"/>
              </a:rPr>
              <a:t>    </a:t>
            </a:r>
            <a:r>
              <a:rPr lang="ru-RU" sz="2400" smtClean="0"/>
              <a:t>4.Исаков Александр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latin typeface="Arial" charset="0"/>
              </a:rPr>
              <a:t>    </a:t>
            </a:r>
            <a:r>
              <a:rPr lang="ru-RU" sz="2400" smtClean="0"/>
              <a:t>5.Сеногноев Антон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latin typeface="Arial" charset="0"/>
              </a:rPr>
              <a:t>    </a:t>
            </a:r>
            <a:r>
              <a:rPr lang="ru-RU" sz="2400" smtClean="0"/>
              <a:t>6.Васильева Ольга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latin typeface="Arial" charset="0"/>
              </a:rPr>
              <a:t>    </a:t>
            </a:r>
            <a:r>
              <a:rPr lang="ru-RU" sz="2400" smtClean="0"/>
              <a:t>7.Ожегова Ольга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latin typeface="Arial" charset="0"/>
              </a:rPr>
              <a:t>    </a:t>
            </a:r>
            <a:r>
              <a:rPr lang="ru-RU" sz="2400" smtClean="0"/>
              <a:t>8.Орлова Анастасия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latin typeface="Arial" charset="0"/>
              </a:rPr>
              <a:t>    </a:t>
            </a:r>
            <a:r>
              <a:rPr lang="ru-RU" sz="2400" smtClean="0"/>
              <a:t>9.Никитина Кристина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2296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/>
              <a:t>       </a:t>
            </a:r>
            <a:r>
              <a:rPr lang="ru-RU" sz="2000" b="1">
                <a:latin typeface="Times New Roman" pitchFamily="18" charset="0"/>
              </a:rPr>
              <a:t>Эссе о работе отряда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>
                <a:latin typeface="Times New Roman" pitchFamily="18" charset="0"/>
              </a:rPr>
              <a:t>       Волонтерский отряд создан в школе в 2006 – 2007 учебном году с целью вовлечения  детей и подростков в социально значимую деятельность.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>
                <a:latin typeface="Times New Roman" pitchFamily="18" charset="0"/>
              </a:rPr>
              <a:t>       Волонтеры ведут работу по 3-м направлениям:                                                                     </a:t>
            </a:r>
            <a:r>
              <a:rPr lang="en-US" sz="1400">
                <a:latin typeface="Times New Roman" pitchFamily="18" charset="0"/>
              </a:rPr>
              <a:t>                       </a:t>
            </a:r>
            <a:r>
              <a:rPr lang="ru-RU" sz="1400">
                <a:latin typeface="Times New Roman" pitchFamily="18" charset="0"/>
              </a:rPr>
              <a:t> -  пропаганда здорового образа жизни,                                                                                </a:t>
            </a:r>
            <a:r>
              <a:rPr lang="en-US" sz="1400">
                <a:latin typeface="Times New Roman" pitchFamily="18" charset="0"/>
              </a:rPr>
              <a:t>                                </a:t>
            </a:r>
            <a:r>
              <a:rPr lang="ru-RU" sz="1400">
                <a:latin typeface="Times New Roman" pitchFamily="18" charset="0"/>
              </a:rPr>
              <a:t> -  благотворительная деятельность,                                                                                                   </a:t>
            </a:r>
            <a:r>
              <a:rPr lang="en-US" sz="1400">
                <a:latin typeface="Times New Roman" pitchFamily="18" charset="0"/>
              </a:rPr>
              <a:t>                   </a:t>
            </a:r>
            <a:r>
              <a:rPr lang="ru-RU" sz="1400">
                <a:latin typeface="Times New Roman" pitchFamily="18" charset="0"/>
              </a:rPr>
              <a:t>-  благоустройство микрорайона и пропаганда экологических знаний.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>
                <a:latin typeface="Times New Roman" pitchFamily="18" charset="0"/>
              </a:rPr>
              <a:t>       Подростки  проходят обучающие курсы  в загородных лагерях, проводят познавательно – агитационные программы с элементами общения и беседы для младших школьников  и учащихся среднего звена, организуют экологические игры, занимаются сценическим творчеством (сочиняют сказки о вреде курения, алкоголя) и выступают перед сверстниками. Литературные монтажи и сценарии на тему: «Нет алкоголю, наркомании и курению» волонтеры охотно  проводят на классных часах. Интересно проходят часы общения и устные журналы по пропаганде ЗОЖ.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>
                <a:latin typeface="Times New Roman" pitchFamily="18" charset="0"/>
              </a:rPr>
              <a:t>       Волонтеры приняли участие в городских мероприятиях, прошедших на базе нашей школы(«СПИДу – НЕТ!», «Скажи жизни – Да!», «Твой след на земле»). В школе создана агитбригада, старшеклассники участвовали  в  конкурсе школьных агитбригад и выступали в составе  городской агитбригады на сцене Культурно – спортивного центра «Черемушки».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229600" cy="5897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/>
              <a:t>        </a:t>
            </a:r>
            <a:r>
              <a:rPr lang="ru-RU" sz="1400" smtClean="0">
                <a:latin typeface="Times New Roman" pitchFamily="18" charset="0"/>
              </a:rPr>
              <a:t>Благотворительная деятельность волонтеров нашей школы способствует воспитанию патриотических чувств у детей и подростков, внимания и уважения к людям. Акции помощи ветеранам ВОВ и пожилым людям поселка, поздравления с памятными датами России, благотворительные концерты, акция помощи Детскому дому и другие мероприятия проводятся ежегодно и приятно, что подобные благотворительные акции становятся традиционными.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latin typeface="Times New Roman" pitchFamily="18" charset="0"/>
              </a:rPr>
              <a:t>        По инициативе волонтеров  проведен ряд мероприятий, которые подняли престиж нашей школы в глазах жителей микрорайона. Весной 2007 года учащимися нашей школы на территории микрорайона был разбит Парк отдыха (при поддержке Управления микрорайоном, которое закупило саженцы декоративных кустарников). В будущем парк станет местом отдыха для взрослых и детей. Но самым ярким событием   стало «рождение» Аллеи Памяти в честь  Дня Победы. Ветеранам ВОВ и лучшим учащимся школы было доверено посадить елочки рядом с памятником Павшим Героям. Добровольцы нашей школы оказывают помощь престарелым людям поселка по хозяйству и благоустройству  усадьбы. Третий год подряд мы помогаем Детскому Дому в поселке Энергетиков, отвозим туда собранный с пришкольного участка урожай овощей.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latin typeface="Times New Roman" pitchFamily="18" charset="0"/>
              </a:rPr>
              <a:t>        В начале каждого учебного года проводится заседание Штаба волонтеров по планированию работы на год.  Штаб является организующим и координирующим центром работы волонтеров. Возглавляет Штаб заместитель директора по воспитательной работе, а членами Штаба являются: педагог – организатор, социальный педагог и волонтеры – старшеклассники(по одному представителю от каждого класса). Но проведение  масштабных социально значимых мероприятий невозможно без участия наших партнеров, которыми стали: преподаватели филиала Школы искусств №3, работники Культурно – спортивного Центра, Управление микрорайоном, общественные организации города, которые помогают в обучении волонтеров и проведении совместных мероприятий. К ряду мероприятий привлекаются родители, жители микрорайона и Совет ветеранов поселка.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latin typeface="Times New Roman" pitchFamily="18" charset="0"/>
              </a:rPr>
              <a:t>        Отчет о каждом проведенном мероприятии оформляется в Журнале – эстафете Добрых  дел, который хранится в музее школы.</a:t>
            </a:r>
          </a:p>
          <a:p>
            <a:pPr eaLnBrk="1" hangingPunct="1">
              <a:lnSpc>
                <a:spcPct val="80000"/>
              </a:lnSpc>
            </a:pPr>
            <a:endParaRPr lang="ru-RU" sz="1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35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</a:t>
            </a:r>
          </a:p>
        </p:txBody>
      </p:sp>
      <p:sp>
        <p:nvSpPr>
          <p:cNvPr id="33794" name="Rectangle 54"/>
          <p:cNvSpPr>
            <a:spLocks noChangeArrowheads="1"/>
          </p:cNvSpPr>
          <p:nvPr/>
        </p:nvSpPr>
        <p:spPr bwMode="auto">
          <a:xfrm>
            <a:off x="2133600" y="152400"/>
            <a:ext cx="4695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buFontTx/>
              <a:buAutoNum type="arabicPeriod"/>
              <a:tabLst>
                <a:tab pos="457200" algn="l"/>
              </a:tabLst>
            </a:pPr>
            <a:r>
              <a:rPr lang="ru-RU" sz="1400" b="1">
                <a:latin typeface="Arial" charset="0"/>
                <a:cs typeface="Times New Roman" pitchFamily="18" charset="0"/>
              </a:rPr>
              <a:t>Мероприятия по пропаганде здорового образа жизни.</a:t>
            </a:r>
            <a:endParaRPr lang="ru-RU">
              <a:latin typeface="Arial" charset="0"/>
            </a:endParaRPr>
          </a:p>
        </p:txBody>
      </p:sp>
      <p:graphicFrame>
        <p:nvGraphicFramePr>
          <p:cNvPr id="38132" name="Group 244"/>
          <p:cNvGraphicFramePr>
            <a:graphicFrameLocks noGrp="1"/>
          </p:cNvGraphicFramePr>
          <p:nvPr/>
        </p:nvGraphicFramePr>
        <p:xfrm>
          <a:off x="152400" y="457200"/>
          <a:ext cx="8763000" cy="6827838"/>
        </p:xfrm>
        <a:graphic>
          <a:graphicData uri="http://schemas.openxmlformats.org/drawingml/2006/table">
            <a:tbl>
              <a:tblPr/>
              <a:tblGrid>
                <a:gridCol w="623888"/>
                <a:gridCol w="3684587"/>
                <a:gridCol w="2227263"/>
                <a:gridCol w="2227262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 выполнения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за выполнение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Акция «Живи и помоги жить другим» (конкурс рисунков и стихов по проблеме курения, алкоголизма, устные журналы, беседы, конкурс на самый здоровый класс)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Волонтеры, социальный педагог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Акция «Здоровая семья» (фотовыставка семей, ведущих здоровый образ жизни, спортивные состязания семейных команд, презентация кулинарных способностей семей)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«Мы выбираем жизнь» - агитбригадное выступление к дню борьбы со СПИДом перед жителями микрорайона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педагог, волонтеры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Акция «Наркотикам – нет!» (конкурс плакатов к международному дню борьбы с наркоманией и встреча с человеком, прекратившим употребление наркотиков)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учебного года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педагог, волонтеры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волонтеров в общественных организациях «Жизнь +», «Соль земли», «21 век»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учебного года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Акция «Будь здоров!» (общешкольный день здоровья с выездом на природу)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раза в год (сентябрь, февраль, май)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Волонтеры общественных организаций г.Кургана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 </a:t>
            </a:r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1293813" y="304800"/>
          <a:ext cx="7011987" cy="6858000"/>
        </p:xfrm>
        <a:graphic>
          <a:graphicData uri="http://schemas.openxmlformats.org/presentationml/2006/ole">
            <p:oleObj spid="_x0000_s38919" name="Документ" r:id="rId3" imgW="6445212" imgH="6303753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 </a:t>
            </a:r>
          </a:p>
        </p:txBody>
      </p:sp>
      <p:graphicFrame>
        <p:nvGraphicFramePr>
          <p:cNvPr id="39978" name="Group 42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4797425"/>
        </p:xfrm>
        <a:graphic>
          <a:graphicData uri="http://schemas.openxmlformats.org/drawingml/2006/table">
            <a:tbl>
              <a:tblPr/>
              <a:tblGrid>
                <a:gridCol w="857250"/>
                <a:gridCol w="3568700"/>
                <a:gridCol w="1698625"/>
                <a:gridCol w="2105025"/>
              </a:tblGrid>
              <a:tr h="639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Концерт для ветеранов войн и пациентов Госпиталя для ветеранов (к Дню Победы)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Волонтеры,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ДШИ, КСЦ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Трудовая акция «Книжкина неделя» (в филиале библиотеки им.Маяковского)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Один раз в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Волонтеры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Операция «Столовая для птиц» (подкормка зимующих птиц, размещение кормушек на деревьях, часы общения и беседы о пернатых друзьях)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Декабрь, январь, февраль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Волонтеры, родители, учителя начальных классов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Акция «Вербочка» (раздача  вербных  веток старушкам на улицах)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Март, апрель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Волонтеры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Акция «Зеленая аптека» (сбор лекарственных трав учащимся начальных классов, отдыхающими в школьном летнем оздоровительном лагере, беседы о применении трав в медицине)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Июнь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Волонтеры, вожатые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Благотворительная акция по пополнению фонда школьной библиотеки личными книгами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Конец учебного года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Волонтеры, библиотекарь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917</Words>
  <Application>Microsoft PowerPoint</Application>
  <PresentationFormat>On-screen Show (4:3)</PresentationFormat>
  <Paragraphs>152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Times New Roman</vt:lpstr>
      <vt:lpstr>Arial</vt:lpstr>
      <vt:lpstr>Tahoma</vt:lpstr>
      <vt:lpstr>Wingdings</vt:lpstr>
      <vt:lpstr>Calibri</vt:lpstr>
      <vt:lpstr>Океан</vt:lpstr>
      <vt:lpstr>Текстура</vt:lpstr>
      <vt:lpstr>Океан</vt:lpstr>
      <vt:lpstr>Документ</vt:lpstr>
      <vt:lpstr> </vt:lpstr>
      <vt:lpstr> </vt:lpstr>
      <vt:lpstr> </vt:lpstr>
      <vt:lpstr> </vt:lpstr>
      <vt:lpstr> </vt:lpstr>
      <vt:lpstr> </vt:lpstr>
      <vt:lpstr> </vt:lpstr>
      <vt:lpstr> </vt:lpstr>
      <vt:lpstr>  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toshiba</cp:lastModifiedBy>
  <cp:revision>33</cp:revision>
  <cp:lastPrinted>1601-01-01T00:00:00Z</cp:lastPrinted>
  <dcterms:created xsi:type="dcterms:W3CDTF">1601-01-01T00:00:00Z</dcterms:created>
  <dcterms:modified xsi:type="dcterms:W3CDTF">2014-08-18T17:34:35Z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