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61" r:id="rId2"/>
    <p:sldId id="256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0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CCFF"/>
    <a:srgbClr val="CCCCFF"/>
    <a:srgbClr val="FFCC99"/>
    <a:srgbClr val="CC3300"/>
    <a:srgbClr val="660033"/>
    <a:srgbClr val="FFCCCC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2457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458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458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458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458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458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458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458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458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458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458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459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459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459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459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2459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2459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459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459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459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459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460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460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460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460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460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460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460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460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460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460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461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461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1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1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1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1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1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1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1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1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2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2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2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2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2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2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2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2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2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2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3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3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3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3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3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3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3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3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3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3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4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4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4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4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4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4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4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4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4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4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5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5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5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5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5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5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5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5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5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5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6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6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6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6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6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6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6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6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6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6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7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7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7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7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7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7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7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7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7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7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8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8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8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8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8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8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8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8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8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8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9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9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9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9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9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9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9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9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9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9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0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0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0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0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0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0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0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0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0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0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1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1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1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1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1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1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1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1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1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1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2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2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2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2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2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2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2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2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2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2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3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3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3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3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3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3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3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3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3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3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4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4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4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4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4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4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4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4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4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4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5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5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5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5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5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5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5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5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5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5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6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6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6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6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6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6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6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6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6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6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7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7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7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7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7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7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7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7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7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7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8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8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8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8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8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8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8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8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8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8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9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9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9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9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794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4795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4796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797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798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9F3684C-A47C-41C6-9D7E-0B91A8D971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667F57-7921-4872-9EA1-346E05030FA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59A301-D94C-4FE0-873C-D08096149E6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86CEF2-6B4F-426B-9CF4-EDC1C824A5F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6F2455-C41F-40FA-9BF2-F8DFE9F5E45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866A0C-8AA1-458E-AB82-E1A1CB3749D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28C50E-C2F8-442E-8E26-B3246B7D6BA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7519A3-E8B2-41E4-A1AA-113FF7945AB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DDE7F9-CDB3-4039-A570-2D101D85BF2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83C86CD-9D3D-4271-8D25-96D617910A2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34183A-3F11-4795-B6B6-2A40DB6BEA2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2355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55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55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55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55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56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56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56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56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56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56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56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56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56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56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57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57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57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57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57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57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57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57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57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57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58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58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58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58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58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58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58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58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8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8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9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9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9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9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9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9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9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9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9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9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0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0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0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0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0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0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0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0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0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0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1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1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1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1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1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1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1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1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1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1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2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2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2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2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2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2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2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2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2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2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3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3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3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3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3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3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3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3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3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3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4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4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4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4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4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4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4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4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4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4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5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5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5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5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5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5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5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5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5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5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6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6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6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6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6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6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6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6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6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6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7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7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7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7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7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7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7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7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7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7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8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8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8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8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8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8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8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8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8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8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9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9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9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9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9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9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9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9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9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9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0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0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0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0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0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0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0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0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0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0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1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1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1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1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1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1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1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1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1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1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2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2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2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2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2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2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2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2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2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2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3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3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3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3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3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3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3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3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3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3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4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4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4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4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4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4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4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4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4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4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5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5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5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5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5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5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5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5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5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5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6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6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6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6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6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6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6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6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6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6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770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2F0A0619-8D30-437F-A6CF-650D426D5E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3771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3772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3773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774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8229600" cy="1020763"/>
          </a:xfrm>
        </p:spPr>
        <p:txBody>
          <a:bodyPr/>
          <a:lstStyle/>
          <a:p>
            <a:r>
              <a:rPr lang="ru-RU" sz="3600"/>
              <a:t>Тема урока: </a:t>
            </a:r>
            <a:br>
              <a:rPr lang="ru-RU" sz="3600"/>
            </a:br>
            <a:r>
              <a:rPr lang="ru-RU" sz="3600"/>
              <a:t>Бизнес-план. </a:t>
            </a:r>
            <a:br>
              <a:rPr lang="ru-RU" sz="3600"/>
            </a:br>
            <a:r>
              <a:rPr lang="ru-RU" sz="3600"/>
              <a:t>Основные разделы бизнес-плана.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590800"/>
            <a:ext cx="8229600" cy="29337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/>
              <a:t>Цель урока: ознакомить учащихся с понятиями </a:t>
            </a:r>
            <a:r>
              <a:rPr lang="ru-RU" b="1" i="1"/>
              <a:t>бизнес-план, резюме, инвестиция, инвестор</a:t>
            </a:r>
            <a:r>
              <a:rPr lang="ru-RU" b="1"/>
              <a:t>, с основными разделами бизнес-плана.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24500"/>
          </a:xfrm>
        </p:spPr>
        <p:txBody>
          <a:bodyPr/>
          <a:lstStyle/>
          <a:p>
            <a:pPr marL="812800" indent="-812800">
              <a:buFont typeface="Wingdings" pitchFamily="2" charset="2"/>
              <a:buNone/>
            </a:pPr>
            <a:r>
              <a:rPr lang="en-US" b="1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II</a:t>
            </a:r>
            <a:r>
              <a:rPr lang="ru-RU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ru-RU"/>
              <a:t>  </a:t>
            </a:r>
            <a:r>
              <a:rPr lang="ru-RU" b="1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Продукция. Услуги.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381000" y="1295400"/>
            <a:ext cx="2209800" cy="24384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Название, </a:t>
            </a:r>
          </a:p>
          <a:p>
            <a:pPr algn="ctr"/>
            <a:r>
              <a:rPr lang="ru-RU" sz="2400" b="1"/>
              <a:t>торговая </a:t>
            </a:r>
          </a:p>
          <a:p>
            <a:pPr algn="ctr"/>
            <a:r>
              <a:rPr lang="ru-RU" sz="2400" b="1"/>
              <a:t>марка</a:t>
            </a: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2209800" y="1524000"/>
            <a:ext cx="1981200" cy="25908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Описание.</a:t>
            </a:r>
          </a:p>
          <a:p>
            <a:pPr algn="ctr"/>
            <a:r>
              <a:rPr lang="ru-RU" sz="2400" b="1"/>
              <a:t>Перечень </a:t>
            </a:r>
          </a:p>
          <a:p>
            <a:pPr algn="ctr"/>
            <a:r>
              <a:rPr lang="ru-RU" sz="2400" b="1"/>
              <a:t>товаров </a:t>
            </a:r>
          </a:p>
          <a:p>
            <a:pPr algn="ctr"/>
            <a:r>
              <a:rPr lang="ru-RU" sz="2400" b="1"/>
              <a:t>(услуг). </a:t>
            </a:r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3733800" y="1752600"/>
            <a:ext cx="2209800" cy="2514600"/>
          </a:xfrm>
          <a:prstGeom prst="foldedCorner">
            <a:avLst>
              <a:gd name="adj" fmla="val 125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Наглядное </a:t>
            </a:r>
          </a:p>
          <a:p>
            <a:pPr algn="ctr"/>
            <a:r>
              <a:rPr lang="ru-RU" sz="2400" b="1"/>
              <a:t> изображение</a:t>
            </a:r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5181600" y="1905000"/>
            <a:ext cx="1905000" cy="2438400"/>
          </a:xfrm>
          <a:prstGeom prst="foldedCorner">
            <a:avLst>
              <a:gd name="adj" fmla="val 12500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Тип</a:t>
            </a:r>
          </a:p>
          <a:p>
            <a:pPr algn="ctr"/>
            <a:r>
              <a:rPr lang="ru-RU" sz="2400" b="1"/>
              <a:t> продажи </a:t>
            </a:r>
          </a:p>
        </p:txBody>
      </p:sp>
      <p:sp>
        <p:nvSpPr>
          <p:cNvPr id="34824" name="AutoShape 8"/>
          <p:cNvSpPr>
            <a:spLocks noChangeArrowheads="1"/>
          </p:cNvSpPr>
          <p:nvPr/>
        </p:nvSpPr>
        <p:spPr bwMode="auto">
          <a:xfrm>
            <a:off x="6477000" y="2133600"/>
            <a:ext cx="2286000" cy="2667000"/>
          </a:xfrm>
          <a:prstGeom prst="foldedCorner">
            <a:avLst>
              <a:gd name="adj" fmla="val 12500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Цена </a:t>
            </a:r>
          </a:p>
          <a:p>
            <a:pPr algn="ctr"/>
            <a:r>
              <a:rPr lang="ru-RU" sz="2400" b="1"/>
              <a:t>(за 1 единицу)</a:t>
            </a:r>
          </a:p>
        </p:txBody>
      </p:sp>
      <p:sp>
        <p:nvSpPr>
          <p:cNvPr id="34825" name="AutoShape 9"/>
          <p:cNvSpPr>
            <a:spLocks noChangeArrowheads="1"/>
          </p:cNvSpPr>
          <p:nvPr/>
        </p:nvSpPr>
        <p:spPr bwMode="auto">
          <a:xfrm>
            <a:off x="914400" y="3429000"/>
            <a:ext cx="2286000" cy="2590800"/>
          </a:xfrm>
          <a:prstGeom prst="foldedCorner">
            <a:avLst>
              <a:gd name="adj" fmla="val 12500"/>
            </a:avLst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Особенности </a:t>
            </a:r>
          </a:p>
          <a:p>
            <a:pPr algn="ctr"/>
            <a:r>
              <a:rPr lang="ru-RU" sz="2400" b="1"/>
              <a:t> технологии  </a:t>
            </a:r>
          </a:p>
          <a:p>
            <a:pPr algn="ctr"/>
            <a:r>
              <a:rPr lang="ru-RU" sz="2400" b="1"/>
              <a:t>и  затраты </a:t>
            </a:r>
          </a:p>
          <a:p>
            <a:pPr algn="ctr"/>
            <a:r>
              <a:rPr lang="ru-RU" sz="2400" b="1"/>
              <a:t>на  </a:t>
            </a:r>
          </a:p>
          <a:p>
            <a:pPr algn="ctr"/>
            <a:r>
              <a:rPr lang="ru-RU" sz="2400" b="1"/>
              <a:t>производство </a:t>
            </a:r>
          </a:p>
        </p:txBody>
      </p:sp>
      <p:sp>
        <p:nvSpPr>
          <p:cNvPr id="34826" name="AutoShape 10"/>
          <p:cNvSpPr>
            <a:spLocks noChangeArrowheads="1"/>
          </p:cNvSpPr>
          <p:nvPr/>
        </p:nvSpPr>
        <p:spPr bwMode="auto">
          <a:xfrm>
            <a:off x="3048000" y="3733800"/>
            <a:ext cx="2286000" cy="2514600"/>
          </a:xfrm>
          <a:prstGeom prst="foldedCorner">
            <a:avLst>
              <a:gd name="adj" fmla="val 12500"/>
            </a:avLst>
          </a:prstGeom>
          <a:solidFill>
            <a:srgbClr val="66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После-</a:t>
            </a:r>
          </a:p>
          <a:p>
            <a:pPr algn="ctr"/>
            <a:r>
              <a:rPr lang="ru-RU" sz="2400" b="1"/>
              <a:t>продажное</a:t>
            </a:r>
          </a:p>
          <a:p>
            <a:pPr algn="ctr"/>
            <a:r>
              <a:rPr lang="ru-RU" sz="2400" b="1"/>
              <a:t> обслужива-</a:t>
            </a:r>
          </a:p>
          <a:p>
            <a:pPr algn="ctr"/>
            <a:r>
              <a:rPr lang="ru-RU" sz="2400" b="1"/>
              <a:t>ние</a:t>
            </a:r>
          </a:p>
        </p:txBody>
      </p:sp>
      <p:sp>
        <p:nvSpPr>
          <p:cNvPr id="34827" name="AutoShape 11"/>
          <p:cNvSpPr>
            <a:spLocks noChangeArrowheads="1"/>
          </p:cNvSpPr>
          <p:nvPr/>
        </p:nvSpPr>
        <p:spPr bwMode="auto">
          <a:xfrm>
            <a:off x="5181600" y="3962400"/>
            <a:ext cx="2286000" cy="2590800"/>
          </a:xfrm>
          <a:prstGeom prst="foldedCorner">
            <a:avLst>
              <a:gd name="adj" fmla="val 12500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Требования </a:t>
            </a:r>
          </a:p>
          <a:p>
            <a:pPr algn="ctr"/>
            <a:r>
              <a:rPr lang="ru-RU" sz="2400" b="1"/>
              <a:t>сертифи-</a:t>
            </a:r>
          </a:p>
          <a:p>
            <a:pPr algn="ctr"/>
            <a:r>
              <a:rPr lang="ru-RU" sz="2400" b="1"/>
              <a:t>кации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21" grpId="0" animBg="1"/>
      <p:bldP spid="34822" grpId="0" animBg="1"/>
      <p:bldP spid="34823" grpId="0" animBg="1"/>
      <p:bldP spid="34824" grpId="0" animBg="1"/>
      <p:bldP spid="34825" grpId="0" animBg="1"/>
      <p:bldP spid="34826" grpId="0" animBg="1"/>
      <p:bldP spid="348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8300"/>
          </a:xfrm>
        </p:spPr>
        <p:txBody>
          <a:bodyPr/>
          <a:lstStyle/>
          <a:p>
            <a:pPr marL="812800" indent="-812800">
              <a:buFont typeface="Wingdings" pitchFamily="2" charset="2"/>
              <a:buAutoNum type="romanUcPeriod" startAt="3"/>
            </a:pPr>
            <a:r>
              <a:rPr lang="ru-RU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Маркетинг.</a:t>
            </a:r>
          </a:p>
          <a:p>
            <a:pPr marL="812800" indent="-812800">
              <a:buFont typeface="Wingdings" pitchFamily="2" charset="2"/>
              <a:buNone/>
            </a:pPr>
            <a:endParaRPr lang="ru-RU"/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304800" y="1371600"/>
            <a:ext cx="1752600" cy="1828800"/>
          </a:xfrm>
          <a:prstGeom prst="flowChartInternal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Стратегии</a:t>
            </a:r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1447800" y="1828800"/>
            <a:ext cx="1752600" cy="1828800"/>
          </a:xfrm>
          <a:prstGeom prst="flowChartInternal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Ценообра-</a:t>
            </a:r>
          </a:p>
          <a:p>
            <a:pPr algn="ctr"/>
            <a:r>
              <a:rPr lang="ru-RU" sz="2400" b="1"/>
              <a:t>зование</a:t>
            </a:r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2819400" y="2286000"/>
            <a:ext cx="2057400" cy="2209800"/>
          </a:xfrm>
          <a:prstGeom prst="flowChartInternal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Каналы</a:t>
            </a:r>
          </a:p>
          <a:p>
            <a:pPr algn="ctr"/>
            <a:r>
              <a:rPr lang="ru-RU" sz="2400" b="1"/>
              <a:t> распростра-</a:t>
            </a:r>
          </a:p>
          <a:p>
            <a:pPr algn="ctr"/>
            <a:r>
              <a:rPr lang="ru-RU" sz="2400" b="1"/>
              <a:t>нения</a:t>
            </a:r>
          </a:p>
          <a:p>
            <a:pPr algn="ctr"/>
            <a:r>
              <a:rPr lang="ru-RU" sz="2400" b="1"/>
              <a:t> товара</a:t>
            </a:r>
          </a:p>
        </p:txBody>
      </p:sp>
      <p:sp>
        <p:nvSpPr>
          <p:cNvPr id="35847" name="AutoShape 7"/>
          <p:cNvSpPr>
            <a:spLocks noChangeArrowheads="1"/>
          </p:cNvSpPr>
          <p:nvPr/>
        </p:nvSpPr>
        <p:spPr bwMode="auto">
          <a:xfrm>
            <a:off x="4191000" y="2819400"/>
            <a:ext cx="1981200" cy="2133600"/>
          </a:xfrm>
          <a:prstGeom prst="flowChartInternal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Методы </a:t>
            </a:r>
          </a:p>
          <a:p>
            <a:pPr algn="ctr"/>
            <a:r>
              <a:rPr lang="ru-RU" sz="2400" b="1"/>
              <a:t>стимули-</a:t>
            </a:r>
          </a:p>
          <a:p>
            <a:pPr algn="ctr"/>
            <a:r>
              <a:rPr lang="ru-RU" sz="2400" b="1"/>
              <a:t>рования </a:t>
            </a:r>
          </a:p>
          <a:p>
            <a:pPr algn="ctr"/>
            <a:r>
              <a:rPr lang="ru-RU" sz="2400" b="1"/>
              <a:t>продаж</a:t>
            </a:r>
          </a:p>
        </p:txBody>
      </p:sp>
      <p:sp>
        <p:nvSpPr>
          <p:cNvPr id="35848" name="AutoShape 8"/>
          <p:cNvSpPr>
            <a:spLocks noChangeArrowheads="1"/>
          </p:cNvSpPr>
          <p:nvPr/>
        </p:nvSpPr>
        <p:spPr bwMode="auto">
          <a:xfrm>
            <a:off x="5638800" y="3276600"/>
            <a:ext cx="2057400" cy="2133600"/>
          </a:xfrm>
          <a:prstGeom prst="flowChartInternal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Организация </a:t>
            </a:r>
          </a:p>
          <a:p>
            <a:pPr algn="ctr"/>
            <a:r>
              <a:rPr lang="ru-RU" sz="2400" b="1"/>
              <a:t>послепро-</a:t>
            </a:r>
          </a:p>
          <a:p>
            <a:pPr algn="ctr"/>
            <a:r>
              <a:rPr lang="ru-RU" sz="2400" b="1"/>
              <a:t>дажного </a:t>
            </a:r>
          </a:p>
          <a:p>
            <a:pPr algn="ctr"/>
            <a:r>
              <a:rPr lang="ru-RU" sz="2400" b="1"/>
              <a:t>обслужи-</a:t>
            </a:r>
          </a:p>
          <a:p>
            <a:pPr algn="ctr"/>
            <a:r>
              <a:rPr lang="ru-RU" sz="2400" b="1"/>
              <a:t>вания</a:t>
            </a:r>
          </a:p>
        </p:txBody>
      </p:sp>
      <p:sp>
        <p:nvSpPr>
          <p:cNvPr id="35849" name="AutoShape 9"/>
          <p:cNvSpPr>
            <a:spLocks noChangeArrowheads="1"/>
          </p:cNvSpPr>
          <p:nvPr/>
        </p:nvSpPr>
        <p:spPr bwMode="auto">
          <a:xfrm>
            <a:off x="6858000" y="4419600"/>
            <a:ext cx="1752600" cy="1828800"/>
          </a:xfrm>
          <a:prstGeom prst="flowChartInternal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Реклама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5" grpId="0" animBg="1"/>
      <p:bldP spid="35846" grpId="0" animBg="1"/>
      <p:bldP spid="35847" grpId="0" animBg="1"/>
      <p:bldP spid="35848" grpId="0" animBg="1"/>
      <p:bldP spid="358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245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IV</a:t>
            </a:r>
            <a:r>
              <a:rPr lang="ru-RU" b="1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ru-RU"/>
              <a:t>  </a:t>
            </a:r>
            <a:r>
              <a:rPr lang="ru-RU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План  производства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514600" y="1295400"/>
            <a:ext cx="4343400" cy="1905000"/>
          </a:xfrm>
          <a:prstGeom prst="rect">
            <a:avLst/>
          </a:prstGeom>
          <a:solidFill>
            <a:srgbClr val="CCCCFF"/>
          </a:solidFill>
          <a:ln w="952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Источники сырья.</a:t>
            </a:r>
          </a:p>
          <a:p>
            <a:pPr algn="ctr"/>
            <a:r>
              <a:rPr lang="ru-RU" sz="2400" b="1"/>
              <a:t>Технологические процессы.</a:t>
            </a:r>
          </a:p>
          <a:p>
            <a:pPr algn="ctr"/>
            <a:r>
              <a:rPr lang="ru-RU" sz="2400" b="1"/>
              <a:t>Трудовые ресурсы.</a:t>
            </a:r>
          </a:p>
          <a:p>
            <a:pPr algn="ctr"/>
            <a:r>
              <a:rPr lang="ru-RU" sz="2400" b="1"/>
              <a:t>Поставщики и продавцы.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838200" y="3810000"/>
            <a:ext cx="2667000" cy="2209800"/>
          </a:xfrm>
          <a:prstGeom prst="rect">
            <a:avLst/>
          </a:prstGeom>
          <a:solidFill>
            <a:srgbClr val="CCCC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Разработка </a:t>
            </a:r>
          </a:p>
          <a:p>
            <a:pPr algn="ctr"/>
            <a:r>
              <a:rPr lang="ru-RU" sz="2400" b="1"/>
              <a:t>продукта.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5105400" y="3810000"/>
            <a:ext cx="2895600" cy="2209800"/>
          </a:xfrm>
          <a:prstGeom prst="rect">
            <a:avLst/>
          </a:prstGeom>
          <a:solidFill>
            <a:srgbClr val="CCCC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Изготовление.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/>
      <p:bldP spid="36869" grpId="0" animBg="1"/>
      <p:bldP spid="3687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24500"/>
          </a:xfrm>
        </p:spPr>
        <p:txBody>
          <a:bodyPr/>
          <a:lstStyle/>
          <a:p>
            <a:pPr marL="812800" indent="-812800">
              <a:buFont typeface="Wingdings" pitchFamily="2" charset="2"/>
              <a:buAutoNum type="romanUcPeriod" startAt="5"/>
            </a:pPr>
            <a:r>
              <a:rPr lang="ru-RU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Менеджмент                                     (Кадры. Управление. Организационный план.)</a:t>
            </a:r>
          </a:p>
          <a:p>
            <a:pPr marL="812800" indent="-812800">
              <a:buFont typeface="Wingdings" pitchFamily="2" charset="2"/>
              <a:buAutoNum type="romanUcPeriod" startAt="5"/>
            </a:pPr>
            <a:r>
              <a:rPr lang="ru-RU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Рынки  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371600" y="2819400"/>
            <a:ext cx="5334000" cy="914400"/>
          </a:xfrm>
          <a:prstGeom prst="rect">
            <a:avLst/>
          </a:prstGeom>
          <a:gradFill rotWithShape="1">
            <a:gsLst>
              <a:gs pos="0">
                <a:srgbClr val="66FFCC"/>
              </a:gs>
              <a:gs pos="50000">
                <a:schemeClr val="bg1"/>
              </a:gs>
              <a:gs pos="100000">
                <a:srgbClr val="66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/>
              <a:t>Рынок  сбыта товаров (услуг)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1371600" y="3962400"/>
            <a:ext cx="5334000" cy="914400"/>
          </a:xfrm>
          <a:prstGeom prst="rect">
            <a:avLst/>
          </a:prstGeom>
          <a:gradFill rotWithShape="1">
            <a:gsLst>
              <a:gs pos="0">
                <a:srgbClr val="66FFCC"/>
              </a:gs>
              <a:gs pos="50000">
                <a:schemeClr val="bg1"/>
              </a:gs>
              <a:gs pos="100000">
                <a:srgbClr val="66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/>
              <a:t>Конкуренция на рынках  сбыта 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371600" y="5257800"/>
            <a:ext cx="5334000" cy="914400"/>
          </a:xfrm>
          <a:prstGeom prst="rect">
            <a:avLst/>
          </a:prstGeom>
          <a:gradFill rotWithShape="1">
            <a:gsLst>
              <a:gs pos="0">
                <a:srgbClr val="66FFCC"/>
              </a:gs>
              <a:gs pos="50000">
                <a:schemeClr val="bg1"/>
              </a:gs>
              <a:gs pos="100000">
                <a:srgbClr val="66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/>
              <a:t>Конкурентоспособность товара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  <p:bldP spid="37893" grpId="0" animBg="1"/>
      <p:bldP spid="3789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97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VII</a:t>
            </a:r>
            <a:r>
              <a:rPr lang="ru-RU" b="1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ru-RU"/>
              <a:t>  </a:t>
            </a:r>
            <a:r>
              <a:rPr lang="ru-RU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Финансовый план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676400" y="1905000"/>
            <a:ext cx="6629400" cy="685800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/>
              <a:t>Прогноз  объемов  реализации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1676400" y="2895600"/>
            <a:ext cx="6629400" cy="685800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/>
              <a:t>План денежных расходов и поступлений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1676400" y="3886200"/>
            <a:ext cx="6629400" cy="685800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/>
              <a:t>План доходов и расходов</a:t>
            </a: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1676400" y="4876800"/>
            <a:ext cx="6629400" cy="685800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/>
              <a:t>График достижения безубыточности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  <p:bldP spid="38918" grpId="0" animBg="1"/>
      <p:bldP spid="38919" grpId="0" animBg="1"/>
      <p:bldP spid="389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9700"/>
          </a:xfrm>
        </p:spPr>
        <p:txBody>
          <a:bodyPr/>
          <a:lstStyle/>
          <a:p>
            <a:pPr marL="812800" indent="-812800">
              <a:buFont typeface="Wingdings" pitchFamily="2" charset="2"/>
              <a:buAutoNum type="romanUcPeriod" startAt="8"/>
            </a:pPr>
            <a:r>
              <a:rPr lang="ru-RU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Риски  в предпринимательстве</a:t>
            </a:r>
            <a:endParaRPr lang="en-US" b="1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12800" indent="-812800">
              <a:buFont typeface="Wingdings" pitchFamily="2" charset="2"/>
              <a:buNone/>
            </a:pPr>
            <a:endParaRPr lang="ru-RU" sz="1800" b="1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12800" indent="-812800"/>
            <a:r>
              <a:rPr lang="ru-RU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Предполагаемые  риски</a:t>
            </a:r>
          </a:p>
          <a:p>
            <a:pPr marL="812800" indent="-812800"/>
            <a:r>
              <a:rPr lang="ru-RU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Внешние и внутренние факторы возникновения рисков</a:t>
            </a:r>
          </a:p>
          <a:p>
            <a:pPr marL="812800" indent="-812800"/>
            <a:r>
              <a:rPr lang="ru-RU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Последствия рисков</a:t>
            </a:r>
          </a:p>
          <a:p>
            <a:pPr marL="812800" indent="-812800"/>
            <a:r>
              <a:rPr lang="ru-RU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Методы предупреждения и минимизации  рисков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000" i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Можно  сказать, что  составление бизнес-плана это доказательство о том, что выбранное вами дело очень важно и необходимо для потребителя, что оно будет пользоваться спросом.</a:t>
            </a:r>
          </a:p>
          <a:p>
            <a:pPr>
              <a:buFont typeface="Wingdings" pitchFamily="2" charset="2"/>
              <a:buNone/>
            </a:pPr>
            <a:r>
              <a:rPr lang="ru-RU" sz="4000" i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вы это должны предвидеть на много лет вперед.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"/>
            <a:ext cx="8229600" cy="6324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u="sng"/>
              <a:t>Домашнее  задание: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/>
              <a:t>Читать в учебнике  параграф 13 «Бизнес-план».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/>
              <a:t>Ознакомиться с творческим проектом «Мое собственное дело» (стр.116 в учебнике)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/>
              <a:t>Подумать, определиться и на следующий урок сообщить свою предпринимательскую идею для выполнения творческого проекта «Мое собственное дело».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ru-RU" sz="2800"/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СПАСИБО ЗА ВНИМАНИЕ!!!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 typeface="Wingdings" pitchFamily="2" charset="2"/>
              <a:buNone/>
            </a:pPr>
            <a:endParaRPr lang="ru-RU" sz="1800"/>
          </a:p>
          <a:p>
            <a:pPr algn="r">
              <a:buFont typeface="Wingdings" pitchFamily="2" charset="2"/>
              <a:buNone/>
            </a:pPr>
            <a:endParaRPr lang="ru-RU" sz="1800"/>
          </a:p>
          <a:p>
            <a:pPr algn="r">
              <a:buFont typeface="Wingdings" pitchFamily="2" charset="2"/>
              <a:buNone/>
            </a:pPr>
            <a:endParaRPr lang="ru-RU" sz="1800"/>
          </a:p>
          <a:p>
            <a:pPr algn="r">
              <a:buFont typeface="Wingdings" pitchFamily="2" charset="2"/>
              <a:buNone/>
            </a:pPr>
            <a:endParaRPr lang="ru-RU" sz="1800"/>
          </a:p>
          <a:p>
            <a:pPr algn="r">
              <a:buFont typeface="Wingdings" pitchFamily="2" charset="2"/>
              <a:buNone/>
            </a:pPr>
            <a:endParaRPr lang="ru-RU" sz="1800"/>
          </a:p>
          <a:p>
            <a:pPr algn="r">
              <a:buFont typeface="Wingdings" pitchFamily="2" charset="2"/>
              <a:buNone/>
            </a:pPr>
            <a:endParaRPr lang="ru-RU" sz="1800"/>
          </a:p>
          <a:p>
            <a:pPr algn="r">
              <a:buFont typeface="Wingdings" pitchFamily="2" charset="2"/>
              <a:buNone/>
            </a:pPr>
            <a:endParaRPr lang="ru-RU" sz="1800"/>
          </a:p>
          <a:p>
            <a:pPr algn="r">
              <a:buFont typeface="Wingdings" pitchFamily="2" charset="2"/>
              <a:buNone/>
            </a:pPr>
            <a:endParaRPr lang="ru-RU" sz="1800"/>
          </a:p>
          <a:p>
            <a:pPr algn="r">
              <a:buFont typeface="Wingdings" pitchFamily="2" charset="2"/>
              <a:buNone/>
            </a:pPr>
            <a:endParaRPr lang="ru-RU" sz="1800"/>
          </a:p>
          <a:p>
            <a:pPr algn="r">
              <a:buFont typeface="Wingdings" pitchFamily="2" charset="2"/>
              <a:buNone/>
            </a:pPr>
            <a:endParaRPr lang="ru-RU" sz="1800"/>
          </a:p>
          <a:p>
            <a:pPr algn="r">
              <a:buFont typeface="Wingdings" pitchFamily="2" charset="2"/>
              <a:buNone/>
            </a:pPr>
            <a:r>
              <a:rPr lang="ru-RU" sz="1800"/>
              <a:t>Презентацию выполнила:  </a:t>
            </a:r>
          </a:p>
          <a:p>
            <a:pPr algn="r">
              <a:buFont typeface="Wingdings" pitchFamily="2" charset="2"/>
              <a:buNone/>
            </a:pPr>
            <a:r>
              <a:rPr lang="ru-RU" sz="1800"/>
              <a:t>Осипова  Елена  Сергеевна,</a:t>
            </a:r>
          </a:p>
          <a:p>
            <a:pPr algn="r">
              <a:buFont typeface="Wingdings" pitchFamily="2" charset="2"/>
              <a:buNone/>
            </a:pPr>
            <a:r>
              <a:rPr lang="ru-RU" sz="1800"/>
              <a:t> учитель технологии  МОУ  «Благоевская СОШ»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609600"/>
            <a:ext cx="7772400" cy="1736725"/>
          </a:xfrm>
        </p:spPr>
        <p:txBody>
          <a:bodyPr/>
          <a:lstStyle/>
          <a:p>
            <a:pPr algn="l"/>
            <a:r>
              <a:rPr lang="ru-RU" sz="4000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Инвестиция</a:t>
            </a:r>
            <a:r>
              <a:rPr lang="ru-RU" sz="4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– заем, который ищет предприниматель для воплощения в жизнь своей идеи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895600"/>
            <a:ext cx="7696200" cy="2057400"/>
          </a:xfrm>
        </p:spPr>
        <p:txBody>
          <a:bodyPr/>
          <a:lstStyle/>
          <a:p>
            <a:pPr algn="l"/>
            <a:r>
              <a:rPr lang="ru-RU" sz="4000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Инвестор </a:t>
            </a:r>
            <a:r>
              <a:rPr lang="ru-RU" sz="4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– физическое или юридическое лицо, которое предоставляет заем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БИЗНЕС-ПЛАН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АНАЛИЗ ВОЗМОЖНОСТЕЙ СВОЕГО ПРОИЗВОДСТВА:</a:t>
            </a:r>
          </a:p>
          <a:p>
            <a:pPr>
              <a:lnSpc>
                <a:spcPct val="90000"/>
              </a:lnSpc>
            </a:pPr>
            <a:r>
              <a:rPr lang="ru-RU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Расчет использования занятых денег</a:t>
            </a:r>
          </a:p>
          <a:p>
            <a:pPr>
              <a:lnSpc>
                <a:spcPct val="90000"/>
              </a:lnSpc>
            </a:pPr>
            <a:r>
              <a:rPr lang="ru-RU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Постатейный расчет преобразований, изменений внутри производства и вне его, т.е.за счет каких средств будет получена прибыль;</a:t>
            </a:r>
          </a:p>
          <a:p>
            <a:pPr>
              <a:lnSpc>
                <a:spcPct val="90000"/>
              </a:lnSpc>
            </a:pPr>
            <a:r>
              <a:rPr lang="ru-RU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Когда будет получена прибыль</a:t>
            </a:r>
          </a:p>
          <a:p>
            <a:pPr>
              <a:lnSpc>
                <a:spcPct val="90000"/>
              </a:lnSpc>
            </a:pPr>
            <a:r>
              <a:rPr lang="ru-RU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Какая будет получена прибыль</a:t>
            </a:r>
          </a:p>
          <a:p>
            <a:pPr>
              <a:lnSpc>
                <a:spcPct val="90000"/>
              </a:lnSpc>
            </a:pPr>
            <a:endParaRPr lang="ru-RU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БИЗНЕС-ПЛАН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Документ,  содержащий обоснование основных шагов, которые  намечается осуществить  для реализации  какого-либо  коммерческого  проекта или создания  новой фирмы</a:t>
            </a:r>
          </a:p>
        </p:txBody>
      </p:sp>
      <p:pic>
        <p:nvPicPr>
          <p:cNvPr id="26628" name="Picture 4" descr="gbook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4602163"/>
            <a:ext cx="1914525" cy="1760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ЦЕЛЬ разработки  </a:t>
            </a:r>
            <a:r>
              <a:rPr lang="ru-RU" sz="4000" u="sng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бизнес-плана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Спланировать  хозяйственную деятельность фирмы  на ближайшее  и отдаленное время  в соответствиями с потребностями рынка и возможностями получения  необходимых ресурсов (инвестиций)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u="sng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Бизнес-план</a:t>
            </a:r>
            <a:r>
              <a:rPr lang="ru-RU" sz="32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помогает  предпринимателю решить следующие основные ЗАДАЧИ: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339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ru-RU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Определить  конкретные направления деятельности фирмы, целевые рынки и место  фирмы на этих рынках;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ru-RU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Сформулировать  долговременные и краткосрочные цели фирмы, стратегии и тактики их достижения. Определить лиц, ответственных за реализацию каждой стратегии;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721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Выбрать состав, определить показатели товаров и услуг, которые будут предлагаться фирмой;</a:t>
            </a:r>
          </a:p>
          <a:p>
            <a:pPr>
              <a:buFont typeface="Wingdings" pitchFamily="2" charset="2"/>
              <a:buChar char="v"/>
            </a:pPr>
            <a:r>
              <a:rPr lang="ru-RU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Определить  производственные и торговые издержки по созданию и реализации товаров и услуг;</a:t>
            </a:r>
          </a:p>
          <a:p>
            <a:pPr>
              <a:buFont typeface="Wingdings" pitchFamily="2" charset="2"/>
              <a:buChar char="v"/>
            </a:pPr>
            <a:r>
              <a:rPr lang="ru-RU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Оценить соответствие  кадров фирмы и условий  для мотивации  их труда требованиям по достижению поставленных задач;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458200" cy="57912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Определить состав маркетинговых мероприятий фирмы по изучению рынка, рекламе, стимулированию продаж, ценообразованию, каналам сбыта;</a:t>
            </a:r>
          </a:p>
          <a:p>
            <a:pPr>
              <a:buFont typeface="Wingdings" pitchFamily="2" charset="2"/>
              <a:buChar char="v"/>
            </a:pPr>
            <a:r>
              <a:rPr lang="ru-RU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Оценить материальное и финансовое положение фирмы и соответствие финансовых и материальных ресурсов достижению поставленных целей;</a:t>
            </a:r>
          </a:p>
          <a:p>
            <a:pPr>
              <a:buFont typeface="Wingdings" pitchFamily="2" charset="2"/>
              <a:buChar char="v"/>
            </a:pPr>
            <a:r>
              <a:rPr lang="ru-RU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Предусмотреть трудности и «подводные камни», которые могут  помешать  выполнению бизнес-плана.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ru-RU" sz="36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Основными, обязательными  разделами </a:t>
            </a:r>
            <a:r>
              <a:rPr lang="ru-RU" sz="3600" u="sng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бизнес-плана </a:t>
            </a:r>
            <a:r>
              <a:rPr lang="ru-RU" sz="36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должны быть  следующие: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495800"/>
          </a:xfrm>
        </p:spPr>
        <p:txBody>
          <a:bodyPr/>
          <a:lstStyle/>
          <a:p>
            <a:pPr marL="812800" indent="-812800">
              <a:buFont typeface="Wingdings" pitchFamily="2" charset="2"/>
              <a:buAutoNum type="romanUcPeriod"/>
            </a:pPr>
            <a:r>
              <a:rPr lang="ru-RU" b="1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Резюме</a:t>
            </a:r>
            <a:r>
              <a:rPr lang="ru-RU"/>
              <a:t>  (цели и задачи вашего  начинания)  </a:t>
            </a: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0" y="2971800"/>
            <a:ext cx="2514600" cy="3200400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Основные цели </a:t>
            </a:r>
          </a:p>
          <a:p>
            <a:pPr algn="ctr"/>
            <a:r>
              <a:rPr lang="ru-RU" sz="2000" b="1"/>
              <a:t>(объемы продаж,</a:t>
            </a:r>
          </a:p>
          <a:p>
            <a:pPr algn="ctr"/>
            <a:r>
              <a:rPr lang="ru-RU" sz="2000" b="1"/>
              <a:t> доля фирмы </a:t>
            </a:r>
          </a:p>
          <a:p>
            <a:pPr algn="ctr"/>
            <a:r>
              <a:rPr lang="ru-RU" sz="2000" b="1"/>
              <a:t>на рынке, </a:t>
            </a:r>
          </a:p>
          <a:p>
            <a:pPr algn="ctr"/>
            <a:r>
              <a:rPr lang="ru-RU" sz="2000" b="1"/>
              <a:t>ожидаемая </a:t>
            </a:r>
          </a:p>
          <a:p>
            <a:pPr algn="ctr"/>
            <a:r>
              <a:rPr lang="ru-RU" sz="2000" b="1"/>
              <a:t>прибыль)</a:t>
            </a: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1828800" y="3124200"/>
            <a:ext cx="2438400" cy="2895600"/>
          </a:xfrm>
          <a:prstGeom prst="vertic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Основные </a:t>
            </a:r>
          </a:p>
          <a:p>
            <a:pPr algn="ctr"/>
            <a:r>
              <a:rPr lang="ru-RU" sz="2000" b="1"/>
              <a:t>стратегии  </a:t>
            </a:r>
          </a:p>
          <a:p>
            <a:pPr algn="ctr"/>
            <a:r>
              <a:rPr lang="ru-RU" sz="2000" b="1"/>
              <a:t>и </a:t>
            </a:r>
          </a:p>
          <a:p>
            <a:pPr algn="ctr"/>
            <a:r>
              <a:rPr lang="ru-RU" sz="2000" b="1"/>
              <a:t>преимущества </a:t>
            </a:r>
          </a:p>
          <a:p>
            <a:pPr algn="ctr"/>
            <a:r>
              <a:rPr lang="ru-RU" sz="2000" b="1"/>
              <a:t>товара</a:t>
            </a:r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3581400" y="3581400"/>
            <a:ext cx="1981200" cy="2057400"/>
          </a:xfrm>
          <a:prstGeom prst="verticalScroll">
            <a:avLst>
              <a:gd name="adj" fmla="val 125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Объемы </a:t>
            </a:r>
          </a:p>
          <a:p>
            <a:pPr algn="ctr"/>
            <a:r>
              <a:rPr lang="ru-RU" sz="2000" b="1"/>
              <a:t>продаж</a:t>
            </a:r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5029200" y="3200400"/>
            <a:ext cx="2209800" cy="2590800"/>
          </a:xfrm>
          <a:prstGeom prst="verticalScroll">
            <a:avLst>
              <a:gd name="adj" fmla="val 12500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Условия </a:t>
            </a:r>
          </a:p>
          <a:p>
            <a:pPr algn="ctr"/>
            <a:r>
              <a:rPr lang="ru-RU" sz="2000" b="1"/>
              <a:t>работы </a:t>
            </a:r>
          </a:p>
          <a:p>
            <a:pPr algn="ctr"/>
            <a:r>
              <a:rPr lang="ru-RU" sz="2000" b="1"/>
              <a:t>фирмы</a:t>
            </a:r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6629400" y="2819400"/>
            <a:ext cx="2514600" cy="3505200"/>
          </a:xfrm>
          <a:prstGeom prst="verticalScroll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Данные </a:t>
            </a:r>
          </a:p>
          <a:p>
            <a:pPr algn="ctr"/>
            <a:r>
              <a:rPr lang="ru-RU" sz="2000" b="1"/>
              <a:t>о создании </a:t>
            </a:r>
          </a:p>
          <a:p>
            <a:pPr algn="ctr"/>
            <a:r>
              <a:rPr lang="ru-RU" sz="2000" b="1"/>
              <a:t>и регистрации </a:t>
            </a:r>
          </a:p>
          <a:p>
            <a:pPr algn="ctr"/>
            <a:r>
              <a:rPr lang="ru-RU" sz="2000" b="1"/>
              <a:t>фирмы, </a:t>
            </a:r>
          </a:p>
          <a:p>
            <a:pPr algn="ctr"/>
            <a:r>
              <a:rPr lang="ru-RU" sz="2000" b="1"/>
              <a:t>контактные </a:t>
            </a:r>
          </a:p>
          <a:p>
            <a:pPr algn="ctr"/>
            <a:r>
              <a:rPr lang="ru-RU" sz="2000" b="1"/>
              <a:t>телефоны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  <p:bldP spid="33797" grpId="0" animBg="1"/>
      <p:bldP spid="33798" grpId="0" animBg="1"/>
      <p:bldP spid="33799" grpId="0" animBg="1"/>
      <p:bldP spid="33800" grpId="0" animBg="1"/>
    </p:bldLst>
  </p:timing>
</p:sld>
</file>

<file path=ppt/theme/theme1.xml><?xml version="1.0" encoding="utf-8"?>
<a:theme xmlns:a="http://schemas.openxmlformats.org/drawingml/2006/main" name="Бизнес-план">
  <a:themeElements>
    <a:clrScheme name="Точки 9">
      <a:dk1>
        <a:srgbClr val="000000"/>
      </a:dk1>
      <a:lt1>
        <a:srgbClr val="EAEAEA"/>
      </a:lt1>
      <a:dk2>
        <a:srgbClr val="000000"/>
      </a:dk2>
      <a:lt2>
        <a:srgbClr val="D1D1D1"/>
      </a:lt2>
      <a:accent1>
        <a:srgbClr val="CCECFF"/>
      </a:accent1>
      <a:accent2>
        <a:srgbClr val="B2B2B2"/>
      </a:accent2>
      <a:accent3>
        <a:srgbClr val="F3F3F3"/>
      </a:accent3>
      <a:accent4>
        <a:srgbClr val="000000"/>
      </a:accent4>
      <a:accent5>
        <a:srgbClr val="E2F4FF"/>
      </a:accent5>
      <a:accent6>
        <a:srgbClr val="A1A1A1"/>
      </a:accent6>
      <a:hlink>
        <a:srgbClr val="7200E4"/>
      </a:hlink>
      <a:folHlink>
        <a:srgbClr val="003399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Бизнес-план</Template>
  <TotalTime>1</TotalTime>
  <Words>563</Words>
  <Application>Microsoft PowerPoint</Application>
  <PresentationFormat>Экран (4:3)</PresentationFormat>
  <Paragraphs>137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Wingdings</vt:lpstr>
      <vt:lpstr>Бизнес-план</vt:lpstr>
      <vt:lpstr>Тема урока:  Бизнес-план.  Основные разделы бизнес-плана.</vt:lpstr>
      <vt:lpstr>Инвестиция – заем, который ищет предприниматель для воплощения в жизнь своей идеи</vt:lpstr>
      <vt:lpstr>БИЗНЕС-ПЛАН</vt:lpstr>
      <vt:lpstr>БИЗНЕС-ПЛАН</vt:lpstr>
      <vt:lpstr>ЦЕЛЬ разработки  бизнес-плана</vt:lpstr>
      <vt:lpstr>Бизнес-план помогает  предпринимателю решить следующие основные ЗАДАЧИ:</vt:lpstr>
      <vt:lpstr>Слайд 7</vt:lpstr>
      <vt:lpstr>Слайд 8</vt:lpstr>
      <vt:lpstr>Основными, обязательными  разделами бизнес-плана  должны быть  следующие: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Бизнес-план.  Основные разделы бизнес-плана.</dc:title>
  <dc:creator>Your User Name</dc:creator>
  <cp:lastModifiedBy>Your User Name</cp:lastModifiedBy>
  <cp:revision>1</cp:revision>
  <cp:lastPrinted>1601-01-01T00:00:00Z</cp:lastPrinted>
  <dcterms:created xsi:type="dcterms:W3CDTF">2013-10-02T18:33:22Z</dcterms:created>
  <dcterms:modified xsi:type="dcterms:W3CDTF">2013-10-02T18:34:47Z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