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7" r:id="rId5"/>
    <p:sldId id="286" r:id="rId6"/>
    <p:sldId id="259" r:id="rId7"/>
    <p:sldId id="261" r:id="rId8"/>
    <p:sldId id="260" r:id="rId9"/>
    <p:sldId id="262" r:id="rId10"/>
    <p:sldId id="263" r:id="rId11"/>
    <p:sldId id="288" r:id="rId12"/>
    <p:sldId id="278" r:id="rId13"/>
    <p:sldId id="287" r:id="rId14"/>
    <p:sldId id="279" r:id="rId15"/>
    <p:sldId id="280" r:id="rId16"/>
    <p:sldId id="289" r:id="rId17"/>
    <p:sldId id="281" r:id="rId18"/>
    <p:sldId id="282" r:id="rId19"/>
    <p:sldId id="283" r:id="rId20"/>
    <p:sldId id="284" r:id="rId21"/>
    <p:sldId id="285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3B4"/>
    <a:srgbClr val="FF6D6D"/>
    <a:srgbClr val="1EE1F6"/>
    <a:srgbClr val="FFFF00"/>
    <a:srgbClr val="00FF00"/>
    <a:srgbClr val="66FF66"/>
    <a:srgbClr val="F2F808"/>
    <a:srgbClr val="FE94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7" autoAdjust="0"/>
  </p:normalViewPr>
  <p:slideViewPr>
    <p:cSldViewPr>
      <p:cViewPr varScale="1">
        <p:scale>
          <a:sx n="74" d="100"/>
          <a:sy n="74" d="100"/>
        </p:scale>
        <p:origin x="-11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231F61-FF41-4A72-8D34-8740544A650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489765-7AD0-4795-9EAB-4696C57B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0%D0%B8%D1%85%D0%BE%D0%BC%D1%8B" TargetMode="External"/><Relationship Id="rId7" Type="http://schemas.openxmlformats.org/officeDocument/2006/relationships/hyperlink" Target="http://ru.wikipedia.org/wiki/%D0%A1%D0%B5%D0%BC%D0%B5%D0%BD%D0%B0" TargetMode="External"/><Relationship Id="rId2" Type="http://schemas.openxmlformats.org/officeDocument/2006/relationships/hyperlink" Target="http://ru.wikipedia.org/wiki/%D0%A1%D1%82%D0%B5%D0%B1%D0%B5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E%D1%80%D0%B7%D0%B8%D0%BD%D0%BA%D0%B0_(%D1%81%D0%BE%D1%86%D0%B2%D0%B5%D1%82%D0%B8%D0%B5)" TargetMode="External"/><Relationship Id="rId5" Type="http://schemas.openxmlformats.org/officeDocument/2006/relationships/hyperlink" Target="http://ru.wikipedia.org/wiki/%D0%9B%D0%B8%D1%81%D1%82" TargetMode="External"/><Relationship Id="rId4" Type="http://schemas.openxmlformats.org/officeDocument/2006/relationships/hyperlink" Target="http://ru.wikipedia.org/wiki/%D0%A1%D0%BE%D1%86%D0%B2%D0%B5%D1%82%D0%B8%D0%B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0%BD%D1%8C%D0%BE%D0%BD" TargetMode="External"/><Relationship Id="rId7" Type="http://schemas.openxmlformats.org/officeDocument/2006/relationships/hyperlink" Target="http://ru.wikipedia.org/wiki/%D0%A1%D1%80%D0%B5%D0%B4%D0%BD%D1%8F%D1%8F_%D0%90%D0%B7%D0%B8%D1%8F" TargetMode="External"/><Relationship Id="rId2" Type="http://schemas.openxmlformats.org/officeDocument/2006/relationships/hyperlink" Target="http://ru.wikipedia.org/wiki/%D0%9C%D0%B5%D0%BA%D1%81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0%B2%D0%B5%D1%80%D0%BD%D1%8B%D0%B9_%D0%9A%D0%B0%D0%B2%D0%BA%D0%B0%D0%B7" TargetMode="External"/><Relationship Id="rId5" Type="http://schemas.openxmlformats.org/officeDocument/2006/relationships/hyperlink" Target="http://ru.wikipedia.org/wiki/%D0%A3%D0%BA%D1%80%D0%B0%D0%B8%D0%BD%D0%B0" TargetMode="External"/><Relationship Id="rId4" Type="http://schemas.openxmlformats.org/officeDocument/2006/relationships/hyperlink" Target="http://ru.wikipedia.org/wiki/%D0%94%D0%B5%D0%BA%D0%BE%D1%80%D0%B0%D1%82%D0%B8%D0%B2%D0%BD%D1%8B%D0%B5_%D1%80%D0%B0%D1%81%D1%82%D0%B5%D0%BD%D0%B8%D1%8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4%D0%BD%D0%BE%D0%BB%D0%B5%D1%82%D0%BD%D0%B8%D0%B5_%D1%80%D0%B0%D1%81%D1%82%D0%B5%D0%BD%D0%B8%D1%8F" TargetMode="External"/><Relationship Id="rId2" Type="http://schemas.openxmlformats.org/officeDocument/2006/relationships/hyperlink" Target="http://ru.wikipedia.org/wiki/%D0%A1%D0%A8%D0%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90%D1%81%D1%82%D1%80%D0%BE%D0%B2%D1%8B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3286148"/>
          </a:xfrm>
        </p:spPr>
        <p:txBody>
          <a:bodyPr>
            <a:normAutofit/>
          </a:bodyPr>
          <a:lstStyle/>
          <a:p>
            <a:r>
              <a:rPr lang="ru-RU" dirty="0" smtClean="0"/>
              <a:t>Урок по теме: «Характеристика внешнего вида и декоративных качеств циннии изящной»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7231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Корневая система стержневая.</a:t>
            </a:r>
          </a:p>
          <a:p>
            <a:r>
              <a:rPr lang="ru-RU" sz="2200" dirty="0" smtClean="0">
                <a:hlinkClick r:id="rId2" tooltip="Стебель"/>
              </a:rPr>
              <a:t>Стебель</a:t>
            </a:r>
            <a:r>
              <a:rPr lang="ru-RU" sz="2200" dirty="0" smtClean="0"/>
              <a:t> прямостоячий, высотой 30—120 см, большей частью не ветвистый (кроме низкорослых карликовых сортов), в сечении округлой формы, снаружи зелёной окраски, густо опушён крупными, жесткими,  бесцветными </a:t>
            </a:r>
            <a:r>
              <a:rPr lang="ru-RU" sz="2200" dirty="0" smtClean="0">
                <a:hlinkClick r:id="rId3" tooltip="Трихомы"/>
              </a:rPr>
              <a:t>волосками</a:t>
            </a:r>
            <a:r>
              <a:rPr lang="ru-RU" sz="2200" dirty="0" smtClean="0"/>
              <a:t>. Все побеги оканчиваются </a:t>
            </a:r>
            <a:r>
              <a:rPr lang="ru-RU" sz="2200" dirty="0" smtClean="0">
                <a:hlinkClick r:id="rId4" tooltip="Соцветие"/>
              </a:rPr>
              <a:t>соцветием</a:t>
            </a:r>
            <a:r>
              <a:rPr lang="ru-RU" sz="2200" dirty="0" smtClean="0"/>
              <a:t> .</a:t>
            </a:r>
          </a:p>
          <a:p>
            <a:r>
              <a:rPr lang="ru-RU" sz="2200" dirty="0" smtClean="0">
                <a:hlinkClick r:id="rId5" tooltip="Лист"/>
              </a:rPr>
              <a:t>Листья</a:t>
            </a:r>
            <a:r>
              <a:rPr lang="ru-RU" sz="2200" dirty="0" smtClean="0"/>
              <a:t> простые, супротивные, сидячие, стеблеобъемлющие, удлинённо-яйцевидные, </a:t>
            </a:r>
            <a:r>
              <a:rPr lang="ru-RU" sz="2200" dirty="0" err="1" smtClean="0"/>
              <a:t>цельнокрайние</a:t>
            </a:r>
            <a:r>
              <a:rPr lang="ru-RU" sz="2200" dirty="0" smtClean="0"/>
              <a:t>, с сетчатым жилкованием, на верхушке </a:t>
            </a:r>
            <a:r>
              <a:rPr lang="ru-RU" sz="2200" dirty="0" err="1" smtClean="0"/>
              <a:t>короткозаостренные</a:t>
            </a:r>
            <a:r>
              <a:rPr lang="ru-RU" sz="2200" dirty="0" smtClean="0"/>
              <a:t> или тупые, 5—7 см длины и 3—4,5 см ширины. Листовая поверхность шершавая от густо покрывающих её жёстких </a:t>
            </a:r>
            <a:r>
              <a:rPr lang="ru-RU" sz="2200" dirty="0" smtClean="0">
                <a:hlinkClick r:id="rId3" tooltip="Трихомы"/>
              </a:rPr>
              <a:t>волосков</a:t>
            </a:r>
            <a:r>
              <a:rPr lang="ru-RU" sz="2200" dirty="0" smtClean="0"/>
              <a:t>. </a:t>
            </a:r>
          </a:p>
          <a:p>
            <a:r>
              <a:rPr lang="ru-RU" sz="2200" smtClean="0">
                <a:hlinkClick r:id="rId4" tooltip="Соцветие"/>
              </a:rPr>
              <a:t>Соцветия</a:t>
            </a:r>
            <a:r>
              <a:rPr lang="ru-RU" sz="2200" smtClean="0"/>
              <a:t> </a:t>
            </a:r>
            <a:r>
              <a:rPr lang="ru-RU" sz="2200" dirty="0" smtClean="0"/>
              <a:t>— </a:t>
            </a:r>
            <a:r>
              <a:rPr lang="ru-RU" sz="2200" dirty="0" smtClean="0">
                <a:hlinkClick r:id="rId6" tooltip="Корзинка (соцветие)"/>
              </a:rPr>
              <a:t>корзинки</a:t>
            </a:r>
            <a:r>
              <a:rPr lang="ru-RU" sz="2200" dirty="0" smtClean="0"/>
              <a:t>, 5—16 см в диаметре, простые, полумахровые или махровые. Цветки в соцветии трубчатые и язычковые.</a:t>
            </a:r>
          </a:p>
          <a:p>
            <a:r>
              <a:rPr lang="ru-RU" sz="2200" dirty="0" smtClean="0"/>
              <a:t>Цветёт в июне — августе, возможно также до заморозков. Семена созревают приблизительно через два месяца после начала </a:t>
            </a:r>
            <a:r>
              <a:rPr lang="ru-RU" sz="2200" dirty="0" err="1" smtClean="0"/>
              <a:t>цветения.</a:t>
            </a:r>
            <a:r>
              <a:rPr lang="ru-RU" sz="2200" dirty="0" err="1" smtClean="0">
                <a:hlinkClick r:id="rId7" tooltip="Семена"/>
              </a:rPr>
              <a:t>Семена</a:t>
            </a:r>
            <a:r>
              <a:rPr lang="ru-RU" sz="2200" dirty="0" smtClean="0"/>
              <a:t> крупные, длиной 8—14 мм и шириной 2—6 мм, сильно сплюснутые. Окраска — тёмно-серая, коричневатая или бурая.</a:t>
            </a: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zvetki.ru/image/637_15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8143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распространение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 распространён в Южной </a:t>
            </a:r>
            <a:r>
              <a:rPr lang="ru-RU" dirty="0" smtClean="0">
                <a:hlinkClick r:id="rId2" tooltip="Мексика"/>
              </a:rPr>
              <a:t>Мексике</a:t>
            </a:r>
            <a:r>
              <a:rPr lang="ru-RU" dirty="0" smtClean="0"/>
              <a:t>. Растёт на каменистых уступах </a:t>
            </a:r>
            <a:r>
              <a:rPr lang="ru-RU" dirty="0" smtClean="0">
                <a:hlinkClick r:id="rId3" tooltip="Каньон"/>
              </a:rPr>
              <a:t>каньонов</a:t>
            </a:r>
            <a:r>
              <a:rPr lang="ru-RU" dirty="0" smtClean="0"/>
              <a:t>, на высоте 1500 м над уровнем моря.</a:t>
            </a:r>
          </a:p>
          <a:p>
            <a:r>
              <a:rPr lang="ru-RU" dirty="0" smtClean="0"/>
              <a:t>Широко культивируется как </a:t>
            </a:r>
            <a:r>
              <a:rPr lang="ru-RU" dirty="0" smtClean="0">
                <a:hlinkClick r:id="rId4" tooltip="Декоративные растения"/>
              </a:rPr>
              <a:t>декоративное растение</a:t>
            </a:r>
            <a:r>
              <a:rPr lang="ru-RU" dirty="0" smtClean="0"/>
              <a:t> с 1796 г. На территории России — повсеместно, но особенно широко на </a:t>
            </a:r>
            <a:r>
              <a:rPr lang="ru-RU" dirty="0" smtClean="0">
                <a:hlinkClick r:id="rId5" tooltip="Украина"/>
              </a:rPr>
              <a:t>Украине</a:t>
            </a:r>
            <a:r>
              <a:rPr lang="ru-RU" dirty="0" smtClean="0"/>
              <a:t>, </a:t>
            </a:r>
            <a:r>
              <a:rPr lang="ru-RU" dirty="0" smtClean="0">
                <a:hlinkClick r:id="rId6" tooltip="Северный Кавказ"/>
              </a:rPr>
              <a:t>Северном Кавказе</a:t>
            </a:r>
            <a:r>
              <a:rPr lang="ru-RU" dirty="0" smtClean="0"/>
              <a:t>, в </a:t>
            </a:r>
            <a:r>
              <a:rPr lang="ru-RU" dirty="0" smtClean="0">
                <a:hlinkClick r:id="rId7" tooltip="Средняя Азия"/>
              </a:rPr>
              <a:t>Средней Азии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Циния изящная (Zinnia elegans) эффектнее всего выглядит в самостоятельных группах — одноцветных или смесях, как показано на нашем снимке. Время от времени некоторые цветы срезают в вазу, что не портит внешнего вида цветника. В вазы срезают распустившиеся цветы, которые сохраняются 6—10 дне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81439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Использование в декоративном садоводстве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выведено большое количество культурных форм и сортов циннии. По строению соцветий, форме цветков, высоте кустов и срокам цветения все сорта разделяют на 7 групп. В России в основном выращивают только 3 группы — </a:t>
            </a:r>
            <a:r>
              <a:rPr lang="ru-RU" dirty="0" err="1" smtClean="0"/>
              <a:t>георгиноцветные</a:t>
            </a:r>
            <a:r>
              <a:rPr lang="ru-RU" dirty="0" smtClean="0"/>
              <a:t>, карликовые и фантазия.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Циния</a:t>
            </a:r>
            <a:r>
              <a:rPr lang="ru-RU" dirty="0" smtClean="0"/>
              <a:t> </a:t>
            </a:r>
            <a:r>
              <a:rPr lang="ru-RU" dirty="0" err="1" smtClean="0"/>
              <a:t>георгиноцветная</a:t>
            </a:r>
            <a:endParaRPr lang="ru-RU" dirty="0"/>
          </a:p>
        </p:txBody>
      </p:sp>
      <p:pic>
        <p:nvPicPr>
          <p:cNvPr id="4" name="Содержимое 3" descr="Циния георгиноподобна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771530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err="1" smtClean="0"/>
              <a:t>Циния</a:t>
            </a:r>
            <a:r>
              <a:rPr lang="ru-RU" dirty="0" smtClean="0"/>
              <a:t> карликовая</a:t>
            </a:r>
            <a:endParaRPr lang="ru-RU" dirty="0"/>
          </a:p>
        </p:txBody>
      </p:sp>
      <p:pic>
        <p:nvPicPr>
          <p:cNvPr id="4" name="Содержимое 3" descr="http://achimenes.ru/_ph/1/7225393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398"/>
            <a:ext cx="76867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zvetki.ru/image/637_27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zvetki.ru/image/637_27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643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фантазия</a:t>
            </a:r>
            <a:endParaRPr lang="ru-RU" dirty="0"/>
          </a:p>
        </p:txBody>
      </p:sp>
      <p:pic>
        <p:nvPicPr>
          <p:cNvPr id="4" name="Содержимое 3" descr="Циния персидский ковер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678661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92D050"/>
                </a:solidFill>
              </a:rPr>
              <a:t>Цель урока: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познакомиться  с особенностями внешнего строения циннии изящной, ее географическим распространением и применением в декоративном садоводстве.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повторить материал о способах размножения цветковых растений, правилах ухода за рассадой, особенностях внешнего вида и декоративных качествах </a:t>
            </a:r>
            <a:r>
              <a:rPr lang="ru-RU" dirty="0" err="1" smtClean="0">
                <a:solidFill>
                  <a:srgbClr val="FF0000"/>
                </a:solidFill>
              </a:rPr>
              <a:t>сальвии</a:t>
            </a:r>
            <a:r>
              <a:rPr lang="ru-RU" dirty="0" smtClean="0">
                <a:solidFill>
                  <a:srgbClr val="FF0000"/>
                </a:solidFill>
              </a:rPr>
              <a:t> блестящей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zvetki.ru/image/637_27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1439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zvetki.ru/image/637_27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21533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Закрепление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Задание.</a:t>
            </a:r>
            <a:r>
              <a:rPr lang="ru-RU" sz="3600" dirty="0" smtClean="0"/>
              <a:t> Назовите признаки сходства и отличия </a:t>
            </a:r>
            <a:r>
              <a:rPr lang="ru-RU" sz="3600" dirty="0" err="1" smtClean="0"/>
              <a:t>сальвии</a:t>
            </a:r>
            <a:r>
              <a:rPr lang="ru-RU" sz="3600" dirty="0" smtClean="0"/>
              <a:t> блестящей и </a:t>
            </a:r>
            <a:r>
              <a:rPr lang="ru-RU" sz="3600" dirty="0" err="1" smtClean="0"/>
              <a:t>цинии</a:t>
            </a:r>
            <a:r>
              <a:rPr lang="ru-RU" sz="3600" dirty="0" smtClean="0"/>
              <a:t> изящной:</a:t>
            </a:r>
          </a:p>
          <a:p>
            <a:pPr>
              <a:buNone/>
            </a:pPr>
            <a:r>
              <a:rPr lang="ru-RU" sz="3600" dirty="0" smtClean="0"/>
              <a:t>1) во внешнем строении,</a:t>
            </a:r>
          </a:p>
          <a:p>
            <a:pPr>
              <a:buNone/>
            </a:pPr>
            <a:r>
              <a:rPr lang="ru-RU" sz="3600" dirty="0" smtClean="0"/>
              <a:t>2) в размножении,</a:t>
            </a:r>
          </a:p>
          <a:p>
            <a:pPr>
              <a:buNone/>
            </a:pPr>
            <a:r>
              <a:rPr lang="ru-RU" sz="3600" dirty="0" smtClean="0"/>
              <a:t>3) в требовании к условиям окружающей среды.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u="sng" dirty="0">
                <a:solidFill>
                  <a:srgbClr val="92D050"/>
                </a:solidFill>
              </a:rPr>
              <a:t>Практическая </a:t>
            </a:r>
            <a:r>
              <a:rPr lang="ru-RU" sz="2800" u="sng" dirty="0" smtClean="0">
                <a:solidFill>
                  <a:srgbClr val="92D050"/>
                </a:solidFill>
              </a:rPr>
              <a:t>работа</a:t>
            </a:r>
            <a:r>
              <a:rPr lang="ru-RU" sz="2800" dirty="0" smtClean="0"/>
              <a:t>«Расфасовка семян циннии изящной в изготовленные бумажные  пакеты»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Вырезка заготовок  пакетов по трафарету.</a:t>
            </a:r>
          </a:p>
          <a:p>
            <a:pPr>
              <a:buNone/>
            </a:pPr>
            <a:r>
              <a:rPr lang="ru-RU" dirty="0" smtClean="0"/>
              <a:t>2. Склеивание с двух сторон пакета.</a:t>
            </a:r>
          </a:p>
          <a:p>
            <a:pPr>
              <a:buNone/>
            </a:pPr>
            <a:r>
              <a:rPr lang="ru-RU" dirty="0" smtClean="0"/>
              <a:t>3. Наклеивание на пакеты изображений цветков циннии изящной.</a:t>
            </a:r>
          </a:p>
          <a:p>
            <a:pPr>
              <a:buNone/>
            </a:pPr>
            <a:r>
              <a:rPr lang="ru-RU" dirty="0" smtClean="0"/>
              <a:t>4. Насыпка определенного объема семян в бумажные пакеты. Заклейка пакетов.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92D050"/>
                </a:solidFill>
              </a:rPr>
              <a:t>Задание на дом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2400304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повторить материал о внешнем строения циннии изящной.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1.Какие растения называются цветковыми? Приведите примеры       таких  растений.</a:t>
            </a:r>
          </a:p>
          <a:p>
            <a:pPr>
              <a:buNone/>
            </a:pPr>
            <a:endParaRPr lang="ru-RU" sz="40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2.Назовите органы цветкового растения.</a:t>
            </a: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3. Какими способами  растения размножаются? Приведите примеры вегетативного размножения растений.</a:t>
            </a:r>
            <a:endParaRPr lang="ru-RU" sz="40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err="1" smtClean="0"/>
              <a:t>Сальвия</a:t>
            </a:r>
            <a:r>
              <a:rPr lang="ru-RU" dirty="0" smtClean="0"/>
              <a:t> блестящая</a:t>
            </a:r>
            <a:endParaRPr lang="ru-RU" dirty="0"/>
          </a:p>
        </p:txBody>
      </p:sp>
      <p:pic>
        <p:nvPicPr>
          <p:cNvPr id="4" name="Содержимое 3" descr="http://flora.sinbir.ru/pic/schalfei_sv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657229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azhaemsad.ru/catalog/wp-content/uploads/2011/08/Salvia_splenden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672937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Карточка №1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Объясни значение терминов:</a:t>
            </a:r>
          </a:p>
          <a:p>
            <a:r>
              <a:rPr lang="ru-RU" sz="3200" dirty="0" smtClean="0"/>
              <a:t> Стержневая корневая система – это…</a:t>
            </a:r>
          </a:p>
          <a:p>
            <a:r>
              <a:rPr lang="ru-RU" sz="3200" dirty="0" smtClean="0"/>
              <a:t>Пикировка – это…</a:t>
            </a:r>
          </a:p>
          <a:p>
            <a:r>
              <a:rPr lang="ru-RU" sz="3200" dirty="0" smtClean="0"/>
              <a:t>Вегетативное размножение – это…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Карточка №2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Закончи </a:t>
            </a:r>
            <a:r>
              <a:rPr lang="ru-RU" sz="3600" b="1" dirty="0">
                <a:solidFill>
                  <a:srgbClr val="7030A0"/>
                </a:solidFill>
              </a:rPr>
              <a:t>предложение</a:t>
            </a:r>
          </a:p>
          <a:p>
            <a:pPr>
              <a:buNone/>
            </a:pPr>
            <a:r>
              <a:rPr lang="ru-RU" sz="3200" dirty="0"/>
              <a:t>1.Размножение, в котором принимают участие половые клетки, называется…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2.</a:t>
            </a:r>
            <a:r>
              <a:rPr lang="ru-RU" sz="3200" dirty="0" smtClean="0"/>
              <a:t> Листья, у которых на черешке одна листовая пластина, называется…</a:t>
            </a:r>
          </a:p>
          <a:p>
            <a:pPr>
              <a:buNone/>
            </a:pPr>
            <a:r>
              <a:rPr lang="ru-RU" sz="3200" dirty="0" smtClean="0"/>
              <a:t>3.Растения, требующие частого и обильного полива, называются…</a:t>
            </a:r>
          </a:p>
          <a:p>
            <a:pPr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>
              <a:solidFill>
                <a:srgbClr val="F2F808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Карточка №3  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Выбери </a:t>
            </a:r>
            <a:r>
              <a:rPr lang="ru-RU" sz="3200" b="1" dirty="0">
                <a:solidFill>
                  <a:srgbClr val="7030A0"/>
                </a:solidFill>
              </a:rPr>
              <a:t>правильный </a:t>
            </a:r>
            <a:r>
              <a:rPr lang="ru-RU" sz="3200" b="1" dirty="0" smtClean="0">
                <a:solidFill>
                  <a:srgbClr val="7030A0"/>
                </a:solidFill>
              </a:rPr>
              <a:t>ответ</a:t>
            </a:r>
            <a:endParaRPr lang="ru-RU" sz="3200" b="1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1.Прищипку главного корня делают для того, чтобы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А) появились боковые и  придаточные корни,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Б) появились боковые побеги,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В) растение не заболело.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2.Чрезмерный полив растения  приводит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А) к загниванию корней,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Б) к  обильному цветению,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В) к сильному росту корней.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3.Цветы у </a:t>
            </a:r>
            <a:r>
              <a:rPr lang="ru-RU" dirty="0" err="1" smtClean="0">
                <a:solidFill>
                  <a:srgbClr val="0070C0"/>
                </a:solidFill>
              </a:rPr>
              <a:t>сальвии</a:t>
            </a:r>
            <a:r>
              <a:rPr lang="ru-RU" dirty="0" smtClean="0">
                <a:solidFill>
                  <a:srgbClr val="0070C0"/>
                </a:solidFill>
              </a:rPr>
              <a:t> блестящей собраны в соцветие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А) корзинка,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Б) кисть,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В) метелка.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 Цинния изящная — одна из самых популярных цветочных культур.  В </a:t>
            </a:r>
            <a:r>
              <a:rPr lang="ru-RU" u="sng" dirty="0" smtClean="0">
                <a:hlinkClick r:id="rId2" tooltip="США"/>
              </a:rPr>
              <a:t>США</a:t>
            </a:r>
            <a:r>
              <a:rPr lang="ru-RU" dirty="0" smtClean="0"/>
              <a:t>  считается национальным цветком.</a:t>
            </a:r>
          </a:p>
          <a:p>
            <a:r>
              <a:rPr lang="ru-RU" dirty="0" smtClean="0"/>
              <a:t>Цинния изящная — </a:t>
            </a:r>
            <a:r>
              <a:rPr lang="ru-RU" dirty="0" smtClean="0">
                <a:hlinkClick r:id="rId3" tooltip="Однолетние растения"/>
              </a:rPr>
              <a:t>однолетнее</a:t>
            </a:r>
            <a:r>
              <a:rPr lang="ru-RU" dirty="0" smtClean="0"/>
              <a:t> травянистое растение семейства </a:t>
            </a:r>
            <a:r>
              <a:rPr lang="ru-RU" u="sng" dirty="0" smtClean="0">
                <a:hlinkClick r:id="rId4" tooltip="Астровые"/>
              </a:rPr>
              <a:t>Астровые</a:t>
            </a:r>
            <a:r>
              <a:rPr lang="ru-RU" dirty="0" smtClean="0"/>
              <a:t> </a:t>
            </a:r>
          </a:p>
          <a:p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6" name="Рисунок 5" descr="http://zvetki.ru/image/637_27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1787" y="2500306"/>
            <a:ext cx="594042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284</TotalTime>
  <Words>558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Урок по теме: «Характеристика внешнего вида и декоративных качеств циннии изящной»</vt:lpstr>
      <vt:lpstr>Цель урока:</vt:lpstr>
      <vt:lpstr>Слайд 3</vt:lpstr>
      <vt:lpstr>  Сальвия блестящая</vt:lpstr>
      <vt:lpstr>Слайд 5</vt:lpstr>
      <vt:lpstr>Карточка №1</vt:lpstr>
      <vt:lpstr>Карточка №2</vt:lpstr>
      <vt:lpstr>Карточка №3  </vt:lpstr>
      <vt:lpstr>Слайд 9</vt:lpstr>
      <vt:lpstr>Слайд 10</vt:lpstr>
      <vt:lpstr>Слайд 11</vt:lpstr>
      <vt:lpstr>Географическое распространение</vt:lpstr>
      <vt:lpstr>Слайд 13</vt:lpstr>
      <vt:lpstr>Использование в декоративном садоводстве</vt:lpstr>
      <vt:lpstr>Циния георгиноцветная</vt:lpstr>
      <vt:lpstr>Циния карликовая</vt:lpstr>
      <vt:lpstr>Слайд 17</vt:lpstr>
      <vt:lpstr>Слайд 18</vt:lpstr>
      <vt:lpstr>фантазия</vt:lpstr>
      <vt:lpstr>Слайд 20</vt:lpstr>
      <vt:lpstr>Слайд 21</vt:lpstr>
      <vt:lpstr>Закрепление</vt:lpstr>
      <vt:lpstr>Практическая работа«Расфасовка семян циннии изящной в изготовленные бумажные  пакеты»</vt:lpstr>
      <vt:lpstr>Задание на дом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«Светолюбивые и засухоустойчивые комнатные  растения»</dc:title>
  <dc:creator>Наталья</dc:creator>
  <cp:lastModifiedBy>Наталья</cp:lastModifiedBy>
  <cp:revision>36</cp:revision>
  <dcterms:created xsi:type="dcterms:W3CDTF">2012-03-25T12:23:17Z</dcterms:created>
  <dcterms:modified xsi:type="dcterms:W3CDTF">2013-01-24T17:12:36Z</dcterms:modified>
</cp:coreProperties>
</file>