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3B4"/>
    <a:srgbClr val="FF6D6D"/>
    <a:srgbClr val="1EE1F6"/>
    <a:srgbClr val="FFFF00"/>
    <a:srgbClr val="00FF00"/>
    <a:srgbClr val="66FF66"/>
    <a:srgbClr val="F2F808"/>
    <a:srgbClr val="FE94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1F61-FF41-4A72-8D34-8740544A6503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9765-7AD0-4795-9EAB-4696C57B99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1F61-FF41-4A72-8D34-8740544A6503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9765-7AD0-4795-9EAB-4696C57B9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1F61-FF41-4A72-8D34-8740544A6503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9765-7AD0-4795-9EAB-4696C57B9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1F61-FF41-4A72-8D34-8740544A6503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9765-7AD0-4795-9EAB-4696C57B9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1F61-FF41-4A72-8D34-8740544A6503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1489765-7AD0-4795-9EAB-4696C57B9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1F61-FF41-4A72-8D34-8740544A6503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9765-7AD0-4795-9EAB-4696C57B9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1F61-FF41-4A72-8D34-8740544A6503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9765-7AD0-4795-9EAB-4696C57B9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1F61-FF41-4A72-8D34-8740544A6503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9765-7AD0-4795-9EAB-4696C57B9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1F61-FF41-4A72-8D34-8740544A6503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9765-7AD0-4795-9EAB-4696C57B9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1F61-FF41-4A72-8D34-8740544A6503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9765-7AD0-4795-9EAB-4696C57B9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31F61-FF41-4A72-8D34-8740544A6503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9765-7AD0-4795-9EAB-4696C57B9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231F61-FF41-4A72-8D34-8740544A6503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489765-7AD0-4795-9EAB-4696C57B99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apshin.org/succulent/eche-l.htm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lapshin.org/succulent/aich-l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pshin.org/succulent/cras-l1.htm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lapshin.org/succulent/coty.htm" TargetMode="External"/><Relationship Id="rId9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apshin.org/succulent/monanthes.htm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www.lapshin.org/succulent/grap-l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pshin.org/succulent/kal-l.htm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www.lapshin.org/succulent/graptov.htm" TargetMode="External"/><Relationship Id="rId9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apshin.org/succulent/other-cr.htm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lapshin.org/succulent/pachyh-l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pshin.org/succulent/sin-l.htm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www.lapshin.org/succulent/sedum-l.htm" TargetMode="External"/><Relationship Id="rId9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cactuslove.ru/big_foto.php?imgid=4529" TargetMode="External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cactuslove.ru/big_foto.php?imgid=93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ctuslove.ru/big_foto.php?imgid=2656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cactuslove.ru/big_foto.php?imgid=1733" TargetMode="External"/><Relationship Id="rId9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cactuslove.ru/big_foto.php?imgid=110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hyperlink" Target="http://cactuslove.ru/big_foto.php?imgid=3200" TargetMode="External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hyperlink" Target="http://cactuslove.ru/big_foto.php?imgid=492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1.jpeg"/><Relationship Id="rId2" Type="http://schemas.openxmlformats.org/officeDocument/2006/relationships/hyperlink" Target="http://cactuslove.ru/big_foto.php?imgid=177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ctuslove.ru/big_foto.php?imgid=670" TargetMode="External"/><Relationship Id="rId5" Type="http://schemas.openxmlformats.org/officeDocument/2006/relationships/image" Target="../media/image30.jpeg"/><Relationship Id="rId4" Type="http://schemas.openxmlformats.org/officeDocument/2006/relationships/hyperlink" Target="http://cactuslove.ru/big_foto.php?imgid=3198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yflo.ru/index/monstera_komnatnaja_uhod_razmnojenie/0-7" TargetMode="External"/><Relationship Id="rId2" Type="http://schemas.openxmlformats.org/officeDocument/2006/relationships/hyperlink" Target="http://myflo.ru/index/citrusy/0-1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yflo.ru/index/tradescantia/0-1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pshin.org/succulent/adromish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lapshin.org/succulent/aeon-l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32861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Тема: «Светолюбивые </a:t>
            </a:r>
            <a:r>
              <a:rPr lang="ru-RU" dirty="0">
                <a:solidFill>
                  <a:srgbClr val="92D050"/>
                </a:solidFill>
              </a:rPr>
              <a:t>и засухоустойчивые комнатные  </a:t>
            </a:r>
            <a:r>
              <a:rPr lang="ru-RU" dirty="0" smtClean="0">
                <a:solidFill>
                  <a:srgbClr val="92D050"/>
                </a:solidFill>
              </a:rPr>
              <a:t>растения»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ichryson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85728"/>
            <a:ext cx="378621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otyledon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285728"/>
            <a:ext cx="364333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rassula, part 1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3714752"/>
            <a:ext cx="378621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cheveria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2066" y="3714752"/>
            <a:ext cx="385765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raptopetalu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6"/>
            <a:ext cx="392909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raptoveria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214290"/>
            <a:ext cx="400052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Kalanchoe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3643314"/>
            <a:ext cx="385765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Monanthes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57752" y="3643314"/>
            <a:ext cx="400052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chyphytum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414340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Sedum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14290"/>
            <a:ext cx="385765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Sinocrassula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596" y="3500438"/>
            <a:ext cx="385765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Other Crassulaceae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9124" y="3500438"/>
            <a:ext cx="407196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Юкка - светолюбивое растен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14356"/>
            <a:ext cx="421484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собенности содержания и ухода за комнатными растениям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642918"/>
            <a:ext cx="371477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actusok.ru/gallery_2/P6110104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8286808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actuslove.ru/cactuses/small_93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14290"/>
            <a:ext cx="250033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actuslove.ru/cactuses/small_1733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428604"/>
            <a:ext cx="278608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cactuslove.ru/cactuses/small_2656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5852" y="3286124"/>
            <a:ext cx="271464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cactuslove.ru/cactuses/small_4529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28" y="3714752"/>
            <a:ext cx="307183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actuslove.ru/cactuses/small_110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071942"/>
            <a:ext cx="321471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актусы - это красиво!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285728"/>
            <a:ext cx="311945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cactuslove.ru/cactuses/small_3200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1571612"/>
            <a:ext cx="36433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ктусы - это красиво!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14290"/>
            <a:ext cx="314327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ктусы - это красиво!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000108"/>
            <a:ext cx="350046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cactuslove.ru/cactuses/small_4923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3571876"/>
            <a:ext cx="378621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actuslove.ru/cactuses/small_177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500042"/>
            <a:ext cx="342902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cactuslove.ru/cactuses/small_3198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1857364"/>
            <a:ext cx="350046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cactuslove.ru/cactuses/small_670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1604" y="3429000"/>
            <a:ext cx="335758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92D050"/>
                </a:solidFill>
              </a:rPr>
              <a:t>Закрепление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/>
              <a:t>1. Какие растения называются светолюбивыми? Приведите примеры </a:t>
            </a:r>
            <a:r>
              <a:rPr lang="ru-RU" sz="3600" dirty="0" smtClean="0"/>
              <a:t>таких комнатных </a:t>
            </a:r>
            <a:r>
              <a:rPr lang="ru-RU" sz="3600" dirty="0"/>
              <a:t>растений.</a:t>
            </a:r>
          </a:p>
          <a:p>
            <a:pPr>
              <a:buNone/>
            </a:pPr>
            <a:r>
              <a:rPr lang="ru-RU" sz="3600" dirty="0"/>
              <a:t>2.Какие растения называются засухоустойчивыми? Приведите примеры </a:t>
            </a:r>
            <a:r>
              <a:rPr lang="ru-RU" sz="3600" dirty="0" smtClean="0"/>
              <a:t>таких комнатных </a:t>
            </a:r>
            <a:r>
              <a:rPr lang="ru-RU" sz="3600" dirty="0"/>
              <a:t>растений.</a:t>
            </a:r>
          </a:p>
          <a:p>
            <a:pPr>
              <a:buNone/>
            </a:pPr>
            <a:r>
              <a:rPr lang="ru-RU" sz="3600" dirty="0"/>
              <a:t>3.Что такое суккуленты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92D050"/>
                </a:solidFill>
              </a:rPr>
              <a:t>Цель урока: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Познакомиться </a:t>
            </a:r>
            <a:r>
              <a:rPr lang="ru-RU" sz="4000" dirty="0"/>
              <a:t>со светолюбивыми и засухоустойчивыми  комнатными растениями, с особенностями их строения, с правилами ухода, условиями содержания и способами размножения этих растений.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>
                <a:solidFill>
                  <a:srgbClr val="92D050"/>
                </a:solidFill>
              </a:rPr>
              <a:t>Практическая </a:t>
            </a:r>
            <a:r>
              <a:rPr lang="ru-RU" u="sng" dirty="0" smtClean="0">
                <a:solidFill>
                  <a:srgbClr val="92D050"/>
                </a:solidFill>
              </a:rPr>
              <a:t>работа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/>
              <a:t>1.Правильно ли по отношению к свету расставлены комнатные растения в нашем </a:t>
            </a:r>
            <a:r>
              <a:rPr lang="ru-RU" sz="3200" dirty="0" smtClean="0"/>
              <a:t>кабинете? </a:t>
            </a:r>
            <a:r>
              <a:rPr lang="ru-RU" sz="3200" dirty="0"/>
              <a:t>Если нет, то расставьте их как нужно.</a:t>
            </a:r>
          </a:p>
          <a:p>
            <a:pPr>
              <a:buNone/>
            </a:pPr>
            <a:r>
              <a:rPr lang="ru-RU" sz="3200" dirty="0"/>
              <a:t>2.Что значит «сухой полив</a:t>
            </a:r>
            <a:r>
              <a:rPr lang="ru-RU" sz="3200" dirty="0" smtClean="0"/>
              <a:t>»? </a:t>
            </a:r>
            <a:r>
              <a:rPr lang="ru-RU" sz="3200" dirty="0"/>
              <a:t>Осуществите его для нескольких комнатных растений.</a:t>
            </a:r>
          </a:p>
          <a:p>
            <a:pPr>
              <a:buNone/>
            </a:pPr>
            <a:r>
              <a:rPr lang="ru-RU" sz="3200" dirty="0"/>
              <a:t>3.Покажите, как правильно размножить фиалку узамбарскую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rgbClr val="92D050"/>
                </a:solidFill>
              </a:rPr>
              <a:t>Задание на дом</a:t>
            </a:r>
            <a:endParaRPr lang="ru-RU" sz="5400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24003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/>
              <a:t>Повторить </a:t>
            </a:r>
            <a:r>
              <a:rPr lang="ru-RU" sz="4400" dirty="0"/>
              <a:t>материал о классификации комнатных растений по отношению к абиотическим факторам (свету, теплу, влаге</a:t>
            </a:r>
            <a:r>
              <a:rPr lang="ru-RU" sz="4400" dirty="0" smtClean="0"/>
              <a:t>)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>Откуда </a:t>
            </a:r>
            <a:r>
              <a:rPr lang="ru-RU" sz="4000" dirty="0">
                <a:solidFill>
                  <a:srgbClr val="FFFF00"/>
                </a:solidFill>
              </a:rPr>
              <a:t>пришел обычай украшать свое жилище цветами?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Где </a:t>
            </a:r>
            <a:r>
              <a:rPr lang="ru-RU" sz="4000" dirty="0">
                <a:solidFill>
                  <a:srgbClr val="002060"/>
                </a:solidFill>
              </a:rPr>
              <a:t>находится родина комнатных </a:t>
            </a:r>
            <a:r>
              <a:rPr lang="ru-RU" sz="4000" dirty="0" smtClean="0">
                <a:solidFill>
                  <a:srgbClr val="002060"/>
                </a:solidFill>
              </a:rPr>
              <a:t>растений</a:t>
            </a:r>
            <a:r>
              <a:rPr lang="ru-RU" sz="4000" dirty="0" smtClean="0">
                <a:solidFill>
                  <a:srgbClr val="002060"/>
                </a:solidFill>
              </a:rPr>
              <a:t>?</a:t>
            </a:r>
            <a:endParaRPr lang="ru-RU" sz="4000" dirty="0">
              <a:solidFill>
                <a:srgbClr val="002060"/>
              </a:solidFill>
            </a:endParaRPr>
          </a:p>
          <a:p>
            <a:r>
              <a:rPr lang="ru-RU" sz="4000" dirty="0" smtClean="0"/>
              <a:t>Какую </a:t>
            </a:r>
            <a:r>
              <a:rPr lang="ru-RU" sz="4000" dirty="0"/>
              <a:t>роль в жизни человека играют комнатные </a:t>
            </a:r>
            <a:r>
              <a:rPr lang="ru-RU" sz="4000" dirty="0" smtClean="0"/>
              <a:t>растения</a:t>
            </a:r>
            <a:r>
              <a:rPr lang="ru-RU" sz="4000" dirty="0" smtClean="0"/>
              <a:t>? 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92D050"/>
                </a:solidFill>
              </a:rPr>
              <a:t>Карточка №1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/>
              <a:t>Объясни </a:t>
            </a:r>
            <a:r>
              <a:rPr lang="ru-RU" sz="4400" b="1" dirty="0"/>
              <a:t>значение терминов: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классификация </a:t>
            </a:r>
            <a:r>
              <a:rPr lang="ru-RU" sz="4000" dirty="0">
                <a:solidFill>
                  <a:srgbClr val="FFFF00"/>
                </a:solidFill>
              </a:rPr>
              <a:t>– это…</a:t>
            </a:r>
          </a:p>
          <a:p>
            <a:pPr>
              <a:buNone/>
            </a:pPr>
            <a:r>
              <a:rPr lang="ru-RU" sz="4000" dirty="0">
                <a:solidFill>
                  <a:srgbClr val="1EE1F6"/>
                </a:solidFill>
              </a:rPr>
              <a:t>колючки у кактуса – это…</a:t>
            </a:r>
          </a:p>
          <a:p>
            <a:pPr>
              <a:buNone/>
            </a:pPr>
            <a:r>
              <a:rPr lang="ru-RU" sz="4000" dirty="0">
                <a:solidFill>
                  <a:srgbClr val="002060"/>
                </a:solidFill>
              </a:rPr>
              <a:t>вегетативное размножение – это…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</a:rPr>
              <a:t>Карточка №2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/>
              <a:t> </a:t>
            </a:r>
            <a:r>
              <a:rPr lang="ru-RU" sz="3600" b="1" dirty="0" smtClean="0"/>
              <a:t>Закончи </a:t>
            </a:r>
            <a:r>
              <a:rPr lang="ru-RU" sz="3600" b="1" dirty="0"/>
              <a:t>предложение</a:t>
            </a:r>
          </a:p>
          <a:p>
            <a:pPr>
              <a:buNone/>
            </a:pPr>
            <a:r>
              <a:rPr lang="ru-RU" sz="3200" dirty="0">
                <a:solidFill>
                  <a:srgbClr val="00B0F0"/>
                </a:solidFill>
              </a:rPr>
              <a:t>1.Размножение, в котором принимают участие половые клетки, называется…</a:t>
            </a:r>
          </a:p>
          <a:p>
            <a:pPr>
              <a:buNone/>
            </a:pPr>
            <a:r>
              <a:rPr lang="ru-RU" sz="3200" dirty="0">
                <a:solidFill>
                  <a:srgbClr val="002060"/>
                </a:solidFill>
              </a:rPr>
              <a:t>2.Обрезка, при которой удаляют больные и сухие побеги, называется…</a:t>
            </a:r>
          </a:p>
          <a:p>
            <a:pPr>
              <a:buNone/>
            </a:pPr>
            <a:r>
              <a:rPr lang="ru-RU" sz="3200" dirty="0">
                <a:solidFill>
                  <a:srgbClr val="F2F808"/>
                </a:solidFill>
              </a:rPr>
              <a:t>3.Растения, требующие частого и обильного полива, называются…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92D050"/>
                </a:solidFill>
              </a:rPr>
              <a:t>Карточка №3  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5800" b="1" dirty="0" smtClean="0"/>
              <a:t>Выбери </a:t>
            </a:r>
            <a:r>
              <a:rPr lang="ru-RU" sz="5800" b="1" dirty="0"/>
              <a:t>правильный </a:t>
            </a:r>
            <a:r>
              <a:rPr lang="ru-RU" sz="5800" b="1" dirty="0" smtClean="0"/>
              <a:t>ответ</a:t>
            </a:r>
            <a:endParaRPr lang="ru-RU" sz="4000" b="1" dirty="0"/>
          </a:p>
          <a:p>
            <a:pPr>
              <a:buNone/>
            </a:pPr>
            <a:r>
              <a:rPr lang="ru-RU" sz="4600" b="1" i="1" dirty="0">
                <a:solidFill>
                  <a:srgbClr val="66FF66"/>
                </a:solidFill>
              </a:rPr>
              <a:t>1.Прищипку главного побега делают для того, чтобы</a:t>
            </a:r>
          </a:p>
          <a:p>
            <a:pPr marL="900000">
              <a:buNone/>
            </a:pPr>
            <a:r>
              <a:rPr lang="ru-RU" sz="4400" dirty="0">
                <a:solidFill>
                  <a:srgbClr val="66FF66"/>
                </a:solidFill>
              </a:rPr>
              <a:t>А) появились придаточные корни,</a:t>
            </a:r>
          </a:p>
          <a:p>
            <a:pPr marL="900000">
              <a:buNone/>
            </a:pPr>
            <a:r>
              <a:rPr lang="ru-RU" sz="4400" dirty="0">
                <a:solidFill>
                  <a:srgbClr val="66FF66"/>
                </a:solidFill>
              </a:rPr>
              <a:t>Б) появились боковые побеги,</a:t>
            </a:r>
          </a:p>
          <a:p>
            <a:pPr marL="900000">
              <a:buNone/>
            </a:pPr>
            <a:r>
              <a:rPr lang="ru-RU" sz="4400" dirty="0">
                <a:solidFill>
                  <a:srgbClr val="66FF66"/>
                </a:solidFill>
              </a:rPr>
              <a:t>В) растение не заболело</a:t>
            </a:r>
            <a:r>
              <a:rPr lang="ru-RU" sz="4400" dirty="0" smtClean="0">
                <a:solidFill>
                  <a:srgbClr val="66FF66"/>
                </a:solidFill>
              </a:rPr>
              <a:t>.</a:t>
            </a:r>
          </a:p>
          <a:p>
            <a:pPr marL="900000">
              <a:buNone/>
            </a:pPr>
            <a:endParaRPr lang="ru-RU" dirty="0">
              <a:solidFill>
                <a:srgbClr val="66FF66"/>
              </a:solidFill>
            </a:endParaRPr>
          </a:p>
          <a:p>
            <a:pPr>
              <a:buNone/>
            </a:pPr>
            <a:r>
              <a:rPr lang="ru-RU" sz="4100" b="1" i="1" dirty="0">
                <a:solidFill>
                  <a:srgbClr val="FFFF00"/>
                </a:solidFill>
              </a:rPr>
              <a:t>2.Чрезмерный полив растения  приводит </a:t>
            </a:r>
          </a:p>
          <a:p>
            <a:pPr marL="900000">
              <a:buNone/>
            </a:pPr>
            <a:r>
              <a:rPr lang="ru-RU" sz="4200" dirty="0">
                <a:solidFill>
                  <a:srgbClr val="FFFF00"/>
                </a:solidFill>
              </a:rPr>
              <a:t>А) к загниванию корней,</a:t>
            </a:r>
          </a:p>
          <a:p>
            <a:pPr marL="900000">
              <a:buNone/>
            </a:pPr>
            <a:r>
              <a:rPr lang="ru-RU" sz="4200" dirty="0">
                <a:solidFill>
                  <a:srgbClr val="FFFF00"/>
                </a:solidFill>
              </a:rPr>
              <a:t>Б) к  обильному цветению,</a:t>
            </a:r>
          </a:p>
          <a:p>
            <a:pPr marL="900000">
              <a:buNone/>
            </a:pPr>
            <a:r>
              <a:rPr lang="ru-RU" sz="4200" dirty="0">
                <a:solidFill>
                  <a:srgbClr val="FFFF00"/>
                </a:solidFill>
              </a:rPr>
              <a:t>В) к сильному росту </a:t>
            </a:r>
            <a:r>
              <a:rPr lang="ru-RU" sz="4200" dirty="0" smtClean="0">
                <a:solidFill>
                  <a:srgbClr val="FFFF00"/>
                </a:solidFill>
              </a:rPr>
              <a:t>корней.</a:t>
            </a:r>
            <a:endParaRPr lang="ru-RU" sz="4200" dirty="0" smtClean="0">
              <a:solidFill>
                <a:srgbClr val="FFFF00"/>
              </a:solidFill>
            </a:endParaRPr>
          </a:p>
          <a:p>
            <a:pPr marL="900000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4100" b="1" i="1" dirty="0">
                <a:solidFill>
                  <a:srgbClr val="1EE1F6"/>
                </a:solidFill>
              </a:rPr>
              <a:t>3.Корневище – это</a:t>
            </a:r>
          </a:p>
          <a:p>
            <a:pPr marL="900000">
              <a:buNone/>
            </a:pPr>
            <a:r>
              <a:rPr lang="ru-RU" sz="4200" dirty="0">
                <a:solidFill>
                  <a:srgbClr val="1EE1F6"/>
                </a:solidFill>
              </a:rPr>
              <a:t>А) видоизмененный корень,</a:t>
            </a:r>
          </a:p>
          <a:p>
            <a:pPr marL="900000">
              <a:buNone/>
            </a:pPr>
            <a:r>
              <a:rPr lang="ru-RU" sz="4200" dirty="0">
                <a:solidFill>
                  <a:srgbClr val="1EE1F6"/>
                </a:solidFill>
              </a:rPr>
              <a:t>Б) видоизмененный побег, </a:t>
            </a:r>
          </a:p>
          <a:p>
            <a:pPr marL="900000">
              <a:buNone/>
            </a:pPr>
            <a:r>
              <a:rPr lang="ru-RU" sz="4200" dirty="0">
                <a:solidFill>
                  <a:srgbClr val="1EE1F6"/>
                </a:solidFill>
              </a:rPr>
              <a:t>В) видоизмененный плод.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92D050"/>
                </a:solidFill>
              </a:rPr>
              <a:t>Классификация комнатных </a:t>
            </a:r>
            <a:r>
              <a:rPr lang="ru-RU" sz="3600" dirty="0" smtClean="0">
                <a:solidFill>
                  <a:srgbClr val="92D050"/>
                </a:solidFill>
              </a:rPr>
              <a:t>растений по отношению к факторам неживой природы</a:t>
            </a:r>
            <a:endParaRPr lang="ru-RU" sz="3600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86874" cy="50720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1EE1F6"/>
                </a:solidFill>
              </a:rPr>
              <a:t>1. По отношению к свету:</a:t>
            </a:r>
          </a:p>
          <a:p>
            <a:pPr marL="900000">
              <a:buNone/>
            </a:pPr>
            <a:r>
              <a:rPr lang="ru-RU" sz="2600" dirty="0" smtClean="0">
                <a:solidFill>
                  <a:srgbClr val="1EE1F6"/>
                </a:solidFill>
              </a:rPr>
              <a:t>А) светолюбивые(</a:t>
            </a:r>
            <a:r>
              <a:rPr lang="ru-RU" sz="2600" dirty="0">
                <a:solidFill>
                  <a:srgbClr val="1EE1F6"/>
                </a:solidFill>
              </a:rPr>
              <a:t>фиалки, герань, кактусы, цитрусовые, </a:t>
            </a:r>
            <a:r>
              <a:rPr lang="ru-RU" sz="2600" dirty="0" smtClean="0">
                <a:solidFill>
                  <a:srgbClr val="1EE1F6"/>
                </a:solidFill>
              </a:rPr>
              <a:t>очиток)</a:t>
            </a:r>
          </a:p>
          <a:p>
            <a:pPr marL="900000">
              <a:buNone/>
            </a:pPr>
            <a:r>
              <a:rPr lang="ru-RU" sz="2600" dirty="0" smtClean="0">
                <a:solidFill>
                  <a:srgbClr val="1EE1F6"/>
                </a:solidFill>
              </a:rPr>
              <a:t>Б) теневыносливые(</a:t>
            </a:r>
            <a:r>
              <a:rPr lang="ru-RU" sz="2600" dirty="0" err="1" smtClean="0">
                <a:solidFill>
                  <a:srgbClr val="1EE1F6"/>
                </a:solidFill>
              </a:rPr>
              <a:t>хлорофитум</a:t>
            </a:r>
            <a:r>
              <a:rPr lang="ru-RU" sz="2600" dirty="0" smtClean="0">
                <a:solidFill>
                  <a:srgbClr val="1EE1F6"/>
                </a:solidFill>
              </a:rPr>
              <a:t>, традесканция, папоротники)</a:t>
            </a:r>
          </a:p>
          <a:p>
            <a:pPr>
              <a:buNone/>
            </a:pPr>
            <a:r>
              <a:rPr lang="ru-RU" u="sng" dirty="0" smtClean="0">
                <a:solidFill>
                  <a:srgbClr val="002060"/>
                </a:solidFill>
              </a:rPr>
              <a:t>2. По отношению к влаге:</a:t>
            </a:r>
          </a:p>
          <a:p>
            <a:pPr marL="900000">
              <a:buNone/>
            </a:pPr>
            <a:r>
              <a:rPr lang="ru-RU" dirty="0" smtClean="0">
                <a:solidFill>
                  <a:srgbClr val="002060"/>
                </a:solidFill>
              </a:rPr>
              <a:t>А) влаголюбивые(плющ</a:t>
            </a:r>
            <a:r>
              <a:rPr lang="ru-RU" dirty="0">
                <a:solidFill>
                  <a:srgbClr val="002060"/>
                </a:solidFill>
              </a:rPr>
              <a:t>,  </a:t>
            </a:r>
            <a:r>
              <a:rPr lang="ru-RU" dirty="0">
                <a:solidFill>
                  <a:srgbClr val="002060"/>
                </a:solidFill>
                <a:hlinkClick r:id="rId2"/>
              </a:rPr>
              <a:t>цитрусовые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  <a:hlinkClick r:id="rId3"/>
              </a:rPr>
              <a:t>монстера</a:t>
            </a:r>
            <a:r>
              <a:rPr lang="ru-RU" dirty="0">
                <a:solidFill>
                  <a:srgbClr val="002060"/>
                </a:solidFill>
              </a:rPr>
              <a:t>, пальмы, циперус, папирус, </a:t>
            </a:r>
            <a:r>
              <a:rPr lang="ru-RU" dirty="0" smtClean="0">
                <a:solidFill>
                  <a:srgbClr val="002060"/>
                </a:solidFill>
                <a:hlinkClick r:id="rId4"/>
              </a:rPr>
              <a:t>традесканция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pPr marL="900000">
              <a:buNone/>
            </a:pPr>
            <a:r>
              <a:rPr lang="ru-RU" dirty="0" smtClean="0">
                <a:solidFill>
                  <a:srgbClr val="002060"/>
                </a:solidFill>
              </a:rPr>
              <a:t>Б) засухоустойчивые</a:t>
            </a:r>
            <a:r>
              <a:rPr lang="ru-RU" dirty="0">
                <a:solidFill>
                  <a:srgbClr val="002060"/>
                </a:solidFill>
              </a:rPr>
              <a:t> (</a:t>
            </a:r>
            <a:r>
              <a:rPr lang="ru-RU" dirty="0" err="1" smtClean="0">
                <a:solidFill>
                  <a:srgbClr val="002060"/>
                </a:solidFill>
              </a:rPr>
              <a:t>толстянки,кактусы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>
                <a:solidFill>
                  <a:srgbClr val="002060"/>
                </a:solidFill>
              </a:rPr>
              <a:t>алоэ, агава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r>
              <a:rPr lang="ru-RU" u="sng" dirty="0" smtClean="0">
                <a:solidFill>
                  <a:srgbClr val="00FF00"/>
                </a:solidFill>
              </a:rPr>
              <a:t>3. По отношению к температуре:</a:t>
            </a:r>
          </a:p>
          <a:p>
            <a:pPr marL="900000">
              <a:buNone/>
            </a:pPr>
            <a:r>
              <a:rPr lang="ru-RU" dirty="0" smtClean="0">
                <a:solidFill>
                  <a:srgbClr val="00FF00"/>
                </a:solidFill>
              </a:rPr>
              <a:t>А) теплолюбивые(все комнатные растения)</a:t>
            </a:r>
          </a:p>
          <a:p>
            <a:pPr marL="900000">
              <a:buNone/>
            </a:pPr>
            <a:r>
              <a:rPr lang="ru-RU" dirty="0" smtClean="0">
                <a:solidFill>
                  <a:srgbClr val="00FF00"/>
                </a:solidFill>
              </a:rPr>
              <a:t>Б) холодостойкие</a:t>
            </a:r>
            <a:endParaRPr lang="ru-RU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Определения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429264"/>
          </a:xfrm>
        </p:spPr>
        <p:txBody>
          <a:bodyPr>
            <a:normAutofit lnSpcReduction="10000"/>
          </a:bodyPr>
          <a:lstStyle/>
          <a:p>
            <a:r>
              <a:rPr lang="ru-RU" sz="3200" u="sng" dirty="0">
                <a:solidFill>
                  <a:srgbClr val="1EE1F6"/>
                </a:solidFill>
              </a:rPr>
              <a:t>Светолюбивые растения</a:t>
            </a:r>
            <a:r>
              <a:rPr lang="ru-RU" sz="3200" dirty="0">
                <a:solidFill>
                  <a:srgbClr val="1EE1F6"/>
                </a:solidFill>
              </a:rPr>
              <a:t> </a:t>
            </a:r>
            <a:r>
              <a:rPr lang="ru-RU" dirty="0"/>
              <a:t>для жизни требуют большое количество света, лучшее местоположения для них – у окна. К светолюбивым относятся фиалки, герань, кактусы, цитрусовые, очиток.</a:t>
            </a:r>
          </a:p>
          <a:p>
            <a:r>
              <a:rPr lang="ru-RU" sz="3200" u="sng" dirty="0">
                <a:solidFill>
                  <a:srgbClr val="FFFF00"/>
                </a:solidFill>
              </a:rPr>
              <a:t>Засухоустойчивые растения</a:t>
            </a:r>
            <a:r>
              <a:rPr lang="ru-RU" sz="3200" dirty="0"/>
              <a:t> </a:t>
            </a:r>
            <a:r>
              <a:rPr lang="ru-RU" dirty="0"/>
              <a:t>требуют умеренного полива летом и минимального зимой. Некоторым растениям зимой полив не нужен вообще, а часто и нежелателен. К засухоустойчивым растениям относятся прежде всего кактусы и суккуленты (</a:t>
            </a:r>
            <a:r>
              <a:rPr lang="ru-RU" dirty="0" err="1"/>
              <a:t>толстянки</a:t>
            </a:r>
            <a:r>
              <a:rPr lang="ru-RU" dirty="0"/>
              <a:t>, алоэ, агава).</a:t>
            </a:r>
          </a:p>
          <a:p>
            <a:r>
              <a:rPr lang="ru-RU" sz="3000" u="sng" dirty="0">
                <a:solidFill>
                  <a:srgbClr val="002060"/>
                </a:solidFill>
              </a:rPr>
              <a:t>Суккуленты</a:t>
            </a:r>
            <a:r>
              <a:rPr lang="ru-RU" dirty="0"/>
              <a:t> – это многолетние растения, сохраняющие в сочных листьях (алоэ) или стеблях (кактусы) запасы воды, необходимые в период засухи.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</a:rPr>
              <a:t>Разнообразие светолюбивых и засухоустойчивых комнатных растений</a:t>
            </a:r>
            <a:endParaRPr lang="ru-RU" sz="2800" dirty="0">
              <a:solidFill>
                <a:srgbClr val="92D050"/>
              </a:solidFill>
            </a:endParaRPr>
          </a:p>
        </p:txBody>
      </p:sp>
      <p:pic>
        <p:nvPicPr>
          <p:cNvPr id="4" name="Рисунок 3" descr="Adromischus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3116"/>
            <a:ext cx="435771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Aeonium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2214554"/>
            <a:ext cx="414340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475</Words>
  <Application>Microsoft Office PowerPoint</Application>
  <PresentationFormat>Экран (4:3)</PresentationFormat>
  <Paragraphs>57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Тема: «Светолюбивые и засухоустойчивые комнатные  растения»</vt:lpstr>
      <vt:lpstr>Цель урока:</vt:lpstr>
      <vt:lpstr>Слайд 3</vt:lpstr>
      <vt:lpstr>Карточка №1</vt:lpstr>
      <vt:lpstr>Карточка №2</vt:lpstr>
      <vt:lpstr>Карточка №3  </vt:lpstr>
      <vt:lpstr>Классификация комнатных растений по отношению к факторам неживой природы</vt:lpstr>
      <vt:lpstr>Определения</vt:lpstr>
      <vt:lpstr>Разнообразие светолюбивых и засухоустойчивых комнатных растений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Закрепление</vt:lpstr>
      <vt:lpstr>Практическая работа</vt:lpstr>
      <vt:lpstr>Задание на дом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«Светолюбивые и засухоустойчивые комнатные  растения»</dc:title>
  <dc:creator>Наталья</dc:creator>
  <cp:lastModifiedBy>Наталья</cp:lastModifiedBy>
  <cp:revision>11</cp:revision>
  <dcterms:created xsi:type="dcterms:W3CDTF">2012-03-25T12:23:17Z</dcterms:created>
  <dcterms:modified xsi:type="dcterms:W3CDTF">2012-04-01T09:01:18Z</dcterms:modified>
</cp:coreProperties>
</file>