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76" r:id="rId16"/>
    <p:sldId id="275" r:id="rId17"/>
    <p:sldId id="274" r:id="rId18"/>
    <p:sldId id="267" r:id="rId19"/>
    <p:sldId id="265" r:id="rId20"/>
    <p:sldId id="264" r:id="rId21"/>
    <p:sldId id="266" r:id="rId22"/>
    <p:sldId id="278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802F5-47C9-4E36-9535-82E9EE1EE7B1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08341-5645-4B21-B012-97D982880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572F-45DC-40CB-AEDF-D232E510ED67}" type="datetime1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2A5E-A76D-421C-8F54-224AA9701BCB}" type="datetime1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83E7-BCBA-4CDE-8353-ADED18C86267}" type="datetime1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19DB-E5EA-4AD4-A58F-0680FB6F2CDA}" type="datetime1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60A2-AA8A-4291-B1EC-4B48DCA34B2C}" type="datetime1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1628-83FF-413F-919C-17DF3E51A2C0}" type="datetime1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30D6-7F9F-42AF-9DA7-B6F11D6EC615}" type="datetime1">
              <a:rPr lang="ru-RU" smtClean="0"/>
              <a:pPr/>
              <a:t>02.09.2013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28AB-9565-4116-BB7D-0234DB43FA93}" type="datetime1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64DF-32B7-4DF8-B5C6-E9411D65890D}" type="datetime1">
              <a:rPr lang="ru-RU" smtClean="0"/>
              <a:pPr/>
              <a:t>02.09.2013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580A-05BE-4147-BA43-0CC9FC0F9255}" type="datetime1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56B1-4A84-4FA3-B958-A494D9445077}" type="datetime1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5AC9F-4C42-4E58-8432-49A0D5591C16}" type="datetime1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0.xml"/><Relationship Id="rId18" Type="http://schemas.openxmlformats.org/officeDocument/2006/relationships/slide" Target="slide7.xml"/><Relationship Id="rId3" Type="http://schemas.openxmlformats.org/officeDocument/2006/relationships/slide" Target="slide8.xml"/><Relationship Id="rId21" Type="http://schemas.openxmlformats.org/officeDocument/2006/relationships/slide" Target="slide22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slide" Target="slide21.xml"/><Relationship Id="rId2" Type="http://schemas.openxmlformats.org/officeDocument/2006/relationships/slide" Target="slide3.xml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10.xml"/><Relationship Id="rId5" Type="http://schemas.openxmlformats.org/officeDocument/2006/relationships/slide" Target="slide18.xml"/><Relationship Id="rId15" Type="http://schemas.openxmlformats.org/officeDocument/2006/relationships/slide" Target="slide11.xml"/><Relationship Id="rId10" Type="http://schemas.openxmlformats.org/officeDocument/2006/relationships/slide" Target="slide5.xml"/><Relationship Id="rId19" Type="http://schemas.openxmlformats.org/officeDocument/2006/relationships/slide" Target="slide12.xml"/><Relationship Id="rId4" Type="http://schemas.openxmlformats.org/officeDocument/2006/relationships/slide" Target="slide13.xml"/><Relationship Id="rId9" Type="http://schemas.openxmlformats.org/officeDocument/2006/relationships/slide" Target="slide19.xml"/><Relationship Id="rId1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img0.liveinternet.ru/images/attach/c/1/55/760/55760952_1.jpg" TargetMode="External"/><Relationship Id="rId7" Type="http://schemas.openxmlformats.org/officeDocument/2006/relationships/hyperlink" Target="http://plusinform.ru/uploads/posts/2011-09/1316748113_mail.gif" TargetMode="External"/><Relationship Id="rId2" Type="http://schemas.openxmlformats.org/officeDocument/2006/relationships/hyperlink" Target="http://school61.centerstart.ru/userfiles/1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agan.ru/gallery/illjustraciiks/wyshiwka/033.jpg" TargetMode="External"/><Relationship Id="rId5" Type="http://schemas.openxmlformats.org/officeDocument/2006/relationships/hyperlink" Target="http://lavka-rukodelia.ru/images/backup/rukopedia/richelieu_2.jpg" TargetMode="External"/><Relationship Id="rId4" Type="http://schemas.openxmlformats.org/officeDocument/2006/relationships/hyperlink" Target="http://img-fotki.yandex.ru/get/3809/titaminaa.f/0_1e1cf_715a8333_X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571612"/>
            <a:ext cx="6643734" cy="1470025"/>
          </a:xfrm>
        </p:spPr>
        <p:txBody>
          <a:bodyPr>
            <a:normAutofit/>
          </a:bodyPr>
          <a:lstStyle/>
          <a:p>
            <a:r>
              <a:rPr lang="ru-RU" sz="8800" dirty="0" smtClean="0"/>
              <a:t>СВОЯ  ИГРА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500570"/>
            <a:ext cx="8501122" cy="207170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Внеклассное  мероприятие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для обучающихся  6 (7) класса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«Технология. Обслуживающий труд»</a:t>
            </a:r>
          </a:p>
        </p:txBody>
      </p:sp>
      <p:pic>
        <p:nvPicPr>
          <p:cNvPr id="23554" name="Picture 2" descr="http://www.wiki.vladimir.i-edu.ru/images/f/f1/%D0%A3%D0%BC%D0%BD%D0%B0%D1%8F_%D1%81%D0%BE%D0%B2%D0%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2000264" cy="286401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71670" y="6000768"/>
            <a:ext cx="4649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Автор :   Осипова  Елена  Сергеевна, </a:t>
            </a:r>
          </a:p>
          <a:p>
            <a:pPr algn="ctr"/>
            <a:r>
              <a:rPr lang="ru-RU" dirty="0" smtClean="0"/>
              <a:t>учитель технологии МОУ «</a:t>
            </a:r>
            <a:r>
              <a:rPr lang="ru-RU" dirty="0" err="1" smtClean="0"/>
              <a:t>Благоевская</a:t>
            </a:r>
            <a:r>
              <a:rPr lang="ru-RU" dirty="0" smtClean="0"/>
              <a:t> СОШ»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</a:rPr>
              <a:t>Как  называется  процесс  изменения  чертежа  выкройки в соответствии  с выбранной  моделью?</a:t>
            </a:r>
            <a:endParaRPr lang="ru-RU" sz="4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Выгнутая влево стрелка 3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215206" y="5429264"/>
            <a:ext cx="1457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МОДЕЛИ</a:t>
            </a:r>
          </a:p>
          <a:p>
            <a:r>
              <a:rPr lang="ru-RU" sz="2400" b="1" dirty="0" smtClean="0"/>
              <a:t>РОВАНИЕ</a:t>
            </a:r>
            <a:endParaRPr lang="ru-RU" sz="24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</a:rPr>
              <a:t>Эту  мерку  снимают по  основанию  шеи  над  седьмым  шейным  позвонком  и  над яремной впадиной.</a:t>
            </a:r>
            <a:endParaRPr lang="ru-RU" sz="4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Выгнутая влево стрелка 3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000892" y="5500702"/>
            <a:ext cx="17272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ПОЛУОБХВАТ </a:t>
            </a:r>
          </a:p>
          <a:p>
            <a:pPr algn="ctr"/>
            <a:r>
              <a:rPr lang="ru-RU" sz="2000" b="1" dirty="0" smtClean="0"/>
              <a:t>ШЕИ</a:t>
            </a:r>
            <a:endParaRPr lang="ru-RU" sz="20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</a:rPr>
              <a:t>Это тонкая   длинная  нить, выработанная  из коротких  волокон  путем их  скручивания и предназначенная  для производства   тканей, швейных  ниток, трикотажа  и других текстильных изделий.</a:t>
            </a:r>
            <a:endParaRPr lang="ru-RU" sz="4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Выгнутая влево стрелка 3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286644" y="5572140"/>
            <a:ext cx="1159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ПРЯЖА</a:t>
            </a:r>
            <a:endParaRPr lang="ru-RU" sz="24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Греет   руки   пара    печек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   Из  колечек  от   овечек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4" name="Выгнутая влево стрелка 3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286644" y="5643578"/>
            <a:ext cx="1266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ВАРЕЖКИ</a:t>
            </a:r>
            <a:endParaRPr lang="ru-RU" sz="20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Как  называют нитки, используемые  для  вышивания?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4" name="Выгнутая влево стрелка 3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215206" y="5572140"/>
            <a:ext cx="133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МУЛИНЕ</a:t>
            </a:r>
            <a:endParaRPr lang="ru-RU" sz="24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Назовите  вид рукоделия,  в котором  используются   мелкие   бусинки.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4" name="Выгнутая влево стрелка 3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5286388"/>
            <a:ext cx="1357322" cy="10179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768" y="5357826"/>
            <a:ext cx="15702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БИСЕРО</a:t>
            </a:r>
          </a:p>
          <a:p>
            <a:pPr algn="ctr"/>
            <a:r>
              <a:rPr lang="ru-RU" sz="2400" b="1" dirty="0" smtClean="0"/>
              <a:t>ПЛЕТЕНИЕ</a:t>
            </a:r>
            <a:endParaRPr lang="ru-RU" sz="24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Какой  это  вид  рукоделия?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32770" name="Picture 2" descr="http://img0.liveinternet.ru/images/attach/c/8/100/773/100773482_large_l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1857364"/>
            <a:ext cx="3810000" cy="3009901"/>
          </a:xfrm>
          <a:prstGeom prst="rect">
            <a:avLst/>
          </a:prstGeom>
          <a:noFill/>
        </p:spPr>
      </p:pic>
      <p:sp>
        <p:nvSpPr>
          <p:cNvPr id="5" name="Выгнутая влево стрелка 4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768" y="5429264"/>
            <a:ext cx="1600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ВЯЗАНИЕ </a:t>
            </a:r>
          </a:p>
          <a:p>
            <a:r>
              <a:rPr lang="ru-RU" sz="2400" b="1" dirty="0" smtClean="0"/>
              <a:t>СПИЦАМИ</a:t>
            </a:r>
            <a:endParaRPr lang="ru-RU" sz="24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Назовите  виды   вышивки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s53.radikal.ru/i141/1004/ac/62f8e7963fba.jpg"/>
          <p:cNvPicPr/>
          <p:nvPr/>
        </p:nvPicPr>
        <p:blipFill>
          <a:blip r:embed="rId4">
            <a:lum bright="20000"/>
          </a:blip>
          <a:srcRect/>
          <a:stretch>
            <a:fillRect/>
          </a:stretch>
        </p:blipFill>
        <p:spPr bwMode="auto">
          <a:xfrm>
            <a:off x="0" y="1500174"/>
            <a:ext cx="3214710" cy="233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-ru.yandex.net/i?id=287559175-25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2285992"/>
            <a:ext cx="300039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pagan.ru/lib/books/kultura/Kaluga_wyshiwka/3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2714620"/>
            <a:ext cx="2857488" cy="1998243"/>
          </a:xfrm>
          <a:prstGeom prst="rect">
            <a:avLst/>
          </a:prstGeom>
          <a:noFill/>
        </p:spPr>
      </p:pic>
      <p:sp>
        <p:nvSpPr>
          <p:cNvPr id="7" name="Выгнутая влево стрелка 6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8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5500702"/>
            <a:ext cx="1357322" cy="101799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215206" y="5500702"/>
            <a:ext cx="13936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ГЛАДЬЮ, </a:t>
            </a:r>
          </a:p>
          <a:p>
            <a:pPr algn="ctr"/>
            <a:r>
              <a:rPr lang="ru-RU" sz="2000" b="1" dirty="0" smtClean="0"/>
              <a:t>РИШЕЛЬЕ, </a:t>
            </a:r>
          </a:p>
          <a:p>
            <a:pPr algn="ctr"/>
            <a:r>
              <a:rPr lang="ru-RU" sz="2000" b="1" dirty="0" smtClean="0"/>
              <a:t>КРЕСТОМ</a:t>
            </a:r>
            <a:endParaRPr lang="ru-RU" sz="2000" b="1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Суп, распространенный в районах с жарким климатом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4" name="Выгнутая влево стрелка 3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768" y="5572140"/>
            <a:ext cx="1572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ОКРОШКА</a:t>
            </a:r>
            <a:endParaRPr lang="ru-RU" sz="24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Как в старину 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0070C0"/>
                </a:solidFill>
              </a:rPr>
              <a:t>назывались жидкие блюда?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4" name="Выгнутая влево стрелка 3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000892" y="5572140"/>
            <a:ext cx="1860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ПОХЛЕБКА</a:t>
            </a:r>
            <a:endParaRPr lang="ru-RU" sz="28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785926"/>
          <a:ext cx="8686800" cy="4303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86074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  <a:hlinkClick r:id="rId2" action="ppaction://hlinksldjump"/>
                        </a:rPr>
                        <a:t>10 баллов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96520" marR="9652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hlinkClick r:id="rId3" action="ppaction://hlinksldjump"/>
                        </a:rPr>
                        <a:t>10 баллов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6520" marR="9652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hlinkClick r:id="rId4" action="ppaction://hlinksldjump"/>
                        </a:rPr>
                        <a:t>10 баллов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6520" marR="9652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  <a:hlinkClick r:id="rId5" action="ppaction://hlinksldjump"/>
                        </a:rPr>
                        <a:t>10 баллов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L="96520" marR="965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6074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  <a:hlinkClick r:id="rId6" action="ppaction://hlinksldjump"/>
                        </a:rPr>
                        <a:t>20 баллов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96520" marR="9652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hlinkClick r:id="rId7" action="ppaction://hlinksldjump"/>
                        </a:rPr>
                        <a:t>20 баллов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6520" marR="9652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hlinkClick r:id="rId8" action="ppaction://hlinksldjump"/>
                        </a:rPr>
                        <a:t>20 баллов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6520" marR="9652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  <a:hlinkClick r:id="rId9" action="ppaction://hlinksldjump"/>
                        </a:rPr>
                        <a:t>20 баллов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L="96520" marR="965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6074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  <a:hlinkClick r:id="rId10" action="ppaction://hlinksldjump"/>
                        </a:rPr>
                        <a:t>30 баллов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96520" marR="9652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hlinkClick r:id="rId11" action="ppaction://hlinksldjump"/>
                        </a:rPr>
                        <a:t>30 баллов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6520" marR="9652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hlinkClick r:id="rId12" action="ppaction://hlinksldjump"/>
                        </a:rPr>
                        <a:t>30 баллов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6520" marR="9652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  <a:hlinkClick r:id="rId13" action="ppaction://hlinksldjump"/>
                        </a:rPr>
                        <a:t>30 баллов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L="96520" marR="965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6074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  <a:hlinkClick r:id="rId14" action="ppaction://hlinksldjump"/>
                        </a:rPr>
                        <a:t>40 баллов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96520" marR="9652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hlinkClick r:id="rId15" action="ppaction://hlinksldjump"/>
                        </a:rPr>
                        <a:t>40 баллов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6520" marR="9652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hlinkClick r:id="rId16" action="ppaction://hlinksldjump"/>
                        </a:rPr>
                        <a:t>40 баллов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6520" marR="9652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  <a:hlinkClick r:id="rId17" action="ppaction://hlinksldjump"/>
                        </a:rPr>
                        <a:t>40 баллов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L="96520" marR="965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6074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  <a:hlinkClick r:id="rId18" action="ppaction://hlinksldjump"/>
                        </a:rPr>
                        <a:t>50 баллов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96520" marR="9652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hlinkClick r:id="rId19" action="ppaction://hlinksldjump"/>
                        </a:rPr>
                        <a:t>50 баллов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6520" marR="9652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hlinkClick r:id="rId20" action="ppaction://hlinksldjump"/>
                        </a:rPr>
                        <a:t>50 баллов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6520" marR="9652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  <a:hlinkClick r:id="rId21" action="ppaction://hlinksldjump"/>
                        </a:rPr>
                        <a:t>50 баллов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L="96520" marR="965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34" y="357166"/>
            <a:ext cx="17678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/>
                </a:solidFill>
              </a:rPr>
              <a:t>КУЛИНА-</a:t>
            </a:r>
          </a:p>
          <a:p>
            <a:pPr algn="ctr"/>
            <a:r>
              <a:rPr lang="ru-RU" sz="3200" b="1" dirty="0" smtClean="0">
                <a:solidFill>
                  <a:schemeClr val="accent4"/>
                </a:solidFill>
              </a:rPr>
              <a:t>РИЯ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285728"/>
            <a:ext cx="25501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ШВЕЙНОЕ 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МАСТЕРСТВО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428604"/>
            <a:ext cx="2309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РУКОДЕЛИЕ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823" y="785794"/>
            <a:ext cx="22851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ВСЕЗНАЙКА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b="1" i="1" smtClean="0">
                <a:solidFill>
                  <a:srgbClr val="0070C0"/>
                </a:solidFill>
              </a:rPr>
              <a:t>Как   можно   вареное   </a:t>
            </a:r>
            <a:r>
              <a:rPr lang="ru-RU" sz="4000" b="1" i="1" dirty="0" smtClean="0">
                <a:solidFill>
                  <a:srgbClr val="0070C0"/>
                </a:solidFill>
              </a:rPr>
              <a:t>яйцо  </a:t>
            </a:r>
            <a:r>
              <a:rPr lang="ru-RU" sz="4000" b="1" i="1" smtClean="0">
                <a:solidFill>
                  <a:srgbClr val="0070C0"/>
                </a:solidFill>
              </a:rPr>
              <a:t>отличить    от   сырого…</a:t>
            </a:r>
            <a:endParaRPr lang="ru-RU" sz="4000" b="1" i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Выгнутая влево стрелка 3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89665" y="5214950"/>
            <a:ext cx="2296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ПОКРУТИТЬ: </a:t>
            </a:r>
          </a:p>
          <a:p>
            <a:pPr algn="ctr"/>
            <a:r>
              <a:rPr lang="ru-RU" b="1" dirty="0" smtClean="0"/>
              <a:t>ЕСЛИ КРУТИТСЯ</a:t>
            </a:r>
          </a:p>
          <a:p>
            <a:pPr algn="ctr"/>
            <a:r>
              <a:rPr lang="ru-RU" b="1" dirty="0" smtClean="0"/>
              <a:t> МЕДЛЕННО, ЗНАЧИТ</a:t>
            </a:r>
          </a:p>
          <a:p>
            <a:pPr algn="ctr"/>
            <a:r>
              <a:rPr lang="ru-RU" b="1" dirty="0" smtClean="0"/>
              <a:t> СЫРОЕ</a:t>
            </a:r>
            <a:endParaRPr lang="ru-RU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Мелкая рыбешка, считающаяся  большим деликатесом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4" name="Выгнутая влево стрелка 3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215206" y="5572140"/>
            <a:ext cx="1264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АНЧОУС</a:t>
            </a:r>
            <a:endParaRPr lang="ru-RU" sz="24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Как  называется  маленький  закусочный  бутерброд?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4" name="Выгнутая влево стрелка 3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286644" y="5572140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КАНАПЕ</a:t>
            </a:r>
            <a:endParaRPr lang="ru-RU" sz="24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Источники   информации: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1.Арефьев  И.П. Занимательные  уроки  технологии  для  девочек. 5 класс: Пособие  для учителей. -  М.: Школьная  Пресса, 2006. – 80 с., ил.</a:t>
            </a:r>
          </a:p>
          <a:p>
            <a:pPr>
              <a:buNone/>
            </a:pPr>
            <a:r>
              <a:rPr lang="ru-RU" sz="1800" dirty="0" smtClean="0"/>
              <a:t>2.Крупская  Ю.В., Лебедева Н.И. и др. Технология: Учебник  для учащихся  5 класса  общеобразовательных  учреждений (вариант для девочек). – 3-е  изд.,  </a:t>
            </a:r>
            <a:r>
              <a:rPr lang="ru-RU" sz="1800" dirty="0" err="1" smtClean="0"/>
              <a:t>перераб</a:t>
            </a:r>
            <a:r>
              <a:rPr lang="ru-RU" sz="1800" dirty="0" smtClean="0"/>
              <a:t>. /Под ред. В.Д.Симоненко. – </a:t>
            </a:r>
            <a:r>
              <a:rPr lang="ru-RU" sz="1800" dirty="0" err="1" smtClean="0"/>
              <a:t>М.Вентана-Граф</a:t>
            </a:r>
            <a:r>
              <a:rPr lang="ru-RU" sz="1800" dirty="0" smtClean="0"/>
              <a:t>, 2007. – 192 с.: ил.</a:t>
            </a:r>
          </a:p>
          <a:p>
            <a:pPr>
              <a:buNone/>
            </a:pPr>
            <a:r>
              <a:rPr lang="ru-RU" sz="1800" dirty="0" smtClean="0"/>
              <a:t>3.Крупская Ю.В., О.А.Кожина,  Синица Н.В. И др. Технология. Обслуживающий труд: 6 класс:  учебник для  учащихся общеобразовательных  учреждений/  </a:t>
            </a:r>
            <a:r>
              <a:rPr lang="ru-RU" sz="1800" dirty="0" err="1" smtClean="0"/>
              <a:t>под.ред</a:t>
            </a:r>
            <a:r>
              <a:rPr lang="ru-RU" sz="1800" dirty="0" smtClean="0"/>
              <a:t>. В.Д.Симоненко. – 3-е изд., </a:t>
            </a:r>
            <a:r>
              <a:rPr lang="ru-RU" sz="1800" dirty="0" err="1" smtClean="0"/>
              <a:t>перераб</a:t>
            </a:r>
            <a:r>
              <a:rPr lang="ru-RU" sz="1800" dirty="0" smtClean="0"/>
              <a:t>. – М.:  </a:t>
            </a:r>
            <a:r>
              <a:rPr lang="ru-RU" sz="1800" dirty="0" err="1" smtClean="0"/>
              <a:t>Вентана-Граф</a:t>
            </a:r>
            <a:r>
              <a:rPr lang="ru-RU" sz="1800" dirty="0" smtClean="0"/>
              <a:t>, 2009. – 208 с.: ил.</a:t>
            </a:r>
          </a:p>
          <a:p>
            <a:pPr>
              <a:buNone/>
            </a:pPr>
            <a:r>
              <a:rPr lang="ru-RU" sz="1800" dirty="0" smtClean="0"/>
              <a:t>4.Картинки:</a:t>
            </a:r>
          </a:p>
          <a:p>
            <a:pPr>
              <a:buNone/>
            </a:pPr>
            <a:r>
              <a:rPr lang="ru-RU" sz="1800" dirty="0" smtClean="0"/>
              <a:t>Слайд 1 </a:t>
            </a:r>
            <a:r>
              <a:rPr lang="en-US" sz="1800" dirty="0" smtClean="0">
                <a:hlinkClick r:id="rId2"/>
              </a:rPr>
              <a:t>http://school61.centerstart.ru/userfiles/1.png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Слайд 16 </a:t>
            </a:r>
            <a:r>
              <a:rPr lang="en-US" sz="1800" dirty="0" smtClean="0">
                <a:hlinkClick r:id="rId3"/>
              </a:rPr>
              <a:t>http://img0.liveinternet.ru/images/attach/c/1/55/760/55760952_1.jpg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Слайд 17 </a:t>
            </a:r>
            <a:r>
              <a:rPr lang="en-US" sz="1800" dirty="0" smtClean="0">
                <a:hlinkClick r:id="rId4"/>
              </a:rPr>
              <a:t>http://img-fotki.yandex.ru/get/3809/titaminaa.f/0_1e1cf_715a8333_XL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</a:t>
            </a:r>
            <a:r>
              <a:rPr lang="en-US" sz="1800" dirty="0" smtClean="0">
                <a:hlinkClick r:id="rId5"/>
              </a:rPr>
              <a:t>http://lavka-rukodelia.ru/images/backup/rukopedia/richelieu_2.jpg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</a:t>
            </a:r>
            <a:r>
              <a:rPr lang="en-US" sz="1800" dirty="0" smtClean="0">
                <a:hlinkClick r:id="rId6"/>
              </a:rPr>
              <a:t>http://pagan.ru/gallery/illjustraciiks/wyshiwka/033.jpg</a:t>
            </a:r>
            <a:endParaRPr lang="ru-RU" sz="1800" dirty="0" smtClean="0"/>
          </a:p>
          <a:p>
            <a:r>
              <a:rPr lang="ru-RU" sz="1800" dirty="0" smtClean="0">
                <a:hlinkClick r:id="rId7"/>
              </a:rPr>
              <a:t>       </a:t>
            </a:r>
            <a:r>
              <a:rPr lang="en-US" sz="1800" dirty="0" smtClean="0">
                <a:hlinkClick r:id="rId7"/>
              </a:rPr>
              <a:t>http://plusinform.ru/uploads/posts/2011-09/1316748113_mail.gif</a:t>
            </a:r>
            <a:endParaRPr lang="ru-RU" sz="1800" dirty="0"/>
          </a:p>
        </p:txBody>
      </p:sp>
      <p:pic>
        <p:nvPicPr>
          <p:cNvPr id="4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472" y="5429264"/>
            <a:ext cx="428596" cy="321447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57864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Я пузырюсь и пыхчу,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Жить в квашне я не хочу,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Надоела мне квашня,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Посадите в печь меня</a:t>
            </a:r>
            <a:endParaRPr lang="ru-RU" sz="4000" b="1" i="1" dirty="0">
              <a:solidFill>
                <a:srgbClr val="7030A0"/>
              </a:solidFill>
              <a:hlinkClick r:id="rId2" action="ppaction://hlinksldjump"/>
            </a:endParaRPr>
          </a:p>
        </p:txBody>
      </p:sp>
      <p:sp>
        <p:nvSpPr>
          <p:cNvPr id="4" name="Выгнутая влево стрелка 3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7410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286644" y="5500702"/>
            <a:ext cx="1131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ТЕСТО</a:t>
            </a:r>
            <a:endParaRPr lang="ru-RU" sz="28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Какое  тесто  называют </a:t>
            </a:r>
            <a:r>
              <a:rPr lang="ru-RU" sz="4000" b="1" i="1" dirty="0" smtClean="0">
                <a:solidFill>
                  <a:srgbClr val="7030A0"/>
                </a:solidFill>
              </a:rPr>
              <a:t>пресным</a:t>
            </a:r>
            <a:r>
              <a:rPr lang="ru-RU" sz="4000" b="1" dirty="0" smtClean="0">
                <a:solidFill>
                  <a:srgbClr val="7030A0"/>
                </a:solidFill>
              </a:rPr>
              <a:t>?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4" name="Выгнутая влево стрелка 3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768" y="5429264"/>
            <a:ext cx="16212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БЕЗ </a:t>
            </a:r>
          </a:p>
          <a:p>
            <a:pPr algn="ctr"/>
            <a:r>
              <a:rPr lang="ru-RU" sz="2400" b="1" dirty="0" smtClean="0"/>
              <a:t>ДРОЖЖЕЙ</a:t>
            </a:r>
            <a:endParaRPr lang="ru-RU" sz="24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714356"/>
            <a:ext cx="78581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Родиной этого овоща считается  древний Вавилон.  Однако  к нам название его пришло  из греческого языка – от слова «</a:t>
            </a:r>
            <a:r>
              <a:rPr lang="ru-RU" sz="4000" b="1" i="1" dirty="0" err="1" smtClean="0">
                <a:solidFill>
                  <a:srgbClr val="7030A0"/>
                </a:solidFill>
              </a:rPr>
              <a:t>сеуклон</a:t>
            </a:r>
            <a:r>
              <a:rPr lang="ru-RU" sz="4000" b="1" i="1" dirty="0" smtClean="0">
                <a:solidFill>
                  <a:srgbClr val="7030A0"/>
                </a:solidFill>
              </a:rPr>
              <a:t>»,  Этот  овощ  у древних  персов считался символом  ссор, раздора и сплетен. </a:t>
            </a:r>
            <a:endParaRPr lang="ru-RU" sz="4000" b="1" i="1" dirty="0">
              <a:solidFill>
                <a:srgbClr val="7030A0"/>
              </a:solidFill>
            </a:endParaRPr>
          </a:p>
        </p:txBody>
      </p:sp>
      <p:sp>
        <p:nvSpPr>
          <p:cNvPr id="5" name="Выгнутая влево стрелка 4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358082" y="5572140"/>
            <a:ext cx="1051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СВЕКЛА</a:t>
            </a:r>
            <a:endParaRPr lang="ru-RU" sz="20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…  -   </a:t>
            </a:r>
            <a:r>
              <a:rPr lang="ru-RU" sz="4000" b="1" i="1" dirty="0" smtClean="0">
                <a:solidFill>
                  <a:srgbClr val="7030A0"/>
                </a:solidFill>
              </a:rPr>
              <a:t>варка  продукта  в небольшом  количестве  воды</a:t>
            </a:r>
            <a:r>
              <a:rPr lang="ru-RU" sz="4000" i="1" dirty="0" smtClean="0">
                <a:solidFill>
                  <a:srgbClr val="7030A0"/>
                </a:solidFill>
              </a:rPr>
              <a:t>.</a:t>
            </a:r>
            <a:endParaRPr lang="ru-RU" sz="4000" i="1" dirty="0">
              <a:solidFill>
                <a:srgbClr val="7030A0"/>
              </a:solidFill>
            </a:endParaRPr>
          </a:p>
        </p:txBody>
      </p:sp>
      <p:sp>
        <p:nvSpPr>
          <p:cNvPr id="4" name="Выгнутая влево стрелка 3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286644" y="5429264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ПРИПУС</a:t>
            </a:r>
          </a:p>
          <a:p>
            <a:pPr algn="ctr"/>
            <a:r>
              <a:rPr lang="ru-RU" sz="2000" b="1" dirty="0" smtClean="0"/>
              <a:t>КАНИЕ</a:t>
            </a:r>
            <a:endParaRPr lang="ru-RU" sz="20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i="1" dirty="0" smtClean="0">
                <a:solidFill>
                  <a:srgbClr val="7030A0"/>
                </a:solidFill>
              </a:rPr>
              <a:t>        </a:t>
            </a:r>
            <a:r>
              <a:rPr lang="ru-RU" sz="4000" b="1" i="1" dirty="0" smtClean="0">
                <a:solidFill>
                  <a:srgbClr val="7030A0"/>
                </a:solidFill>
              </a:rPr>
              <a:t>Продолговатый пирог с начинкой из мяса, риса, капусты, рыбы  или  каши</a:t>
            </a:r>
            <a:endParaRPr lang="ru-RU" sz="4000" b="1" i="1" dirty="0">
              <a:solidFill>
                <a:srgbClr val="7030A0"/>
              </a:solidFill>
            </a:endParaRPr>
          </a:p>
        </p:txBody>
      </p:sp>
      <p:sp>
        <p:nvSpPr>
          <p:cNvPr id="4" name="Выгнутая влево стрелка 3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215206" y="5572140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КУЛЕБЯКА</a:t>
            </a:r>
            <a:endParaRPr lang="ru-RU" sz="20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</a:rPr>
              <a:t>Из  этого  ведерка  нельзя воды напиться</a:t>
            </a:r>
            <a:endParaRPr lang="ru-RU" sz="4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Выгнутая влево стрелка 3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286644" y="5500702"/>
            <a:ext cx="12362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НАПЕРС</a:t>
            </a:r>
          </a:p>
          <a:p>
            <a:pPr algn="ctr"/>
            <a:r>
              <a:rPr lang="ru-RU" sz="2400" b="1" dirty="0" smtClean="0"/>
              <a:t>ТОК</a:t>
            </a:r>
            <a:endParaRPr lang="ru-RU" sz="24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</a:rPr>
              <a:t>Это  ряд  повторяющихся   стежков  на ткани</a:t>
            </a:r>
            <a:endParaRPr lang="ru-RU" sz="4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Выгнутая влево стрелка 3">
            <a:hlinkClick r:id="rId2" action="ppaction://hlinksldjump"/>
          </p:cNvPr>
          <p:cNvSpPr/>
          <p:nvPr/>
        </p:nvSpPr>
        <p:spPr>
          <a:xfrm rot="7616147">
            <a:off x="4443419" y="5643701"/>
            <a:ext cx="50006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http://im2-tub-ru.yandex.net/i?id=112845853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357322" cy="10179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500958" y="5572140"/>
            <a:ext cx="841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ШОВ</a:t>
            </a:r>
            <a:endParaRPr lang="ru-RU" sz="24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Осипова  Елена Сергеевна, учитель технологии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624</Words>
  <PresentationFormat>Экран (4:3)</PresentationFormat>
  <Paragraphs>122</Paragraphs>
  <Slides>23</Slides>
  <Notes>0</Notes>
  <HiddenSlides>20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СВОЯ  ИГРА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Источники   информации: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 ИГРА</dc:title>
  <cp:lastModifiedBy>Your User Name</cp:lastModifiedBy>
  <cp:revision>34</cp:revision>
  <dcterms:modified xsi:type="dcterms:W3CDTF">2013-09-02T17:39:42Z</dcterms:modified>
</cp:coreProperties>
</file>