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2" r:id="rId5"/>
    <p:sldId id="270" r:id="rId6"/>
    <p:sldId id="273" r:id="rId7"/>
    <p:sldId id="278" r:id="rId8"/>
    <p:sldId id="274" r:id="rId9"/>
    <p:sldId id="280" r:id="rId10"/>
    <p:sldId id="263" r:id="rId11"/>
    <p:sldId id="277" r:id="rId12"/>
    <p:sldId id="275" r:id="rId13"/>
    <p:sldId id="282" r:id="rId14"/>
    <p:sldId id="286" r:id="rId15"/>
    <p:sldId id="285" r:id="rId16"/>
    <p:sldId id="257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5F5AC-76A8-4C90-9DA1-866260EF8DB3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D4631-106F-4A37-87A7-CB9E1717FD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&#1089;&#1082;&#1072;&#1079;&#1086;&#1095;&#1085;&#1080;&#1082;.com/?p=11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feglobe.net/media/entry/1011/1.jpg" TargetMode="External"/><Relationship Id="rId3" Type="http://schemas.openxmlformats.org/officeDocument/2006/relationships/hyperlink" Target="http://oboi.kards.qip.ru/images/wallpaper/30/f0/127024_1280_1024.jpg" TargetMode="External"/><Relationship Id="rId7" Type="http://schemas.openxmlformats.org/officeDocument/2006/relationships/hyperlink" Target="http://e-quilibrium.ru/domashniy-ochag/6194-gordaya-snezhinka.html" TargetMode="External"/><Relationship Id="rId12" Type="http://schemas.openxmlformats.org/officeDocument/2006/relationships/hyperlink" Target="http://www.smisl-zhizni.ru/pritchi/72-pritchi-audio-mp3/1113-dve-snezhink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llhdoboi.ru/_ph/11/2/244704000.jpg" TargetMode="External"/><Relationship Id="rId11" Type="http://schemas.openxmlformats.org/officeDocument/2006/relationships/hyperlink" Target="http://img-fotki.yandex.ru/get/3101/entomor.5/0_558c8_f114ee99_XL" TargetMode="External"/><Relationship Id="rId5" Type="http://schemas.openxmlformats.org/officeDocument/2006/relationships/hyperlink" Target="http://fonday.ru/images/card/0/0/info/844G38ytAbI1ZgO0LGrDKu6b.jpg" TargetMode="External"/><Relationship Id="rId10" Type="http://schemas.openxmlformats.org/officeDocument/2006/relationships/hyperlink" Target="http://kulturologia.ru/files/u5694/Simon-Beck-Snow-art-4.jpg" TargetMode="External"/><Relationship Id="rId4" Type="http://schemas.openxmlformats.org/officeDocument/2006/relationships/hyperlink" Target="http://swishsite.ru/images/016.gif" TargetMode="External"/><Relationship Id="rId9" Type="http://schemas.openxmlformats.org/officeDocument/2006/relationships/hyperlink" Target="http://politicon1.at.ua/forum/38-1706-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40;&#1076;&#1084;&#1080;&#1085;&#1080;&#1089;&#1090;&#1088;&#1072;&#1090;&#1086;&#1088;\Desktop\&#1044;&#1042;&#1045;%20&#1089;&#1085;&#1077;&#1078;&#1080;&#1085;&#1082;&#1080;\Dve-snejinki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-quilibrium.ru/uploads/posts/2013-02/1361111153_snezhmnka-domik-images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ulturologia.ru/blogs/270212/16198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iveinternet.ru/users/milaniy/post207536374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915276" cy="38576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Демонстрационный материал к классному часу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Две снежинки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для учащихся среднего звена общеобразовательной школы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en-US" sz="8800" dirty="0" smtClean="0">
                <a:latin typeface="AnnaCTT" pitchFamily="2" charset="0"/>
              </a:rPr>
              <a:t/>
            </a:r>
            <a:br>
              <a:rPr lang="en-US" sz="8800" dirty="0" smtClean="0">
                <a:latin typeface="AnnaCTT" pitchFamily="2" charset="0"/>
              </a:rPr>
            </a:br>
            <a:endParaRPr lang="ru-RU" sz="8800" dirty="0">
              <a:latin typeface="AnnaCT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71488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подготовила</a:t>
            </a:r>
          </a:p>
          <a:p>
            <a:pPr algn="r"/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ЗАХАРОВА ГАЛИНА ЮРЬЕВНА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педагог-психолог</a:t>
            </a:r>
          </a:p>
          <a:p>
            <a:pPr algn="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МКОУ «Средняя общеобразовательная школа»</a:t>
            </a:r>
          </a:p>
          <a:p>
            <a:pPr algn="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ЗАТО Первомайский Кировской области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3101/entomor.5/0_558c8_f114ee99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04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70" cy="6858000"/>
          </a:xfrm>
          <a:prstGeom prst="rect">
            <a:avLst/>
          </a:prstGeom>
          <a:noFill/>
        </p:spPr>
      </p:pic>
      <p:sp>
        <p:nvSpPr>
          <p:cNvPr id="4" name="10-конечная звезда 3"/>
          <p:cNvSpPr/>
          <p:nvPr/>
        </p:nvSpPr>
        <p:spPr>
          <a:xfrm>
            <a:off x="6143636" y="285728"/>
            <a:ext cx="1571636" cy="1571660"/>
          </a:xfrm>
          <a:prstGeom prst="star10">
            <a:avLst>
              <a:gd name="adj" fmla="val 12344"/>
              <a:gd name="hf" fmla="val 1051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715140" y="857232"/>
            <a:ext cx="428628" cy="41433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1214414" y="4857760"/>
            <a:ext cx="1571636" cy="1343028"/>
          </a:xfrm>
          <a:prstGeom prst="star7">
            <a:avLst>
              <a:gd name="adj" fmla="val 13256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785918" y="5357826"/>
            <a:ext cx="428628" cy="35719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 animBg="1"/>
      <p:bldP spid="5" grpId="0" animBg="1"/>
      <p:bldP spid="6" grpId="2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laneta.moy.su/_bl/118/25806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0298" y="500042"/>
            <a:ext cx="6329378" cy="7747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AnnaCTT" pitchFamily="2" charset="0"/>
              </a:rPr>
              <a:t>Автор притчи </a:t>
            </a:r>
            <a:r>
              <a:rPr lang="ru-RU" sz="5400" dirty="0" err="1" smtClean="0">
                <a:solidFill>
                  <a:schemeClr val="bg1"/>
                </a:solidFill>
                <a:latin typeface="AnnaCTT" pitchFamily="2" charset="0"/>
              </a:rPr>
              <a:t>Корнелий</a:t>
            </a:r>
            <a:r>
              <a:rPr lang="ru-RU" sz="5400" dirty="0" smtClean="0">
                <a:solidFill>
                  <a:schemeClr val="bg1"/>
                </a:solidFill>
                <a:latin typeface="AnnaCTT" pitchFamily="2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AnnaCTT" pitchFamily="2" charset="0"/>
              </a:rPr>
              <a:t>Виссарионов</a:t>
            </a:r>
            <a:endParaRPr lang="ru-RU" sz="5400" dirty="0">
              <a:solidFill>
                <a:schemeClr val="bg1"/>
              </a:solidFill>
              <a:latin typeface="AnnaCTT" pitchFamily="2" charset="0"/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Вопросы и задания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 чем эта притча?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Какие имена героиням притчи вы бы дали?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Какими противоположными чертами характера автор наделил снежинок?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Найдите в толковом словаре значение слов: «пессимизм», «оптимизм».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Вспомните литературные произведения, художественные, мультипликационные фильмы, в которых присутствуют герои – оптимисты и пессимисты, назовите их.</a:t>
            </a:r>
          </a:p>
          <a:p>
            <a:pPr>
              <a:buNone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Приведите примеры высказываний из жизни на «языке» обеих снежинок.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Какие мысли называют позитивными, а какие негативными? Почему?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Какие мысли нам мешают жить, а какие помогают?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Придумайте и задайте вопросы по тексту притчи?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Рассортируйте высказывания</a:t>
            </a:r>
            <a:br>
              <a:rPr lang="ru-RU" sz="3200" dirty="0" smtClean="0"/>
            </a:br>
            <a:r>
              <a:rPr lang="ru-RU" sz="3200" dirty="0" smtClean="0"/>
              <a:t>на оптимистичные и пессимистичные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785926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боюсь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1785926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вспоминаю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8" y="1714488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счастлив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143248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меня все плохо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8" y="4357694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не могу это вынести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4357694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надеюсь на лучшее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8" y="3000372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всем доволен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5643578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меня нет друзей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0826" y="5643578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забыл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68" y="3071810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спокоен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868" y="4357694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уверен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3306" y="5643578"/>
            <a:ext cx="2128846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Меня никто не любит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Проверьте ваши ответы:</a:t>
            </a:r>
            <a:br>
              <a:rPr lang="ru-RU" sz="3200" dirty="0" smtClean="0"/>
            </a:br>
            <a:r>
              <a:rPr lang="ru-RU" sz="3200" dirty="0" smtClean="0"/>
              <a:t>       </a:t>
            </a:r>
            <a:r>
              <a:rPr lang="ru-RU" sz="1800" dirty="0" smtClean="0"/>
              <a:t>пессимистичные высказывания              </a:t>
            </a:r>
            <a:r>
              <a:rPr lang="ru-RU" sz="3200" dirty="0" smtClean="0"/>
              <a:t>        </a:t>
            </a:r>
            <a:r>
              <a:rPr lang="ru-RU" sz="1600" dirty="0" smtClean="0"/>
              <a:t>оптимистичные высказывания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785926"/>
            <a:ext cx="2128846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боюсь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1785926"/>
            <a:ext cx="212884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вспоминаю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8" y="1714488"/>
            <a:ext cx="212884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счастлив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143248"/>
            <a:ext cx="2128846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меня все плохо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8" y="4357694"/>
            <a:ext cx="2128846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не могу это вынести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4357694"/>
            <a:ext cx="212884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надеюсь на лучшее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8" y="3000372"/>
            <a:ext cx="212884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всем доволен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5643578"/>
            <a:ext cx="2128846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меня нет друзей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0826" y="5643578"/>
            <a:ext cx="2128846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забыл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68" y="3071810"/>
            <a:ext cx="212884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спокоен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868" y="4357694"/>
            <a:ext cx="2128846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уверен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3306" y="5643578"/>
            <a:ext cx="2128846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Меня никто не любит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4348" y="1000108"/>
            <a:ext cx="500066" cy="3428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6380" y="1000108"/>
            <a:ext cx="500066" cy="3428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0174 -0.3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0.388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1458 L 0.35087 0.191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435 L -0.33055 -0.17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1" animBg="1"/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Интернет - ресурсы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Рисунок «Снег идет».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http://oboi.kards.qip.ru/images/wallpaper/30/f0/127024_1280_1024.jpg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Рисунок с анимацией «Снег идет».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http://swishsite.ru/images/016.gif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Рисунок «Новогодняя открытка».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http://fonday.ru/images/card/0/0/info/844G38ytAbI1ZgO0LGrDKu6b.jpg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Рисунок «Широкоформатные обои. Снежинки фон».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http://www.fullhdoboi.ru/_ph/11/2/244704000.jpg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Рисунок «Гордая снежинка».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http://e-quilibrium.ru/domashniy-ochag/6194-gordaya-snezhinka.html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Фотография «Зима».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http://www.lifeglobe.net/media/entry/1011/1.jpg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Фотография «О шестиугольных снежинках».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http://politicon1.at.ua/forum/38-1706-1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Фотография «Рисунки на снежных полях от С. Бека».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http://kulturologia.ru/files/u5694/Simon-Beck-Snow-art-4.jpg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Фотография «Снежинка и капля».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1"/>
              </a:rPr>
              <a:t>http://img-fotki.yandex.ru/get/3101/entomor.5/0_558c8_f114ee99_XL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Аудиопритча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«Две снежинки».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Электронный ресурс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– Режим доступа: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2"/>
              </a:rPr>
              <a:t>http://www.smisl-zhizni.ru/pritchi/72-pritchi-audio-mp3/1113-dve-snezhinki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271464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Благодарю за внимание!</a:t>
            </a:r>
            <a:endParaRPr lang="ru-RU" sz="5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Описание ресурса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Цель использования ресурса: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наглядно-звуковое сопровождение классного часа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Две снежинки»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(сообщение информации по теме, переработка информации, контроль за усвоением материала).</a:t>
            </a:r>
          </a:p>
          <a:p>
            <a:pPr>
              <a:buNone/>
            </a:pP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Преимущества использования предложенного ресурса: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презентация позволяет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повысить у школьников интерес к теме занятия;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сократить временные и материальные затраты на оформление записей на доске, на распространении бумажных материалов;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предупредить утомление учащихся на занятии посредством опоры на разнообразные каналы восприятия информации у них;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снизить страх «ситуации проверки знаний» посредством включения учащихся в нетрадиционную форму контроля;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использовать материалы ЭОР как фронтально, так и индивидуально дома;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организовать работу со взрослыми участниками образовательного процесса (просмотр и обсуждение аудио-притчи). </a:t>
            </a:r>
          </a:p>
          <a:p>
            <a:pPr>
              <a:buNone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Категория зрителей: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учащиеся среднего звена общеобразовательной школы.</a:t>
            </a:r>
          </a:p>
          <a:p>
            <a:pPr>
              <a:buNone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Место презентации на классном часе: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этап мотивации, решение проблемных ситуаций, текущий контроль за усвоением материала.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Управление: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комбинированное (по «щелчку» и автоматическое).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boi.kards.qip.ru/images/wallpaper/30/f0/127024_1280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4374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428992" y="428604"/>
            <a:ext cx="5543560" cy="1714512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CTT" pitchFamily="2" charset="0"/>
              </a:rPr>
              <a:t>Две снежинки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nnaCTT" pitchFamily="2" charset="0"/>
              </a:rPr>
              <a:t/>
            </a:r>
            <a:b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nnaCTT" pitchFamily="2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nnaCTT" pitchFamily="2" charset="0"/>
              </a:rPr>
              <a:t>читает Владимир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AnnaCTT" pitchFamily="2" charset="0"/>
              </a:rPr>
              <a:t>Козичев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nnaCTT" pitchFamily="2" charset="0"/>
            </a:endParaRPr>
          </a:p>
        </p:txBody>
      </p:sp>
      <p:pic>
        <p:nvPicPr>
          <p:cNvPr id="5" name="Dve-snejin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286776" y="171448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wishsite.ru/images/0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7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onday.ru/images/card/0/0/info/844G38ytAbI1ZgO0LGrDKu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214338"/>
            <a:ext cx="10263228" cy="7697421"/>
          </a:xfrm>
          <a:prstGeom prst="rect">
            <a:avLst/>
          </a:prstGeom>
          <a:noFill/>
        </p:spPr>
      </p:pic>
      <p:pic>
        <p:nvPicPr>
          <p:cNvPr id="5" name="Picture 2" descr="http://fonday.ru/images/card/0/0/info/844G38ytAbI1ZgO0LGrDKu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285776"/>
            <a:ext cx="10287072" cy="728662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9" name="10-конечная звезда 8"/>
          <p:cNvSpPr/>
          <p:nvPr/>
        </p:nvSpPr>
        <p:spPr>
          <a:xfrm>
            <a:off x="4714876" y="1142984"/>
            <a:ext cx="3057540" cy="3000396"/>
          </a:xfrm>
          <a:prstGeom prst="star10">
            <a:avLst>
              <a:gd name="adj" fmla="val 12344"/>
              <a:gd name="hf" fmla="val 1051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929322" y="2285992"/>
            <a:ext cx="714380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785786" y="1571612"/>
            <a:ext cx="2414598" cy="2343160"/>
          </a:xfrm>
          <a:prstGeom prst="star7">
            <a:avLst>
              <a:gd name="adj" fmla="val 13256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1643042" y="2500306"/>
            <a:ext cx="714380" cy="62864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-quilibrium.ru/uploads/posts/2013-02/1361111153_snezhmnka-domik-imag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10-конечная звезда 9"/>
          <p:cNvSpPr/>
          <p:nvPr/>
        </p:nvSpPr>
        <p:spPr>
          <a:xfrm rot="21282134">
            <a:off x="4775424" y="-8155"/>
            <a:ext cx="3057540" cy="3000396"/>
          </a:xfrm>
          <a:prstGeom prst="star10">
            <a:avLst>
              <a:gd name="adj" fmla="val 12344"/>
              <a:gd name="hf" fmla="val 1051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5929322" y="1142984"/>
            <a:ext cx="714380" cy="6286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 rot="316329">
            <a:off x="2668505" y="596575"/>
            <a:ext cx="2202768" cy="2207663"/>
          </a:xfrm>
          <a:prstGeom prst="star7">
            <a:avLst>
              <a:gd name="adj" fmla="val 13256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3428992" y="1500174"/>
            <a:ext cx="642942" cy="55721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1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2" grpId="2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ulturologia.ru/files/u5694/Simon-Beck-Snow-art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985268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15248" cy="70009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lifeglobe.net/media/entry/1011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16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552</Words>
  <Application>Microsoft Office PowerPoint</Application>
  <PresentationFormat>Экран (4:3)</PresentationFormat>
  <Paragraphs>80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Демонстрационный материал к классному часу  «Две снежинки»    для учащихся среднего звена общеобразовательной школы  </vt:lpstr>
      <vt:lpstr>Описание ресурса</vt:lpstr>
      <vt:lpstr>Две снежинки читает Владимир Козичев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Автор притчи Корнелий Виссарионов</vt:lpstr>
      <vt:lpstr>Вопросы и задания</vt:lpstr>
      <vt:lpstr>Рассортируйте высказывания на оптимистичные и пессимистичные</vt:lpstr>
      <vt:lpstr>Проверьте ваши ответы:        пессимистичные высказывания                      оптимистичные высказывания</vt:lpstr>
      <vt:lpstr>Интернет - ресурсы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BEST</cp:lastModifiedBy>
  <cp:revision>143</cp:revision>
  <dcterms:created xsi:type="dcterms:W3CDTF">2013-07-25T07:43:41Z</dcterms:created>
  <dcterms:modified xsi:type="dcterms:W3CDTF">2014-05-21T16:32:45Z</dcterms:modified>
</cp:coreProperties>
</file>