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2" r:id="rId12"/>
    <p:sldId id="317" r:id="rId13"/>
    <p:sldId id="298" r:id="rId14"/>
    <p:sldId id="283" r:id="rId15"/>
    <p:sldId id="302" r:id="rId16"/>
    <p:sldId id="284" r:id="rId17"/>
    <p:sldId id="292" r:id="rId18"/>
    <p:sldId id="293" r:id="rId19"/>
    <p:sldId id="313" r:id="rId20"/>
    <p:sldId id="263" r:id="rId21"/>
    <p:sldId id="278" r:id="rId22"/>
    <p:sldId id="296" r:id="rId23"/>
    <p:sldId id="297" r:id="rId24"/>
    <p:sldId id="295" r:id="rId25"/>
    <p:sldId id="299" r:id="rId26"/>
    <p:sldId id="290" r:id="rId27"/>
    <p:sldId id="318" r:id="rId28"/>
    <p:sldId id="301" r:id="rId29"/>
    <p:sldId id="300" r:id="rId30"/>
    <p:sldId id="294" r:id="rId31"/>
    <p:sldId id="316" r:id="rId32"/>
    <p:sldId id="319" r:id="rId33"/>
    <p:sldId id="315" r:id="rId34"/>
    <p:sldId id="314" r:id="rId35"/>
    <p:sldId id="277" r:id="rId36"/>
    <p:sldId id="286" r:id="rId37"/>
    <p:sldId id="287" r:id="rId38"/>
    <p:sldId id="285" r:id="rId39"/>
    <p:sldId id="289" r:id="rId40"/>
    <p:sldId id="288" r:id="rId41"/>
    <p:sldId id="291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3366"/>
    <a:srgbClr val="FFFF99"/>
    <a:srgbClr val="CC0000"/>
    <a:srgbClr val="FF00FF"/>
    <a:srgbClr val="666699"/>
    <a:srgbClr val="FF0000"/>
    <a:srgbClr val="CC99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6BDE9-4E81-4D4E-A9D3-155D282585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8EE89-9F97-4878-9677-73F39E3265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D5D3C-85A7-4BF9-987D-66E8025C76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521810-16B0-4486-BB5A-8899DC5273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400B00-2E8D-4B77-9A94-5B105985FA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86897-FFC9-49F6-918B-363489F6C7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5E6CA-E1F0-41DF-A42E-10D177EEDD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63FB6-7C10-4E7A-AD40-06BF09AFF3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D2FF0-6AD2-49EE-9A8E-9D52E521BC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84F9B-58B8-42A7-80F8-AEE8EFB411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37060-4572-4CDB-82A8-F4F22C0DDE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25ED5-7A8A-45E4-A3D8-B5982C5E58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C1CA6-E9D1-477F-BDBD-2C4201CE83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266F5E-BDCF-4A1A-8539-69A61DDA8D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66"/>
            </a:gs>
            <a:gs pos="100000">
              <a:srgbClr val="FF33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0"/>
            <a:ext cx="7772400" cy="5688631"/>
          </a:xfrm>
        </p:spPr>
        <p:txBody>
          <a:bodyPr/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000" b="1" dirty="0" smtClean="0">
                <a:solidFill>
                  <a:srgbClr val="CC0000"/>
                </a:solidFill>
              </a:rPr>
              <a:t>День воинской славы России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День снятия блокады города Ленинграда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(27 января 1944 год) 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9900"/>
            </a:gs>
            <a:gs pos="100000">
              <a:srgbClr val="9966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r>
              <a:rPr lang="ru-RU" sz="8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8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8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теперь умножьте все это на </a:t>
            </a:r>
            <a:br>
              <a:rPr lang="ru-RU" sz="8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80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2268538" y="1484313"/>
            <a:ext cx="4967287" cy="367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2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chemeClr val="bg2"/>
                    </a:gs>
                    <a:gs pos="50000">
                      <a:srgbClr val="FF3300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900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2"/>
            <a:ext cx="7344816" cy="389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В 1941 году</a:t>
            </a:r>
            <a:r>
              <a:rPr lang="ru-RU" sz="2800" b="1" dirty="0" smtClean="0">
                <a:solidFill>
                  <a:srgbClr val="993366"/>
                </a:solidFill>
              </a:rPr>
              <a:t> Гитлер развернул военные действия на подступах к Ленинграду, чтобы полностью уничтожить город.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8 сентября 1941 года </a:t>
            </a:r>
            <a:r>
              <a:rPr lang="ru-RU" sz="2800" b="1" dirty="0" smtClean="0">
                <a:solidFill>
                  <a:srgbClr val="993366"/>
                </a:solidFill>
              </a:rPr>
              <a:t>кольцо вокруг важного стратегического и политического центра сомкнулось.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блокадном Ленинграде </a:t>
            </a:r>
            <a:br>
              <a:rPr lang="ru-RU" sz="3200" b="1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просто выжить было подвигом.</a:t>
            </a:r>
          </a:p>
        </p:txBody>
      </p:sp>
      <p:pic>
        <p:nvPicPr>
          <p:cNvPr id="71685" name="Picture 5" descr="дите блокад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0950" y="1600200"/>
            <a:ext cx="664210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6481762" cy="850900"/>
          </a:xfrm>
        </p:spPr>
        <p:txBody>
          <a:bodyPr/>
          <a:lstStyle/>
          <a:p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Обстрел Ленинграда</a:t>
            </a:r>
          </a:p>
        </p:txBody>
      </p:sp>
      <p:pic>
        <p:nvPicPr>
          <p:cNvPr id="39941" name="Picture 5" descr="обстре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9513" y="1484313"/>
            <a:ext cx="7064375" cy="46418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 descr="из разбомбленного дома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052513"/>
            <a:ext cx="7993062" cy="48244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9999"/>
            </a:gs>
            <a:gs pos="100000">
              <a:srgbClr val="FF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мать с ребенком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2175" y="274638"/>
            <a:ext cx="7359650" cy="58515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раненые дети больница Раухфуса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528638"/>
            <a:ext cx="7429500" cy="53435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51650" cy="777875"/>
          </a:xfrm>
        </p:spPr>
        <p:txBody>
          <a:bodyPr/>
          <a:lstStyle/>
          <a:p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Похороны в Ленинграде</a:t>
            </a:r>
          </a:p>
        </p:txBody>
      </p:sp>
      <p:pic>
        <p:nvPicPr>
          <p:cNvPr id="61445" name="Picture 5" descr="санк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00213"/>
            <a:ext cx="7561263" cy="43926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700213"/>
            <a:ext cx="8229600" cy="1143000"/>
          </a:xfrm>
        </p:spPr>
        <p:txBody>
          <a:bodyPr/>
          <a:lstStyle/>
          <a:p>
            <a:r>
              <a:rPr lang="ru-RU" sz="6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6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надо было бороться</a:t>
            </a:r>
            <a:r>
              <a:rPr lang="ru-RU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br>
              <a:rPr lang="ru-RU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9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выстоять!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C0C0C0"/>
            </a:gs>
            <a:gs pos="100000">
              <a:srgbClr val="96969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748713" cy="6858000"/>
          </a:xfrm>
        </p:spPr>
        <p:txBody>
          <a:bodyPr/>
          <a:lstStyle/>
          <a:p>
            <a:pPr lvl="2">
              <a:buFontTx/>
              <a:buNone/>
            </a:pPr>
            <a:r>
              <a:rPr lang="ru-RU" sz="1800" dirty="0"/>
              <a:t>         </a:t>
            </a:r>
          </a:p>
          <a:p>
            <a:pPr lvl="2" algn="ctr">
              <a:buFontTx/>
              <a:buNone/>
            </a:pPr>
            <a:r>
              <a:rPr lang="ru-RU" sz="1800" dirty="0"/>
              <a:t>        </a:t>
            </a:r>
          </a:p>
          <a:p>
            <a:pPr lvl="2" algn="ctr">
              <a:buFontTx/>
              <a:buNone/>
            </a:pPr>
            <a:endParaRPr lang="ru-RU" sz="1800" dirty="0"/>
          </a:p>
          <a:p>
            <a:pPr lvl="2" algn="ctr">
              <a:buFontTx/>
              <a:buNone/>
            </a:pPr>
            <a:endParaRPr lang="ru-RU" sz="1800" dirty="0"/>
          </a:p>
          <a:p>
            <a:pPr lvl="2" algn="ctr">
              <a:buFontTx/>
              <a:buNone/>
            </a:pPr>
            <a:r>
              <a:rPr lang="ru-RU" sz="4800" b="1" dirty="0"/>
              <a:t>Сегодня невероятно трудно </a:t>
            </a:r>
          </a:p>
          <a:p>
            <a:pPr lvl="2" algn="ctr">
              <a:buFontTx/>
              <a:buNone/>
            </a:pPr>
            <a:r>
              <a:rPr lang="ru-RU" sz="4800" b="1" dirty="0"/>
              <a:t>представить</a:t>
            </a:r>
          </a:p>
          <a:p>
            <a:pPr lvl="2" algn="ctr">
              <a:buFontTx/>
              <a:buNone/>
            </a:pPr>
            <a:r>
              <a:rPr lang="ru-RU" sz="4800" b="1" dirty="0"/>
              <a:t>себе тяготы блокадной жизни.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9999"/>
            </a:gs>
            <a:gs pos="100000">
              <a:srgbClr val="CC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042988" y="431800"/>
            <a:ext cx="74168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/>
              <a:t>«Клятва»:</a:t>
            </a:r>
          </a:p>
          <a:p>
            <a:pPr algn="ctr"/>
            <a:endParaRPr lang="ru-RU" sz="3200" b="1"/>
          </a:p>
          <a:p>
            <a:pPr algn="ctr"/>
            <a:r>
              <a:rPr lang="ru-RU" sz="3200" b="1"/>
              <a:t>И та, что сегодня прощается с        милым, – </a:t>
            </a:r>
          </a:p>
          <a:p>
            <a:pPr algn="ctr"/>
            <a:r>
              <a:rPr lang="ru-RU" sz="3200" b="1"/>
              <a:t>Пусть боль свою в силу она переплавит.</a:t>
            </a:r>
          </a:p>
          <a:p>
            <a:pPr algn="ctr"/>
            <a:r>
              <a:rPr lang="ru-RU" sz="3200" b="1"/>
              <a:t>Мы детям клянемся, клянемся могилам,</a:t>
            </a:r>
          </a:p>
          <a:p>
            <a:pPr algn="ctr"/>
            <a:r>
              <a:rPr lang="ru-RU" sz="3200" b="1"/>
              <a:t>Что нас покориться никто не заставит!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>
              <a:buFontTx/>
              <a:buNone/>
            </a:pPr>
            <a:endParaRPr lang="ru-RU" b="1"/>
          </a:p>
          <a:p>
            <a:pPr algn="ctr">
              <a:buFontTx/>
              <a:buNone/>
            </a:pPr>
            <a:r>
              <a:rPr lang="ru-RU" b="1"/>
              <a:t>О подвиге ленинградских детей сказал от их имени </a:t>
            </a:r>
            <a:r>
              <a:rPr lang="ru-RU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Юрий Воронов</a:t>
            </a:r>
            <a:r>
              <a:rPr lang="ru-RU" sz="4000" b="1">
                <a:solidFill>
                  <a:schemeClr val="hlink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ru-RU" b="1"/>
              <a:t>(Книга «Блокада»):</a:t>
            </a:r>
          </a:p>
          <a:p>
            <a:pPr algn="ctr">
              <a:buFontTx/>
              <a:buNone/>
            </a:pPr>
            <a:r>
              <a:rPr lang="ru-RU" b="1"/>
              <a:t> </a:t>
            </a: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«Нам в сорок третьем 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выдали медали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только в сорок пятом — паспорта».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83225" cy="1143000"/>
          </a:xfrm>
        </p:spPr>
        <p:txBody>
          <a:bodyPr/>
          <a:lstStyle/>
          <a:p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Дети  - фронту</a:t>
            </a:r>
          </a:p>
        </p:txBody>
      </p:sp>
      <p:pic>
        <p:nvPicPr>
          <p:cNvPr id="67589" name="Picture 5" descr="девочки работают на завод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700213"/>
            <a:ext cx="7848600" cy="46085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дети на заводе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052513"/>
            <a:ext cx="7488238" cy="504031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в разрушенной квартире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908050"/>
            <a:ext cx="7620000" cy="54102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 descr="дом разрушен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425450"/>
            <a:ext cx="7620000" cy="55499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после бомбежки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8538" y="260350"/>
            <a:ext cx="4535487" cy="63373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tx2"/>
                </a:solidFill>
              </a:rPr>
              <a:t>В 1941 году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Гитлер развернул военные действия на подступах к Ленинграду, чтобы полностью уничтожить город. 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tx2"/>
                </a:solidFill>
              </a:rPr>
              <a:t>8 сентября 1941 года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кольцо вокруг важного стратегического и политического центра сомкнулось.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86463" cy="1143000"/>
          </a:xfrm>
        </p:spPr>
        <p:txBody>
          <a:bodyPr/>
          <a:lstStyle/>
          <a:p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Дорога Жизни</a:t>
            </a:r>
          </a:p>
        </p:txBody>
      </p:sp>
      <p:pic>
        <p:nvPicPr>
          <p:cNvPr id="77829" name="Picture 5" descr="дорога жизн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00213"/>
            <a:ext cx="7848600" cy="468153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15025" cy="922337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открытой дверью</a:t>
            </a:r>
          </a:p>
        </p:txBody>
      </p:sp>
      <p:pic>
        <p:nvPicPr>
          <p:cNvPr id="75781" name="Picture 5" descr="дорога жизни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600200"/>
            <a:ext cx="7056438" cy="47815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DDDDD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349500"/>
            <a:ext cx="8229600" cy="1143000"/>
          </a:xfrm>
        </p:spPr>
        <p:txBody>
          <a:bodyPr/>
          <a:lstStyle/>
          <a:p>
            <a: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 все-таки </a:t>
            </a:r>
            <a:b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попытайтесь </a:t>
            </a:r>
            <a:b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представить хоть </a:t>
            </a:r>
            <a:b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минутку, </a:t>
            </a:r>
            <a:b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8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8229601" cy="1143000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Блокадные 125 грамм</a:t>
            </a:r>
          </a:p>
        </p:txBody>
      </p:sp>
      <p:pic>
        <p:nvPicPr>
          <p:cNvPr id="63493" name="Picture 5" descr="125 грамм  суточного хлеб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557338"/>
            <a:ext cx="7991475" cy="496728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7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6733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1941 году</a:t>
            </a:r>
            <a:r>
              <a:rPr lang="ru-RU" sz="2800" b="1" dirty="0" smtClean="0">
                <a:solidFill>
                  <a:srgbClr val="993366"/>
                </a:solidFill>
              </a:rPr>
              <a:t> Гитлер развернул военные действия на подступах к Ленинграду, чтобы полностью уничтожить город.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8 сентября 1941 года </a:t>
            </a:r>
            <a:r>
              <a:rPr lang="ru-RU" sz="2800" b="1" dirty="0" smtClean="0">
                <a:solidFill>
                  <a:srgbClr val="993366"/>
                </a:solidFill>
              </a:rPr>
              <a:t>кольцо вокруг важного стратегического и политического центра сомкнулось.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18 января 1943 года  </a:t>
            </a:r>
            <a:r>
              <a:rPr lang="ru-RU" sz="2800" b="1" dirty="0" smtClean="0">
                <a:solidFill>
                  <a:srgbClr val="993366"/>
                </a:solidFill>
              </a:rPr>
              <a:t>блокада была прорвана, и у города появился коридор сухопутной связи со страной.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27 января 1944 года </a:t>
            </a:r>
            <a:r>
              <a:rPr lang="ru-RU" sz="2800" b="1" dirty="0" smtClean="0">
                <a:solidFill>
                  <a:srgbClr val="993366"/>
                </a:solidFill>
              </a:rPr>
              <a:t>советские войска полностью сняли длившуюся 900 дней фашистскую блокаду города. </a:t>
            </a:r>
            <a:br>
              <a:rPr lang="ru-RU" sz="2800" b="1" dirty="0" smtClean="0">
                <a:solidFill>
                  <a:srgbClr val="993366"/>
                </a:solidFill>
              </a:rPr>
            </a:br>
            <a:endParaRPr lang="ru-RU" sz="2800" b="1" dirty="0">
              <a:solidFill>
                <a:srgbClr val="993366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342900" algn="just"/>
            <a:r>
              <a:rPr lang="ru-RU" sz="2800" b="1" dirty="0" smtClean="0"/>
              <a:t>       Прорыв </a:t>
            </a:r>
            <a:r>
              <a:rPr lang="ru-RU" sz="2800" b="1" dirty="0" smtClean="0"/>
              <a:t>блокады Ленинграда </a:t>
            </a:r>
          </a:p>
          <a:p>
            <a:pPr marL="358775" indent="342900" algn="just"/>
            <a:endParaRPr lang="ru-RU" sz="2800" b="1" dirty="0" smtClean="0">
              <a:solidFill>
                <a:srgbClr val="002060"/>
              </a:solidFill>
            </a:endParaRPr>
          </a:p>
          <a:p>
            <a:pPr marL="358775" indent="342900" algn="just"/>
            <a:r>
              <a:rPr lang="ru-RU" sz="2800" b="1" dirty="0" smtClean="0">
                <a:solidFill>
                  <a:srgbClr val="002060"/>
                </a:solidFill>
              </a:rPr>
              <a:t>Утром </a:t>
            </a:r>
            <a:r>
              <a:rPr lang="ru-RU" sz="2800" b="1" dirty="0" smtClean="0">
                <a:solidFill>
                  <a:srgbClr val="FF0000"/>
                </a:solidFill>
              </a:rPr>
              <a:t>12 </a:t>
            </a:r>
            <a:r>
              <a:rPr lang="ru-RU" sz="2800" b="1" dirty="0" smtClean="0">
                <a:solidFill>
                  <a:srgbClr val="FF0000"/>
                </a:solidFill>
              </a:rPr>
              <a:t>января 1943 г. </a:t>
            </a:r>
            <a:r>
              <a:rPr lang="ru-RU" sz="2800" b="1" dirty="0" smtClean="0">
                <a:solidFill>
                  <a:srgbClr val="002060"/>
                </a:solidFill>
              </a:rPr>
              <a:t>части </a:t>
            </a:r>
            <a:r>
              <a:rPr lang="ru-RU" sz="2800" b="1" dirty="0" err="1" smtClean="0">
                <a:solidFill>
                  <a:srgbClr val="002060"/>
                </a:solidFill>
              </a:rPr>
              <a:t>Волховского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358775" indent="342900" algn="just"/>
            <a:r>
              <a:rPr lang="ru-RU" sz="2800" b="1" dirty="0" smtClean="0">
                <a:solidFill>
                  <a:srgbClr val="002060"/>
                </a:solidFill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</a:rPr>
              <a:t>Ленинградского фронтов одновременно начали наступление. </a:t>
            </a:r>
          </a:p>
          <a:p>
            <a:pPr marL="358775" indent="342900" algn="just"/>
            <a:endParaRPr lang="ru-RU" sz="2800" b="1" dirty="0" smtClean="0">
              <a:solidFill>
                <a:srgbClr val="002060"/>
              </a:solidFill>
            </a:endParaRPr>
          </a:p>
          <a:p>
            <a:pPr marL="358775" indent="342900" algn="just"/>
            <a:r>
              <a:rPr lang="ru-RU" sz="2800" b="1" dirty="0" smtClean="0">
                <a:solidFill>
                  <a:srgbClr val="002060"/>
                </a:solidFill>
              </a:rPr>
              <a:t>В ночь перед наступлением авиация нанесла массированные удары </a:t>
            </a:r>
            <a:r>
              <a:rPr lang="ru-RU" sz="2800" b="1" dirty="0" smtClean="0">
                <a:solidFill>
                  <a:srgbClr val="002060"/>
                </a:solidFill>
              </a:rPr>
              <a:t>по </a:t>
            </a:r>
            <a:r>
              <a:rPr lang="ru-RU" sz="2800" b="1" dirty="0" smtClean="0">
                <a:solidFill>
                  <a:srgbClr val="002060"/>
                </a:solidFill>
              </a:rPr>
              <a:t>позициям врага.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358775" indent="342900" algn="just"/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</a:rPr>
              <a:t>9 часов 30 минут на обоих фронтах началась </a:t>
            </a:r>
            <a:r>
              <a:rPr lang="ru-RU" sz="2800" b="1" dirty="0" smtClean="0">
                <a:solidFill>
                  <a:srgbClr val="002060"/>
                </a:solidFill>
              </a:rPr>
              <a:t>мощная </a:t>
            </a:r>
            <a:r>
              <a:rPr lang="ru-RU" sz="2800" b="1" dirty="0" smtClean="0">
                <a:solidFill>
                  <a:srgbClr val="002060"/>
                </a:solidFill>
              </a:rPr>
              <a:t>артиллерийская и авиационная подготовка.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352928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800" b="1" dirty="0" smtClean="0">
                <a:solidFill>
                  <a:srgbClr val="C00000"/>
                </a:solidFill>
              </a:rPr>
              <a:t>    14 </a:t>
            </a:r>
            <a:r>
              <a:rPr lang="ru-RU" sz="2800" b="1" dirty="0" smtClean="0">
                <a:solidFill>
                  <a:srgbClr val="C00000"/>
                </a:solidFill>
              </a:rPr>
              <a:t>января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наши войска перешли в наступление с Приморского плацдарма на Ропшу,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2800" b="1" dirty="0" smtClean="0">
                <a:solidFill>
                  <a:srgbClr val="C00000"/>
                </a:solidFill>
              </a:rPr>
              <a:t>15 января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от Ленинграда на Красное Село.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После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упорных боев </a:t>
            </a:r>
            <a:r>
              <a:rPr lang="ru-RU" sz="2800" b="1" dirty="0" smtClean="0">
                <a:solidFill>
                  <a:srgbClr val="C00000"/>
                </a:solidFill>
              </a:rPr>
              <a:t>20 января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советские войска соединились в районе Ропши и ликвидировали окруженную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Петергофско-Стрельнинскую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группировку врага. 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    27 </a:t>
            </a:r>
            <a:r>
              <a:rPr lang="ru-RU" sz="2800" b="1" dirty="0" smtClean="0">
                <a:solidFill>
                  <a:schemeClr val="tx2"/>
                </a:solidFill>
              </a:rPr>
              <a:t>января 1944 года </a:t>
            </a:r>
            <a:r>
              <a:rPr lang="ru-RU" sz="2800" b="1" dirty="0" smtClean="0">
                <a:solidFill>
                  <a:srgbClr val="CC0000"/>
                </a:solidFill>
              </a:rPr>
              <a:t>советские войска полностью сняли длившуюся 900  дней фашистскую блокаду  города. …</a:t>
            </a:r>
          </a:p>
          <a:p>
            <a:pPr algn="just">
              <a:lnSpc>
                <a:spcPct val="200000"/>
              </a:lnSpc>
            </a:pPr>
            <a:r>
              <a:rPr lang="ru-RU" sz="2800" b="1" dirty="0" smtClean="0">
                <a:solidFill>
                  <a:srgbClr val="CC0000"/>
                </a:solidFill>
              </a:rPr>
              <a:t>   В </a:t>
            </a:r>
            <a:r>
              <a:rPr lang="ru-RU" sz="2800" b="1" dirty="0" smtClean="0">
                <a:solidFill>
                  <a:srgbClr val="CC0000"/>
                </a:solidFill>
              </a:rPr>
              <a:t>ознаменование окончательного снятия блокады </a:t>
            </a:r>
            <a:r>
              <a:rPr lang="ru-RU" sz="2800" b="1" dirty="0" smtClean="0">
                <a:solidFill>
                  <a:srgbClr val="CC0000"/>
                </a:solidFill>
              </a:rPr>
              <a:t> </a:t>
            </a:r>
            <a:r>
              <a:rPr lang="ru-RU" sz="2800" b="1" dirty="0" smtClean="0"/>
              <a:t>27 </a:t>
            </a:r>
            <a:r>
              <a:rPr lang="ru-RU" sz="2800" b="1" dirty="0" smtClean="0"/>
              <a:t>января 1944 </a:t>
            </a:r>
            <a:r>
              <a:rPr lang="ru-RU" sz="2800" b="1" dirty="0" smtClean="0"/>
              <a:t>г. </a:t>
            </a:r>
            <a:r>
              <a:rPr lang="ru-RU" sz="2800" b="1" dirty="0" smtClean="0">
                <a:solidFill>
                  <a:srgbClr val="CC0000"/>
                </a:solidFill>
              </a:rPr>
              <a:t>в Ленинграде был дан праздничный салют.</a:t>
            </a:r>
            <a:endParaRPr lang="ru-RU" sz="2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  </a:t>
            </a:r>
            <a:r>
              <a:rPr lang="ru-RU" b="1"/>
              <a:t>Строки О.Берггольц высечены на </a:t>
            </a:r>
          </a:p>
          <a:p>
            <a:pPr algn="ctr">
              <a:buFontTx/>
              <a:buNone/>
            </a:pPr>
            <a:r>
              <a:rPr lang="ru-RU" b="1"/>
              <a:t>гранитной стеле Пискаревского </a:t>
            </a:r>
          </a:p>
          <a:p>
            <a:pPr algn="ctr">
              <a:buFontTx/>
              <a:buNone/>
            </a:pPr>
            <a:r>
              <a:rPr lang="ru-RU" b="1"/>
              <a:t>мемориального кладбища:</a:t>
            </a:r>
          </a:p>
          <a:p>
            <a:pPr algn="ctr">
              <a:buFontTx/>
              <a:buNone/>
            </a:pPr>
            <a:endParaRPr lang="ru-RU" b="1"/>
          </a:p>
          <a:p>
            <a:pPr algn="ctr">
              <a:buFontTx/>
              <a:buNone/>
            </a:pPr>
            <a:endParaRPr lang="ru-RU" b="1"/>
          </a:p>
          <a:p>
            <a:pPr algn="ctr">
              <a:buFontTx/>
              <a:buNone/>
            </a:pPr>
            <a:endParaRPr lang="ru-RU" b="1"/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835150" y="2997200"/>
            <a:ext cx="540067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"Никто не забыт,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ничто не забыто"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38538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Пискаревский</a:t>
            </a:r>
          </a:p>
          <a:p>
            <a:pPr>
              <a:buFontTx/>
              <a:buNone/>
            </a:pPr>
            <a:endParaRPr lang="ru-RU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мемориал</a:t>
            </a:r>
          </a:p>
        </p:txBody>
      </p:sp>
      <p:pic>
        <p:nvPicPr>
          <p:cNvPr id="46086" name="Picture 6" descr="Пискарев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0"/>
            <a:ext cx="4176712" cy="6858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90838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Люди </a:t>
            </a:r>
          </a:p>
          <a:p>
            <a:pPr>
              <a:buFontTx/>
              <a:buNone/>
            </a:pPr>
            <a:endParaRPr lang="ru-RU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идут </a:t>
            </a:r>
          </a:p>
          <a:p>
            <a:pPr>
              <a:buFontTx/>
              <a:buNone/>
            </a:pPr>
            <a:endParaRPr lang="ru-RU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поклониться</a:t>
            </a:r>
          </a:p>
        </p:txBody>
      </p:sp>
      <p:pic>
        <p:nvPicPr>
          <p:cNvPr id="49157" name="Picture 5" descr="поклонитьс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0"/>
            <a:ext cx="4752975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5770563" cy="863600"/>
          </a:xfrm>
        </p:spPr>
        <p:txBody>
          <a:bodyPr/>
          <a:lstStyle/>
          <a:p>
            <a:r>
              <a:rPr lang="ru-RU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Разрушенный Петергоф</a:t>
            </a:r>
          </a:p>
        </p:txBody>
      </p:sp>
      <p:pic>
        <p:nvPicPr>
          <p:cNvPr id="44037" name="Picture 5" descr="Петергоф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268413"/>
            <a:ext cx="7775575" cy="485775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после бомб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11413" y="260350"/>
            <a:ext cx="4608512" cy="64087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DDDDD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36838"/>
            <a:ext cx="8229600" cy="1223962"/>
          </a:xfrm>
        </p:spPr>
        <p:txBody>
          <a:bodyPr/>
          <a:lstStyle/>
          <a:p>
            <a: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в вашем доме </a:t>
            </a:r>
            <a:b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всего на сутки </a:t>
            </a:r>
            <a:b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отключили </a:t>
            </a:r>
            <a:b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8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отопление,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130925" cy="1125538"/>
          </a:xfrm>
        </p:spPr>
        <p:txBody>
          <a:bodyPr/>
          <a:lstStyle/>
          <a:p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Фронтовая</a:t>
            </a:r>
            <a:r>
              <a:rPr lang="ru-RU" sz="4000"/>
              <a:t>  </a:t>
            </a: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трехтонка</a:t>
            </a:r>
          </a:p>
        </p:txBody>
      </p:sp>
      <p:pic>
        <p:nvPicPr>
          <p:cNvPr id="51205" name="Picture 5" descr="полутор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600200"/>
            <a:ext cx="7272337" cy="4924425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75388" cy="706437"/>
          </a:xfrm>
        </p:spPr>
        <p:txBody>
          <a:bodyPr/>
          <a:lstStyle/>
          <a:p>
            <a:r>
              <a:rPr lang="ru-RU" sz="4000" b="1">
                <a:solidFill>
                  <a:srgbClr val="CC0000"/>
                </a:solidFill>
              </a:rPr>
              <a:t>Они </a:t>
            </a: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защищали</a:t>
            </a:r>
            <a:r>
              <a:rPr lang="ru-RU" sz="4000" b="1">
                <a:solidFill>
                  <a:srgbClr val="CC0000"/>
                </a:solidFill>
              </a:rPr>
              <a:t> небо</a:t>
            </a:r>
          </a:p>
        </p:txBody>
      </p:sp>
      <p:pic>
        <p:nvPicPr>
          <p:cNvPr id="57349" name="Picture 5" descr="пуш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484313"/>
            <a:ext cx="7488237" cy="46085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420938"/>
            <a:ext cx="8229600" cy="1143000"/>
          </a:xfrm>
        </p:spPr>
        <p:txBody>
          <a:bodyPr/>
          <a:lstStyle/>
          <a:p>
            <a:r>
              <a:rPr lang="ru-RU" sz="8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электричество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DDDDD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565400"/>
            <a:ext cx="8229600" cy="1143000"/>
          </a:xfrm>
        </p:spPr>
        <p:txBody>
          <a:bodyPr/>
          <a:lstStyle/>
          <a:p>
            <a:r>
              <a:rPr lang="ru-RU" sz="8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холодную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DDDDD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36838"/>
            <a:ext cx="8229600" cy="1143000"/>
          </a:xfrm>
        </p:spPr>
        <p:txBody>
          <a:bodyPr/>
          <a:lstStyle/>
          <a:p>
            <a:r>
              <a:rPr lang="ru-RU" sz="8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горячую воду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DDDDD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349500"/>
            <a:ext cx="8229600" cy="1143000"/>
          </a:xfrm>
        </p:spPr>
        <p:txBody>
          <a:bodyPr/>
          <a:lstStyle/>
          <a:p>
            <a:r>
              <a:rPr lang="ru-RU" sz="8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нет газа, </a:t>
            </a:r>
            <a:br>
              <a:rPr lang="ru-RU" sz="8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/>
              <a:t/>
            </a:r>
            <a:br>
              <a:rPr lang="ru-RU" sz="4800" b="1"/>
            </a:br>
            <a:r>
              <a:rPr lang="ru-RU" sz="6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работает</a:t>
            </a:r>
            <a:r>
              <a:rPr lang="ru-RU" sz="7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7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800" b="1"/>
              <a:t/>
            </a:r>
            <a:br>
              <a:rPr lang="ru-RU" sz="4800" b="1"/>
            </a:br>
            <a:r>
              <a:rPr lang="ru-RU" sz="8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канализация…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9966"/>
            </a:gs>
            <a:gs pos="100000">
              <a:srgbClr val="CC99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r>
              <a:rPr lang="ru-RU" sz="8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Представили? </a:t>
            </a:r>
            <a:br>
              <a:rPr lang="ru-RU" sz="8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80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368</Words>
  <Application>Microsoft Office PowerPoint</Application>
  <PresentationFormat>Экран (4:3)</PresentationFormat>
  <Paragraphs>76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Оформление по умолчанию</vt:lpstr>
      <vt:lpstr> День воинской славы России    День снятия блокады города Ленинграда  (27 января 1944 год)   </vt:lpstr>
      <vt:lpstr>Слайд 2</vt:lpstr>
      <vt:lpstr>  Но все-таки    попытайтесь   представить хоть   на минутку,  </vt:lpstr>
      <vt:lpstr>что в вашем доме  всего на сутки  отключили   отопление,</vt:lpstr>
      <vt:lpstr>электричество</vt:lpstr>
      <vt:lpstr>холодную</vt:lpstr>
      <vt:lpstr>и горячую воду</vt:lpstr>
      <vt:lpstr>нет газа,   не работает   канализация…</vt:lpstr>
      <vt:lpstr>Представили?  </vt:lpstr>
      <vt:lpstr> А теперь умножьте все это на  </vt:lpstr>
      <vt:lpstr>Слайд 11</vt:lpstr>
      <vt:lpstr>Слайд 12</vt:lpstr>
      <vt:lpstr>В блокадном Ленинграде  просто выжить было подвигом.</vt:lpstr>
      <vt:lpstr>Обстрел Ленинграда</vt:lpstr>
      <vt:lpstr>Слайд 15</vt:lpstr>
      <vt:lpstr>Слайд 16</vt:lpstr>
      <vt:lpstr>Слайд 17</vt:lpstr>
      <vt:lpstr>Похороны в Ленинграде</vt:lpstr>
      <vt:lpstr>  А надо было бороться  и  выстоять!</vt:lpstr>
      <vt:lpstr>Слайд 20</vt:lpstr>
      <vt:lpstr>Слайд 21</vt:lpstr>
      <vt:lpstr>Дети  - фронту</vt:lpstr>
      <vt:lpstr>Слайд 23</vt:lpstr>
      <vt:lpstr>Слайд 24</vt:lpstr>
      <vt:lpstr>Слайд 25</vt:lpstr>
      <vt:lpstr>Слайд 26</vt:lpstr>
      <vt:lpstr>Слайд 27</vt:lpstr>
      <vt:lpstr>Дорога Жизни</vt:lpstr>
      <vt:lpstr>С открытой дверью</vt:lpstr>
      <vt:lpstr>Блокадные 125 грамм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Разрушенный Петергоф</vt:lpstr>
      <vt:lpstr>Слайд 39</vt:lpstr>
      <vt:lpstr>Фронтовая  трехтонка</vt:lpstr>
      <vt:lpstr>Они защищали небо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Поэты блокадного    Ленинграда</dc:title>
  <dc:creator>User</dc:creator>
  <cp:lastModifiedBy>user</cp:lastModifiedBy>
  <cp:revision>18</cp:revision>
  <dcterms:created xsi:type="dcterms:W3CDTF">2010-04-26T21:12:08Z</dcterms:created>
  <dcterms:modified xsi:type="dcterms:W3CDTF">2014-01-17T18:01:41Z</dcterms:modified>
</cp:coreProperties>
</file>