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3" r:id="rId2"/>
    <p:sldId id="282" r:id="rId3"/>
    <p:sldId id="281" r:id="rId4"/>
    <p:sldId id="259" r:id="rId5"/>
    <p:sldId id="273" r:id="rId6"/>
    <p:sldId id="280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A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5" autoAdjust="0"/>
    <p:restoredTop sz="94660"/>
  </p:normalViewPr>
  <p:slideViewPr>
    <p:cSldViewPr>
      <p:cViewPr varScale="1">
        <p:scale>
          <a:sx n="65" d="100"/>
          <a:sy n="65" d="100"/>
        </p:scale>
        <p:origin x="-10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D8992-33F8-41E1-950F-D458B04854B2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3D497-F1C9-4A25-99DF-19D3FD33F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3D497-F1C9-4A25-99DF-19D3FD33FCC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3D497-F1C9-4A25-99DF-19D3FD33FCC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3D497-F1C9-4A25-99DF-19D3FD33FCC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E85C-C540-4414-A6EE-F61E6A9EA555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5925-27C1-4A09-9764-BBC6DECD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E85C-C540-4414-A6EE-F61E6A9EA555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5925-27C1-4A09-9764-BBC6DECD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E85C-C540-4414-A6EE-F61E6A9EA555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5925-27C1-4A09-9764-BBC6DECD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E85C-C540-4414-A6EE-F61E6A9EA555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5925-27C1-4A09-9764-BBC6DECD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E85C-C540-4414-A6EE-F61E6A9EA555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5925-27C1-4A09-9764-BBC6DECD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E85C-C540-4414-A6EE-F61E6A9EA555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5925-27C1-4A09-9764-BBC6DECD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E85C-C540-4414-A6EE-F61E6A9EA555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5925-27C1-4A09-9764-BBC6DECD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E85C-C540-4414-A6EE-F61E6A9EA555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5925-27C1-4A09-9764-BBC6DECD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E85C-C540-4414-A6EE-F61E6A9EA555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5925-27C1-4A09-9764-BBC6DECD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E85C-C540-4414-A6EE-F61E6A9EA555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5925-27C1-4A09-9764-BBC6DECD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E85C-C540-4414-A6EE-F61E6A9EA555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5925-27C1-4A09-9764-BBC6DECD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DE85C-C540-4414-A6EE-F61E6A9EA555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75925-27C1-4A09-9764-BBC6DECD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gi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salka-7.ucoz.ru/index/ruchnye_raboty/0-1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eaft.com/documents/russkie-narod-poslovica-pogovorka-temu-rukodelie-russian-needlework-phrases" TargetMode="External"/><Relationship Id="rId4" Type="http://schemas.openxmlformats.org/officeDocument/2006/relationships/hyperlink" Target="http://neposed.net/kids-literature/zagadki/zagadki-o-predmetnom-mire/zagadki-pro-shvejnye-prinadlezhnosti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2-tub-ru.yandex.net/i?id=15864392-51-72&amp;n=2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259632" y="260648"/>
            <a:ext cx="6192688" cy="792088"/>
          </a:xfrm>
          <a:prstGeom prst="roundRect">
            <a:avLst>
              <a:gd name="adj" fmla="val 44241"/>
            </a:avLst>
          </a:prstGeom>
          <a:solidFill>
            <a:srgbClr val="FFFF00">
              <a:alpha val="34000"/>
            </a:srgbClr>
          </a:solidFill>
          <a:ln w="22225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Отделочные строчки</a:t>
            </a:r>
            <a:endParaRPr lang="ru-RU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364502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340768"/>
            <a:ext cx="729810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1979712" y="5085184"/>
            <a:ext cx="266611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Петельный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шов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628800"/>
            <a:ext cx="78581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645024"/>
            <a:ext cx="59245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1950010" y="5934670"/>
            <a:ext cx="49573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Крестообразный шов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1412776"/>
            <a:ext cx="246136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1916832"/>
            <a:ext cx="248294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4293096"/>
            <a:ext cx="2808312" cy="143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2348880"/>
            <a:ext cx="2769096" cy="13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4005064"/>
            <a:ext cx="2687696" cy="138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4208" y="3933056"/>
            <a:ext cx="244827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 descr="C:\Documents and Settings\Loner\Рабочий стол\questmark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39952" y="3140968"/>
            <a:ext cx="1056920" cy="1509886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520" y="1628800"/>
            <a:ext cx="45720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15" cstate="print"/>
          <a:srcRect l="3050" r="10020"/>
          <a:stretch>
            <a:fillRect/>
          </a:stretch>
        </p:blipFill>
        <p:spPr bwMode="auto">
          <a:xfrm>
            <a:off x="4788024" y="2852936"/>
            <a:ext cx="4104456" cy="299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5076056" y="1772816"/>
            <a:ext cx="28577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Тамбурный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шов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500"/>
                            </p:stCondLst>
                            <p:childTnLst>
                              <p:par>
                                <p:cTn id="9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  <p:bldP spid="26" grpId="1"/>
      <p:bldP spid="29" grpId="0"/>
      <p:bldP spid="29" grpId="1"/>
      <p:bldP spid="19" grpId="0"/>
      <p:bldP spid="1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2-tub-ru.yandex.net/i?id=15864392-51-72&amp;n=2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188640"/>
            <a:ext cx="7560840" cy="792088"/>
          </a:xfrm>
          <a:prstGeom prst="roundRect">
            <a:avLst>
              <a:gd name="adj" fmla="val 44241"/>
            </a:avLst>
          </a:prstGeom>
          <a:solidFill>
            <a:srgbClr val="FFFF00">
              <a:alpha val="34000"/>
            </a:srgbClr>
          </a:solidFill>
          <a:ln w="22225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Физкультминутка</a:t>
            </a:r>
            <a:endParaRPr lang="ru-RU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64134"/>
            <a:ext cx="94685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Вышивали и устали.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Дружно все и тихо встали.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Ручками похлопали: раз, два, три.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Ножками потопали: раз, два, три.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И еще потопали и дружней похлопали.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Сели-встали, встали-сели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И друг друга не задели.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Мы немножко отдохнем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И опять иглу возьмем.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На счет «раз, два, три» руки через стороны вверх, потянуться.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Три хлопка над головой, три притопа,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сесть—встать, сесть—встать.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Тихо сесть. 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Рисунок 7" descr="KIDS0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209245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IRL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3501008"/>
            <a:ext cx="792088" cy="14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2-tub-ru.yandex.net/i?id=15864392-51-72&amp;n=2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188640"/>
            <a:ext cx="7560840" cy="792088"/>
          </a:xfrm>
          <a:prstGeom prst="roundRect">
            <a:avLst>
              <a:gd name="adj" fmla="val 44241"/>
            </a:avLst>
          </a:prstGeom>
          <a:solidFill>
            <a:srgbClr val="FFFF00">
              <a:alpha val="34000"/>
            </a:srgbClr>
          </a:solidFill>
          <a:ln w="22225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работа</a:t>
            </a:r>
            <a:endParaRPr lang="ru-RU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2" name="Picture 4" descr="http://img-fotki.yandex.ru/get/5905/swirelka.9e/0_533c6_d808a77b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2592288" cy="5476343"/>
          </a:xfrm>
          <a:prstGeom prst="rect">
            <a:avLst/>
          </a:prstGeom>
          <a:noFill/>
        </p:spPr>
      </p:pic>
      <p:pic>
        <p:nvPicPr>
          <p:cNvPr id="12294" name="Picture 6" descr="http://www.lawofattraction.ru/_fr/9/6295333.jpg"/>
          <p:cNvPicPr>
            <a:picLocks noChangeAspect="1" noChangeArrowheads="1"/>
          </p:cNvPicPr>
          <p:nvPr/>
        </p:nvPicPr>
        <p:blipFill>
          <a:blip r:embed="rId4" cstate="print"/>
          <a:srcRect l="4551" r="15809"/>
          <a:stretch>
            <a:fillRect/>
          </a:stretch>
        </p:blipFill>
        <p:spPr bwMode="auto">
          <a:xfrm>
            <a:off x="3707904" y="1412776"/>
            <a:ext cx="2304256" cy="2337660"/>
          </a:xfrm>
          <a:prstGeom prst="rect">
            <a:avLst/>
          </a:prstGeom>
          <a:noFill/>
        </p:spPr>
      </p:pic>
      <p:pic>
        <p:nvPicPr>
          <p:cNvPr id="12300" name="Picture 12" descr="http://school5dim.ucoz.ru/_nw/0/67284108.png"/>
          <p:cNvPicPr>
            <a:picLocks noChangeAspect="1" noChangeArrowheads="1"/>
          </p:cNvPicPr>
          <p:nvPr/>
        </p:nvPicPr>
        <p:blipFill>
          <a:blip r:embed="rId5" cstate="print"/>
          <a:srcRect l="48718"/>
          <a:stretch>
            <a:fillRect/>
          </a:stretch>
        </p:blipFill>
        <p:spPr bwMode="auto">
          <a:xfrm>
            <a:off x="6588224" y="2204864"/>
            <a:ext cx="2121550" cy="3744416"/>
          </a:xfrm>
          <a:prstGeom prst="rect">
            <a:avLst/>
          </a:prstGeom>
          <a:noFill/>
        </p:spPr>
      </p:pic>
      <p:pic>
        <p:nvPicPr>
          <p:cNvPr id="12302" name="Picture 14" descr="http://www.fefochka.ru/img-spub/18480311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293096"/>
            <a:ext cx="2381250" cy="192405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2-tub-ru.yandex.net/i?id=15864392-51-72&amp;n=2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483768" y="188640"/>
            <a:ext cx="4608512" cy="620688"/>
          </a:xfrm>
          <a:prstGeom prst="roundRect">
            <a:avLst>
              <a:gd name="adj" fmla="val 44241"/>
            </a:avLst>
          </a:prstGeom>
          <a:solidFill>
            <a:srgbClr val="FFFF00">
              <a:alpha val="34000"/>
            </a:srgbClr>
          </a:solidFill>
          <a:ln w="22225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мы узнали?</a:t>
            </a:r>
            <a:endParaRPr lang="ru-RU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27584" y="1124744"/>
            <a:ext cx="6408712" cy="5176589"/>
            <a:chOff x="2195734" y="620689"/>
            <a:chExt cx="5760635" cy="4672535"/>
          </a:xfrm>
        </p:grpSpPr>
        <p:sp>
          <p:nvSpPr>
            <p:cNvPr id="7" name="Куб 6"/>
            <p:cNvSpPr/>
            <p:nvPr/>
          </p:nvSpPr>
          <p:spPr>
            <a:xfrm>
              <a:off x="3491877" y="1124745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Куб 7"/>
            <p:cNvSpPr/>
            <p:nvPr/>
          </p:nvSpPr>
          <p:spPr>
            <a:xfrm>
              <a:off x="2195734" y="620689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Куб 8"/>
            <p:cNvSpPr/>
            <p:nvPr/>
          </p:nvSpPr>
          <p:spPr>
            <a:xfrm>
              <a:off x="3059829" y="1124745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Куб 9"/>
            <p:cNvSpPr/>
            <p:nvPr/>
          </p:nvSpPr>
          <p:spPr>
            <a:xfrm>
              <a:off x="3923924" y="1124745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Куб 10"/>
            <p:cNvSpPr/>
            <p:nvPr/>
          </p:nvSpPr>
          <p:spPr>
            <a:xfrm>
              <a:off x="2627782" y="1124745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Куб 11"/>
            <p:cNvSpPr/>
            <p:nvPr/>
          </p:nvSpPr>
          <p:spPr>
            <a:xfrm>
              <a:off x="2195734" y="1124745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Куб 12"/>
            <p:cNvSpPr/>
            <p:nvPr/>
          </p:nvSpPr>
          <p:spPr>
            <a:xfrm>
              <a:off x="4355972" y="1124745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Куб 13"/>
            <p:cNvSpPr/>
            <p:nvPr/>
          </p:nvSpPr>
          <p:spPr>
            <a:xfrm>
              <a:off x="4355972" y="1628801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Куб 14"/>
            <p:cNvSpPr/>
            <p:nvPr/>
          </p:nvSpPr>
          <p:spPr>
            <a:xfrm>
              <a:off x="3923924" y="1628801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Куб 15"/>
            <p:cNvSpPr/>
            <p:nvPr/>
          </p:nvSpPr>
          <p:spPr>
            <a:xfrm>
              <a:off x="3491877" y="1628801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Куб 16"/>
            <p:cNvSpPr/>
            <p:nvPr/>
          </p:nvSpPr>
          <p:spPr>
            <a:xfrm>
              <a:off x="3059829" y="1628801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Куб 17"/>
            <p:cNvSpPr/>
            <p:nvPr/>
          </p:nvSpPr>
          <p:spPr>
            <a:xfrm>
              <a:off x="2627782" y="1628801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Куб 18"/>
            <p:cNvSpPr/>
            <p:nvPr/>
          </p:nvSpPr>
          <p:spPr>
            <a:xfrm>
              <a:off x="2195734" y="1628801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Куб 19"/>
            <p:cNvSpPr/>
            <p:nvPr/>
          </p:nvSpPr>
          <p:spPr>
            <a:xfrm>
              <a:off x="4788020" y="1628801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Куб 20"/>
            <p:cNvSpPr/>
            <p:nvPr/>
          </p:nvSpPr>
          <p:spPr>
            <a:xfrm>
              <a:off x="2627782" y="620689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Куб 21"/>
            <p:cNvSpPr/>
            <p:nvPr/>
          </p:nvSpPr>
          <p:spPr>
            <a:xfrm>
              <a:off x="3059829" y="620689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Куб 22"/>
            <p:cNvSpPr/>
            <p:nvPr/>
          </p:nvSpPr>
          <p:spPr>
            <a:xfrm>
              <a:off x="5220067" y="2636913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Куб 23"/>
            <p:cNvSpPr/>
            <p:nvPr/>
          </p:nvSpPr>
          <p:spPr>
            <a:xfrm>
              <a:off x="5652115" y="2636913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Куб 24"/>
            <p:cNvSpPr/>
            <p:nvPr/>
          </p:nvSpPr>
          <p:spPr>
            <a:xfrm>
              <a:off x="5220067" y="3140969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Куб 25"/>
            <p:cNvSpPr/>
            <p:nvPr/>
          </p:nvSpPr>
          <p:spPr>
            <a:xfrm>
              <a:off x="5652115" y="3140969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Куб 26"/>
            <p:cNvSpPr/>
            <p:nvPr/>
          </p:nvSpPr>
          <p:spPr>
            <a:xfrm>
              <a:off x="6084162" y="3140969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Куб 27"/>
            <p:cNvSpPr/>
            <p:nvPr/>
          </p:nvSpPr>
          <p:spPr>
            <a:xfrm>
              <a:off x="4788020" y="2132857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Куб 28"/>
            <p:cNvSpPr/>
            <p:nvPr/>
          </p:nvSpPr>
          <p:spPr>
            <a:xfrm>
              <a:off x="4355972" y="2132857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Куб 29"/>
            <p:cNvSpPr/>
            <p:nvPr/>
          </p:nvSpPr>
          <p:spPr>
            <a:xfrm>
              <a:off x="3923924" y="2132857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Куб 30"/>
            <p:cNvSpPr/>
            <p:nvPr/>
          </p:nvSpPr>
          <p:spPr>
            <a:xfrm>
              <a:off x="3491877" y="2132857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Куб 31"/>
            <p:cNvSpPr/>
            <p:nvPr/>
          </p:nvSpPr>
          <p:spPr>
            <a:xfrm>
              <a:off x="3059829" y="2132857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Куб 32"/>
            <p:cNvSpPr/>
            <p:nvPr/>
          </p:nvSpPr>
          <p:spPr>
            <a:xfrm>
              <a:off x="2627782" y="2132857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Куб 33"/>
            <p:cNvSpPr/>
            <p:nvPr/>
          </p:nvSpPr>
          <p:spPr>
            <a:xfrm>
              <a:off x="2195734" y="2132856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Куб 34"/>
            <p:cNvSpPr/>
            <p:nvPr/>
          </p:nvSpPr>
          <p:spPr>
            <a:xfrm>
              <a:off x="4788020" y="2636913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Куб 35"/>
            <p:cNvSpPr/>
            <p:nvPr/>
          </p:nvSpPr>
          <p:spPr>
            <a:xfrm>
              <a:off x="4355972" y="2636913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Куб 36"/>
            <p:cNvSpPr/>
            <p:nvPr/>
          </p:nvSpPr>
          <p:spPr>
            <a:xfrm>
              <a:off x="3923924" y="2636913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Куб 37"/>
            <p:cNvSpPr/>
            <p:nvPr/>
          </p:nvSpPr>
          <p:spPr>
            <a:xfrm>
              <a:off x="3491877" y="2636913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Куб 38"/>
            <p:cNvSpPr/>
            <p:nvPr/>
          </p:nvSpPr>
          <p:spPr>
            <a:xfrm>
              <a:off x="3059829" y="2636913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Куб 39"/>
            <p:cNvSpPr/>
            <p:nvPr/>
          </p:nvSpPr>
          <p:spPr>
            <a:xfrm>
              <a:off x="2627782" y="2636913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Куб 40"/>
            <p:cNvSpPr/>
            <p:nvPr/>
          </p:nvSpPr>
          <p:spPr>
            <a:xfrm>
              <a:off x="2195734" y="2636912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Куб 41"/>
            <p:cNvSpPr/>
            <p:nvPr/>
          </p:nvSpPr>
          <p:spPr>
            <a:xfrm>
              <a:off x="4788020" y="3140968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Куб 42"/>
            <p:cNvSpPr/>
            <p:nvPr/>
          </p:nvSpPr>
          <p:spPr>
            <a:xfrm>
              <a:off x="4355972" y="3140968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Куб 43"/>
            <p:cNvSpPr/>
            <p:nvPr/>
          </p:nvSpPr>
          <p:spPr>
            <a:xfrm>
              <a:off x="3923924" y="3140968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Куб 44"/>
            <p:cNvSpPr/>
            <p:nvPr/>
          </p:nvSpPr>
          <p:spPr>
            <a:xfrm>
              <a:off x="3491877" y="3140968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Куб 45"/>
            <p:cNvSpPr/>
            <p:nvPr/>
          </p:nvSpPr>
          <p:spPr>
            <a:xfrm>
              <a:off x="3059829" y="3140968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Куб 46"/>
            <p:cNvSpPr/>
            <p:nvPr/>
          </p:nvSpPr>
          <p:spPr>
            <a:xfrm>
              <a:off x="2627782" y="3140968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Куб 47"/>
            <p:cNvSpPr/>
            <p:nvPr/>
          </p:nvSpPr>
          <p:spPr>
            <a:xfrm>
              <a:off x="2195734" y="3140968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Куб 48"/>
            <p:cNvSpPr/>
            <p:nvPr/>
          </p:nvSpPr>
          <p:spPr>
            <a:xfrm>
              <a:off x="7380305" y="4149080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Куб 49"/>
            <p:cNvSpPr/>
            <p:nvPr/>
          </p:nvSpPr>
          <p:spPr>
            <a:xfrm>
              <a:off x="6948258" y="4149080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Куб 50"/>
            <p:cNvSpPr/>
            <p:nvPr/>
          </p:nvSpPr>
          <p:spPr>
            <a:xfrm>
              <a:off x="6516210" y="4149080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Куб 51"/>
            <p:cNvSpPr/>
            <p:nvPr/>
          </p:nvSpPr>
          <p:spPr>
            <a:xfrm>
              <a:off x="6084162" y="4149080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Куб 52"/>
            <p:cNvSpPr/>
            <p:nvPr/>
          </p:nvSpPr>
          <p:spPr>
            <a:xfrm>
              <a:off x="5652115" y="4149080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Куб 53"/>
            <p:cNvSpPr/>
            <p:nvPr/>
          </p:nvSpPr>
          <p:spPr>
            <a:xfrm>
              <a:off x="5220067" y="4149080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Куб 54"/>
            <p:cNvSpPr/>
            <p:nvPr/>
          </p:nvSpPr>
          <p:spPr>
            <a:xfrm>
              <a:off x="4788020" y="4149080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Куб 55"/>
            <p:cNvSpPr/>
            <p:nvPr/>
          </p:nvSpPr>
          <p:spPr>
            <a:xfrm>
              <a:off x="4355972" y="4149080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Куб 56"/>
            <p:cNvSpPr/>
            <p:nvPr/>
          </p:nvSpPr>
          <p:spPr>
            <a:xfrm>
              <a:off x="3923924" y="4149080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Куб 57"/>
            <p:cNvSpPr/>
            <p:nvPr/>
          </p:nvSpPr>
          <p:spPr>
            <a:xfrm>
              <a:off x="3491877" y="4149080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Куб 58"/>
            <p:cNvSpPr/>
            <p:nvPr/>
          </p:nvSpPr>
          <p:spPr>
            <a:xfrm>
              <a:off x="3059829" y="4149080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Куб 59"/>
            <p:cNvSpPr/>
            <p:nvPr/>
          </p:nvSpPr>
          <p:spPr>
            <a:xfrm>
              <a:off x="2627782" y="4149080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Куб 60"/>
            <p:cNvSpPr/>
            <p:nvPr/>
          </p:nvSpPr>
          <p:spPr>
            <a:xfrm>
              <a:off x="2195734" y="4149080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Куб 61"/>
            <p:cNvSpPr/>
            <p:nvPr/>
          </p:nvSpPr>
          <p:spPr>
            <a:xfrm>
              <a:off x="6516210" y="3645024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Куб 62"/>
            <p:cNvSpPr/>
            <p:nvPr/>
          </p:nvSpPr>
          <p:spPr>
            <a:xfrm>
              <a:off x="6084162" y="3645024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Куб 63"/>
            <p:cNvSpPr/>
            <p:nvPr/>
          </p:nvSpPr>
          <p:spPr>
            <a:xfrm>
              <a:off x="5652115" y="3645024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Куб 64"/>
            <p:cNvSpPr/>
            <p:nvPr/>
          </p:nvSpPr>
          <p:spPr>
            <a:xfrm>
              <a:off x="5220067" y="3645024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Куб 65"/>
            <p:cNvSpPr/>
            <p:nvPr/>
          </p:nvSpPr>
          <p:spPr>
            <a:xfrm>
              <a:off x="4788020" y="3645024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Куб 66"/>
            <p:cNvSpPr/>
            <p:nvPr/>
          </p:nvSpPr>
          <p:spPr>
            <a:xfrm>
              <a:off x="4355972" y="3645024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Куб 67"/>
            <p:cNvSpPr/>
            <p:nvPr/>
          </p:nvSpPr>
          <p:spPr>
            <a:xfrm>
              <a:off x="3923924" y="3645024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Куб 68"/>
            <p:cNvSpPr/>
            <p:nvPr/>
          </p:nvSpPr>
          <p:spPr>
            <a:xfrm>
              <a:off x="3491877" y="3645024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Куб 69"/>
            <p:cNvSpPr/>
            <p:nvPr/>
          </p:nvSpPr>
          <p:spPr>
            <a:xfrm>
              <a:off x="3059829" y="3645024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Куб 70"/>
            <p:cNvSpPr/>
            <p:nvPr/>
          </p:nvSpPr>
          <p:spPr>
            <a:xfrm>
              <a:off x="2627782" y="3645024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Куб 71"/>
            <p:cNvSpPr/>
            <p:nvPr/>
          </p:nvSpPr>
          <p:spPr>
            <a:xfrm>
              <a:off x="2195734" y="3645024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Куб 72"/>
            <p:cNvSpPr/>
            <p:nvPr/>
          </p:nvSpPr>
          <p:spPr>
            <a:xfrm>
              <a:off x="7380305" y="4653136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Куб 73"/>
            <p:cNvSpPr/>
            <p:nvPr/>
          </p:nvSpPr>
          <p:spPr>
            <a:xfrm>
              <a:off x="6948258" y="4653136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Куб 74"/>
            <p:cNvSpPr/>
            <p:nvPr/>
          </p:nvSpPr>
          <p:spPr>
            <a:xfrm>
              <a:off x="6516210" y="4653136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Куб 75"/>
            <p:cNvSpPr/>
            <p:nvPr/>
          </p:nvSpPr>
          <p:spPr>
            <a:xfrm>
              <a:off x="6084162" y="4653136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Куб 76"/>
            <p:cNvSpPr/>
            <p:nvPr/>
          </p:nvSpPr>
          <p:spPr>
            <a:xfrm>
              <a:off x="5652115" y="4653136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Куб 77"/>
            <p:cNvSpPr/>
            <p:nvPr/>
          </p:nvSpPr>
          <p:spPr>
            <a:xfrm>
              <a:off x="5220067" y="4653136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Куб 78"/>
            <p:cNvSpPr/>
            <p:nvPr/>
          </p:nvSpPr>
          <p:spPr>
            <a:xfrm>
              <a:off x="4788020" y="4653136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Куб 79"/>
            <p:cNvSpPr/>
            <p:nvPr/>
          </p:nvSpPr>
          <p:spPr>
            <a:xfrm>
              <a:off x="4355972" y="4653136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Куб 80"/>
            <p:cNvSpPr/>
            <p:nvPr/>
          </p:nvSpPr>
          <p:spPr>
            <a:xfrm>
              <a:off x="3923924" y="4653136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Куб 81"/>
            <p:cNvSpPr/>
            <p:nvPr/>
          </p:nvSpPr>
          <p:spPr>
            <a:xfrm>
              <a:off x="3491877" y="4653136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Куб 82"/>
            <p:cNvSpPr/>
            <p:nvPr/>
          </p:nvSpPr>
          <p:spPr>
            <a:xfrm>
              <a:off x="3059830" y="4653136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Куб 83"/>
            <p:cNvSpPr/>
            <p:nvPr/>
          </p:nvSpPr>
          <p:spPr>
            <a:xfrm>
              <a:off x="2627783" y="4653136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Куб 84"/>
            <p:cNvSpPr/>
            <p:nvPr/>
          </p:nvSpPr>
          <p:spPr>
            <a:xfrm>
              <a:off x="2195736" y="4653136"/>
              <a:ext cx="576064" cy="640088"/>
            </a:xfrm>
            <a:prstGeom prst="cube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srgbClr val="C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4" name="Стрелка вправо 93"/>
          <p:cNvSpPr/>
          <p:nvPr/>
        </p:nvSpPr>
        <p:spPr>
          <a:xfrm>
            <a:off x="179512" y="1268760"/>
            <a:ext cx="546360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трелка вправо 94"/>
          <p:cNvSpPr/>
          <p:nvPr/>
        </p:nvSpPr>
        <p:spPr>
          <a:xfrm>
            <a:off x="179512" y="1844824"/>
            <a:ext cx="546360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Стрелка вправо 96"/>
          <p:cNvSpPr/>
          <p:nvPr/>
        </p:nvSpPr>
        <p:spPr>
          <a:xfrm>
            <a:off x="179512" y="2348880"/>
            <a:ext cx="546360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Стрелка вправо 97"/>
          <p:cNvSpPr/>
          <p:nvPr/>
        </p:nvSpPr>
        <p:spPr>
          <a:xfrm>
            <a:off x="179512" y="2852936"/>
            <a:ext cx="546360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Стрелка вправо 98"/>
          <p:cNvSpPr/>
          <p:nvPr/>
        </p:nvSpPr>
        <p:spPr>
          <a:xfrm>
            <a:off x="179512" y="3429000"/>
            <a:ext cx="546360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Стрелка вправо 99"/>
          <p:cNvSpPr/>
          <p:nvPr/>
        </p:nvSpPr>
        <p:spPr>
          <a:xfrm>
            <a:off x="179512" y="4005064"/>
            <a:ext cx="546360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Стрелка вправо 100"/>
          <p:cNvSpPr/>
          <p:nvPr/>
        </p:nvSpPr>
        <p:spPr>
          <a:xfrm>
            <a:off x="179512" y="4581128"/>
            <a:ext cx="546360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Стрелка вправо 101"/>
          <p:cNvSpPr/>
          <p:nvPr/>
        </p:nvSpPr>
        <p:spPr>
          <a:xfrm>
            <a:off x="179512" y="5157192"/>
            <a:ext cx="546360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Стрелка вправо 102"/>
          <p:cNvSpPr/>
          <p:nvPr/>
        </p:nvSpPr>
        <p:spPr>
          <a:xfrm>
            <a:off x="179512" y="5805264"/>
            <a:ext cx="546360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5580112" y="1268760"/>
            <a:ext cx="2664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место соединения 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деталей.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55576" y="1196752"/>
            <a:ext cx="5982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1382134" y="1196752"/>
            <a:ext cx="4972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1913441" y="1196752"/>
            <a:ext cx="4427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912543" y="2276872"/>
            <a:ext cx="4283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5004048" y="1412776"/>
            <a:ext cx="350852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ряд </a:t>
            </a:r>
          </a:p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повторяющихся </a:t>
            </a:r>
          </a:p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стежков.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840535" y="1700808"/>
            <a:ext cx="4283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1423812" y="1700808"/>
            <a:ext cx="4138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1858265" y="1700808"/>
            <a:ext cx="4090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2282170" y="1700808"/>
            <a:ext cx="5693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2750286" y="1700808"/>
            <a:ext cx="4972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3280792" y="1700808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1351804" y="2276872"/>
            <a:ext cx="4138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1847845" y="2276872"/>
            <a:ext cx="4299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318238" y="2276872"/>
            <a:ext cx="4972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2775133" y="2276872"/>
            <a:ext cx="4475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3280792" y="2276872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3774428" y="2276872"/>
            <a:ext cx="4651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5004048" y="1124744"/>
            <a:ext cx="35821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переплетение 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ниток между двумя 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проколами иглы.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3538" y="1412776"/>
            <a:ext cx="4160462" cy="230425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4" name="Прямоугольник 203"/>
          <p:cNvSpPr/>
          <p:nvPr/>
        </p:nvSpPr>
        <p:spPr>
          <a:xfrm>
            <a:off x="3841501" y="2852936"/>
            <a:ext cx="4860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й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5" name="Прямоугольник 204"/>
          <p:cNvSpPr/>
          <p:nvPr/>
        </p:nvSpPr>
        <p:spPr>
          <a:xfrm>
            <a:off x="3331834" y="2852936"/>
            <a:ext cx="4972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6" name="Прямоугольник 205"/>
          <p:cNvSpPr/>
          <p:nvPr/>
        </p:nvSpPr>
        <p:spPr>
          <a:xfrm>
            <a:off x="2766190" y="2852936"/>
            <a:ext cx="4764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7" name="Прямоугольник 206"/>
          <p:cNvSpPr/>
          <p:nvPr/>
        </p:nvSpPr>
        <p:spPr>
          <a:xfrm>
            <a:off x="2348569" y="2852936"/>
            <a:ext cx="4475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8" name="Прямоугольник 207"/>
          <p:cNvSpPr/>
          <p:nvPr/>
        </p:nvSpPr>
        <p:spPr>
          <a:xfrm>
            <a:off x="1835696" y="2852936"/>
            <a:ext cx="4651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9" name="Прямоугольник 208"/>
          <p:cNvSpPr/>
          <p:nvPr/>
        </p:nvSpPr>
        <p:spPr>
          <a:xfrm>
            <a:off x="1429296" y="2852936"/>
            <a:ext cx="4138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918027" y="2852936"/>
            <a:ext cx="4283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6372200" y="3429000"/>
            <a:ext cx="2357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шов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412776"/>
            <a:ext cx="3579221" cy="18722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14" name="Прямоугольник 213"/>
          <p:cNvSpPr/>
          <p:nvPr/>
        </p:nvSpPr>
        <p:spPr>
          <a:xfrm>
            <a:off x="4777605" y="3356992"/>
            <a:ext cx="4860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й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4239886" y="3356992"/>
            <a:ext cx="5533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ы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6" name="Прямоугольник 215"/>
          <p:cNvSpPr/>
          <p:nvPr/>
        </p:nvSpPr>
        <p:spPr>
          <a:xfrm>
            <a:off x="3774302" y="3356992"/>
            <a:ext cx="4764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3275856" y="3356992"/>
            <a:ext cx="4475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8" name="Прямоугольник 217"/>
          <p:cNvSpPr/>
          <p:nvPr/>
        </p:nvSpPr>
        <p:spPr>
          <a:xfrm>
            <a:off x="2755770" y="3429000"/>
            <a:ext cx="4972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9" name="Прямоугольник 218"/>
          <p:cNvSpPr/>
          <p:nvPr/>
        </p:nvSpPr>
        <p:spPr>
          <a:xfrm>
            <a:off x="2293392" y="3429000"/>
            <a:ext cx="4138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0" name="Прямоугольник 219"/>
          <p:cNvSpPr/>
          <p:nvPr/>
        </p:nvSpPr>
        <p:spPr>
          <a:xfrm>
            <a:off x="1863749" y="3429000"/>
            <a:ext cx="4090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ё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1" name="Прямоугольник 220"/>
          <p:cNvSpPr/>
          <p:nvPr/>
        </p:nvSpPr>
        <p:spPr>
          <a:xfrm>
            <a:off x="1341932" y="3429000"/>
            <a:ext cx="5886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2" name="Прямоугольник 221"/>
          <p:cNvSpPr/>
          <p:nvPr/>
        </p:nvSpPr>
        <p:spPr>
          <a:xfrm>
            <a:off x="846019" y="3429000"/>
            <a:ext cx="4283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3" name="Прямоугольник 222"/>
          <p:cNvSpPr/>
          <p:nvPr/>
        </p:nvSpPr>
        <p:spPr>
          <a:xfrm>
            <a:off x="811554" y="3933056"/>
            <a:ext cx="4972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1907704" y="3933056"/>
            <a:ext cx="412380" cy="6714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5" name="Прямоугольник 224"/>
          <p:cNvSpPr/>
          <p:nvPr/>
        </p:nvSpPr>
        <p:spPr>
          <a:xfrm>
            <a:off x="4671934" y="3933056"/>
            <a:ext cx="5533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ы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6" name="Прямоугольник 225"/>
          <p:cNvSpPr/>
          <p:nvPr/>
        </p:nvSpPr>
        <p:spPr>
          <a:xfrm>
            <a:off x="2367805" y="3933056"/>
            <a:ext cx="4090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ё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2797448" y="3933056"/>
            <a:ext cx="4138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8" name="Прямоугольник 227"/>
          <p:cNvSpPr/>
          <p:nvPr/>
        </p:nvSpPr>
        <p:spPr>
          <a:xfrm>
            <a:off x="3259826" y="3933056"/>
            <a:ext cx="4972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9" name="Прямоугольник 228"/>
          <p:cNvSpPr/>
          <p:nvPr/>
        </p:nvSpPr>
        <p:spPr>
          <a:xfrm>
            <a:off x="4278358" y="3933056"/>
            <a:ext cx="4764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3788729" y="3933056"/>
            <a:ext cx="4475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1" name="Прямоугольник 230"/>
          <p:cNvSpPr/>
          <p:nvPr/>
        </p:nvSpPr>
        <p:spPr>
          <a:xfrm>
            <a:off x="1343663" y="3933056"/>
            <a:ext cx="4411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2" name="Прямоугольник 231"/>
          <p:cNvSpPr/>
          <p:nvPr/>
        </p:nvSpPr>
        <p:spPr>
          <a:xfrm>
            <a:off x="5209653" y="3933056"/>
            <a:ext cx="4860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й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3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196752"/>
            <a:ext cx="3024336" cy="190421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3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196752"/>
            <a:ext cx="2448272" cy="21088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35" name="Прямоугольник 234"/>
          <p:cNvSpPr/>
          <p:nvPr/>
        </p:nvSpPr>
        <p:spPr>
          <a:xfrm>
            <a:off x="5175990" y="4509120"/>
            <a:ext cx="5533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ы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6" name="Прямоугольник 235"/>
          <p:cNvSpPr/>
          <p:nvPr/>
        </p:nvSpPr>
        <p:spPr>
          <a:xfrm>
            <a:off x="4364793" y="4509120"/>
            <a:ext cx="4475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7" name="Прямоугольник 236"/>
          <p:cNvSpPr/>
          <p:nvPr/>
        </p:nvSpPr>
        <p:spPr>
          <a:xfrm>
            <a:off x="3763882" y="4509120"/>
            <a:ext cx="4972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8" name="Прямоугольник 237"/>
          <p:cNvSpPr/>
          <p:nvPr/>
        </p:nvSpPr>
        <p:spPr>
          <a:xfrm>
            <a:off x="2273228" y="4509120"/>
            <a:ext cx="5982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5713709" y="4509120"/>
            <a:ext cx="4860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й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0" name="Прямоугольник 239"/>
          <p:cNvSpPr/>
          <p:nvPr/>
        </p:nvSpPr>
        <p:spPr>
          <a:xfrm>
            <a:off x="4782414" y="4509120"/>
            <a:ext cx="4764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1" name="Прямоугольник 240"/>
          <p:cNvSpPr/>
          <p:nvPr/>
        </p:nvSpPr>
        <p:spPr>
          <a:xfrm>
            <a:off x="2761381" y="4509120"/>
            <a:ext cx="4860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2" name="Прямоугольник 241"/>
          <p:cNvSpPr/>
          <p:nvPr/>
        </p:nvSpPr>
        <p:spPr>
          <a:xfrm>
            <a:off x="1315610" y="4509120"/>
            <a:ext cx="4972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4" name="Прямоугольник 243"/>
          <p:cNvSpPr/>
          <p:nvPr/>
        </p:nvSpPr>
        <p:spPr>
          <a:xfrm>
            <a:off x="3287077" y="4509120"/>
            <a:ext cx="4427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5" name="Прямоугольник 244"/>
          <p:cNvSpPr/>
          <p:nvPr/>
        </p:nvSpPr>
        <p:spPr>
          <a:xfrm>
            <a:off x="1892476" y="4509120"/>
            <a:ext cx="4956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6" name="Прямоугольник 245"/>
          <p:cNvSpPr/>
          <p:nvPr/>
        </p:nvSpPr>
        <p:spPr>
          <a:xfrm>
            <a:off x="822775" y="4509120"/>
            <a:ext cx="4748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4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764704"/>
            <a:ext cx="2304256" cy="283046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48" name="Прямоугольник 247"/>
          <p:cNvSpPr/>
          <p:nvPr/>
        </p:nvSpPr>
        <p:spPr>
          <a:xfrm>
            <a:off x="6156176" y="5661248"/>
            <a:ext cx="4764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9" name="Прямоугольник 248"/>
          <p:cNvSpPr/>
          <p:nvPr/>
        </p:nvSpPr>
        <p:spPr>
          <a:xfrm>
            <a:off x="4788024" y="5661248"/>
            <a:ext cx="4299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0" name="Прямоугольник 249"/>
          <p:cNvSpPr/>
          <p:nvPr/>
        </p:nvSpPr>
        <p:spPr>
          <a:xfrm>
            <a:off x="4273548" y="5661248"/>
            <a:ext cx="4411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1" name="Прямоугольник 250"/>
          <p:cNvSpPr/>
          <p:nvPr/>
        </p:nvSpPr>
        <p:spPr>
          <a:xfrm>
            <a:off x="3841500" y="5661248"/>
            <a:ext cx="4972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2" name="Прямоугольник 251"/>
          <p:cNvSpPr/>
          <p:nvPr/>
        </p:nvSpPr>
        <p:spPr>
          <a:xfrm>
            <a:off x="6588224" y="5661248"/>
            <a:ext cx="5533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ы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3" name="Прямоугольник 252"/>
          <p:cNvSpPr/>
          <p:nvPr/>
        </p:nvSpPr>
        <p:spPr>
          <a:xfrm>
            <a:off x="3337444" y="5661248"/>
            <a:ext cx="4972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4" name="Прямоугольник 253"/>
          <p:cNvSpPr/>
          <p:nvPr/>
        </p:nvSpPr>
        <p:spPr>
          <a:xfrm>
            <a:off x="2419775" y="5661248"/>
            <a:ext cx="4283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5" name="Прямоугольник 254"/>
          <p:cNvSpPr/>
          <p:nvPr/>
        </p:nvSpPr>
        <p:spPr>
          <a:xfrm>
            <a:off x="1410861" y="5661248"/>
            <a:ext cx="4299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6" name="Прямоугольник 255"/>
          <p:cNvSpPr/>
          <p:nvPr/>
        </p:nvSpPr>
        <p:spPr>
          <a:xfrm>
            <a:off x="5281660" y="5661248"/>
            <a:ext cx="4651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7" name="Прямоугольник 256"/>
          <p:cNvSpPr/>
          <p:nvPr/>
        </p:nvSpPr>
        <p:spPr>
          <a:xfrm>
            <a:off x="2859036" y="5661248"/>
            <a:ext cx="4138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8" name="Прямоугольник 257"/>
          <p:cNvSpPr/>
          <p:nvPr/>
        </p:nvSpPr>
        <p:spPr>
          <a:xfrm>
            <a:off x="1925337" y="5661248"/>
            <a:ext cx="4090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9" name="Прямоугольник 258"/>
          <p:cNvSpPr/>
          <p:nvPr/>
        </p:nvSpPr>
        <p:spPr>
          <a:xfrm>
            <a:off x="899592" y="5661248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6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1196752"/>
            <a:ext cx="3120348" cy="187220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43" name="Прямоугольник 242"/>
          <p:cNvSpPr/>
          <p:nvPr/>
        </p:nvSpPr>
        <p:spPr>
          <a:xfrm>
            <a:off x="827584" y="5013176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2" name="Прямоугольник 261"/>
          <p:cNvSpPr/>
          <p:nvPr/>
        </p:nvSpPr>
        <p:spPr>
          <a:xfrm>
            <a:off x="1305190" y="5013176"/>
            <a:ext cx="4972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3" name="Прямоугольник 262"/>
          <p:cNvSpPr/>
          <p:nvPr/>
        </p:nvSpPr>
        <p:spPr>
          <a:xfrm>
            <a:off x="3177398" y="5013176"/>
            <a:ext cx="4972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4" name="Прямоугольник 263"/>
          <p:cNvSpPr/>
          <p:nvPr/>
        </p:nvSpPr>
        <p:spPr>
          <a:xfrm>
            <a:off x="1748459" y="5013176"/>
            <a:ext cx="4748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7" name="Прямоугольник 266"/>
          <p:cNvSpPr/>
          <p:nvPr/>
        </p:nvSpPr>
        <p:spPr>
          <a:xfrm>
            <a:off x="2246905" y="5013176"/>
            <a:ext cx="4860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8" name="Прямоугольник 267"/>
          <p:cNvSpPr/>
          <p:nvPr/>
        </p:nvSpPr>
        <p:spPr>
          <a:xfrm>
            <a:off x="5222476" y="5013176"/>
            <a:ext cx="4395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ь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9" name="Прямоугольник 268"/>
          <p:cNvSpPr/>
          <p:nvPr/>
        </p:nvSpPr>
        <p:spPr>
          <a:xfrm>
            <a:off x="4201540" y="5013176"/>
            <a:ext cx="4651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0" name="Прямоугольник 269"/>
          <p:cNvSpPr/>
          <p:nvPr/>
        </p:nvSpPr>
        <p:spPr>
          <a:xfrm>
            <a:off x="3708705" y="5013176"/>
            <a:ext cx="4427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1" name="Прямоугольник 270"/>
          <p:cNvSpPr/>
          <p:nvPr/>
        </p:nvSpPr>
        <p:spPr>
          <a:xfrm>
            <a:off x="2779013" y="5013176"/>
            <a:ext cx="4299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2" name="Прямоугольник 271"/>
          <p:cNvSpPr/>
          <p:nvPr/>
        </p:nvSpPr>
        <p:spPr>
          <a:xfrm>
            <a:off x="4700787" y="5013176"/>
            <a:ext cx="4748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3" name="Прямоугольник 272"/>
          <p:cNvSpPr/>
          <p:nvPr/>
        </p:nvSpPr>
        <p:spPr>
          <a:xfrm>
            <a:off x="6711401" y="5013176"/>
            <a:ext cx="4860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й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4" name="Прямоугольник 273"/>
          <p:cNvSpPr/>
          <p:nvPr/>
        </p:nvSpPr>
        <p:spPr>
          <a:xfrm>
            <a:off x="6101674" y="5013176"/>
            <a:ext cx="5533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ы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5" name="Прямоугольник 274"/>
          <p:cNvSpPr/>
          <p:nvPr/>
        </p:nvSpPr>
        <p:spPr>
          <a:xfrm>
            <a:off x="5708098" y="5013176"/>
            <a:ext cx="4764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8" name="Куб 277"/>
          <p:cNvSpPr/>
          <p:nvPr/>
        </p:nvSpPr>
        <p:spPr>
          <a:xfrm>
            <a:off x="7092280" y="5589240"/>
            <a:ext cx="720080" cy="712096"/>
          </a:xfrm>
          <a:prstGeom prst="cube">
            <a:avLst/>
          </a:prstGeom>
          <a:solidFill>
            <a:srgbClr val="E6AF00">
              <a:alpha val="56000"/>
            </a:srgbClr>
          </a:solidFill>
          <a:ln>
            <a:solidFill>
              <a:srgbClr val="FFC000"/>
            </a:solidFill>
          </a:ln>
          <a:effectLst>
            <a:innerShdw blurRad="63500" dist="50800" dir="10800000">
              <a:schemeClr val="accent6">
                <a:lumMod val="75000"/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Прямоугольник 259"/>
          <p:cNvSpPr/>
          <p:nvPr/>
        </p:nvSpPr>
        <p:spPr>
          <a:xfrm>
            <a:off x="7164288" y="5733256"/>
            <a:ext cx="4860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й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9" name="Прямоугольник 278"/>
          <p:cNvSpPr/>
          <p:nvPr/>
        </p:nvSpPr>
        <p:spPr>
          <a:xfrm>
            <a:off x="5758592" y="5661248"/>
            <a:ext cx="4074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0"/>
                            </p:stCondLst>
                            <p:childTnLst>
                              <p:par>
                                <p:cTn id="14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500"/>
                            </p:stCondLst>
                            <p:childTnLst>
                              <p:par>
                                <p:cTn id="146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500"/>
                            </p:stCondLst>
                            <p:childTnLst>
                              <p:par>
                                <p:cTn id="15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000"/>
                            </p:stCondLst>
                            <p:childTnLst>
                              <p:par>
                                <p:cTn id="18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5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0"/>
                            </p:stCondLst>
                            <p:childTnLst>
                              <p:par>
                                <p:cTn id="19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"/>
                            </p:stCondLst>
                            <p:childTnLst>
                              <p:par>
                                <p:cTn id="20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7500"/>
                            </p:stCondLst>
                            <p:childTnLst>
                              <p:par>
                                <p:cTn id="20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3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9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000"/>
                            </p:stCondLst>
                            <p:childTnLst>
                              <p:par>
                                <p:cTn id="2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5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0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4000"/>
                            </p:stCondLst>
                            <p:childTnLst>
                              <p:par>
                                <p:cTn id="2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6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0"/>
                            </p:stCondLst>
                            <p:childTnLst>
                              <p:par>
                                <p:cTn id="2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6000"/>
                            </p:stCondLst>
                            <p:childTnLst>
                              <p:par>
                                <p:cTn id="2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000"/>
                            </p:stCondLst>
                            <p:childTnLst>
                              <p:par>
                                <p:cTn id="26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7500"/>
                            </p:stCondLst>
                            <p:childTnLst>
                              <p:par>
                                <p:cTn id="26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2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000"/>
                            </p:stCondLst>
                            <p:childTnLst>
                              <p:par>
                                <p:cTn id="28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8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4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9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000"/>
                            </p:stCondLst>
                            <p:childTnLst>
                              <p:par>
                                <p:cTn id="30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5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4000"/>
                            </p:stCondLst>
                            <p:childTnLst>
                              <p:par>
                                <p:cTn id="3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6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5000"/>
                            </p:stCondLst>
                            <p:childTnLst>
                              <p:par>
                                <p:cTn id="3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6000"/>
                            </p:stCondLst>
                            <p:childTnLst>
                              <p:par>
                                <p:cTn id="3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3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3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3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3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9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2000"/>
                            </p:stCondLst>
                            <p:childTnLst>
                              <p:par>
                                <p:cTn id="36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5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0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3000"/>
                            </p:stCondLst>
                            <p:childTnLst>
                              <p:par>
                                <p:cTn id="37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6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5000"/>
                            </p:stCondLst>
                            <p:childTnLst>
                              <p:par>
                                <p:cTn id="38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8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4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9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7500"/>
                            </p:stCondLst>
                            <p:childTnLst>
                              <p:par>
                                <p:cTn id="41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8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000"/>
                            </p:stCondLst>
                            <p:childTnLst>
                              <p:par>
                                <p:cTn id="4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4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9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5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1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6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4000"/>
                            </p:stCondLst>
                            <p:childTnLst>
                              <p:par>
                                <p:cTn id="4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2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5000"/>
                            </p:stCondLst>
                            <p:childTnLst>
                              <p:par>
                                <p:cTn id="46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8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3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6000"/>
                            </p:stCondLst>
                            <p:childTnLst>
                              <p:par>
                                <p:cTn id="47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9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7000"/>
                            </p:stCondLst>
                            <p:childTnLst>
                              <p:par>
                                <p:cTn id="48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5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0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8000"/>
                            </p:stCondLst>
                            <p:childTnLst>
                              <p:par>
                                <p:cTn id="49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6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9000"/>
                            </p:stCondLst>
                            <p:childTnLst>
                              <p:par>
                                <p:cTn id="49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9500"/>
                            </p:stCondLst>
                            <p:childTnLst>
                              <p:par>
                                <p:cTn id="50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4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6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000"/>
                            </p:stCondLst>
                            <p:childTnLst>
                              <p:par>
                                <p:cTn id="5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2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7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2000"/>
                            </p:stCondLst>
                            <p:childTnLst>
                              <p:par>
                                <p:cTn id="5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1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3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8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3000"/>
                            </p:stCondLst>
                            <p:childTnLst>
                              <p:par>
                                <p:cTn id="5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4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9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5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0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5000"/>
                            </p:stCondLst>
                            <p:childTnLst>
                              <p:par>
                                <p:cTn id="56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4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6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9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1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6000"/>
                            </p:stCondLst>
                            <p:childTnLst>
                              <p:par>
                                <p:cTn id="57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5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7000"/>
                            </p:stCondLst>
                            <p:childTnLst>
                              <p:par>
                                <p:cTn id="57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1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3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8000"/>
                            </p:stCondLst>
                            <p:childTnLst>
                              <p:par>
                                <p:cTn id="58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7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9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9000"/>
                            </p:stCondLst>
                            <p:childTnLst>
                              <p:par>
                                <p:cTn id="59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5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6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4" grpId="0" animBg="1"/>
      <p:bldP spid="95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/>
      <p:bldP spid="104" grpId="1"/>
      <p:bldP spid="106" grpId="0"/>
      <p:bldP spid="107" grpId="0"/>
      <p:bldP spid="108" grpId="0"/>
      <p:bldP spid="109" grpId="0"/>
      <p:bldP spid="110" grpId="0"/>
      <p:bldP spid="110" grpId="1"/>
      <p:bldP spid="111" grpId="0"/>
      <p:bldP spid="112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3" grpId="1"/>
      <p:bldP spid="204" grpId="0"/>
      <p:bldP spid="205" grpId="0"/>
      <p:bldP spid="206" grpId="0"/>
      <p:bldP spid="207" grpId="0"/>
      <p:bldP spid="208" grpId="0"/>
      <p:bldP spid="209" grpId="0"/>
      <p:bldP spid="210" grpId="0"/>
      <p:bldP spid="212" grpId="0"/>
      <p:bldP spid="212" grpId="1"/>
      <p:bldP spid="214" grpId="0"/>
      <p:bldP spid="215" grpId="0"/>
      <p:bldP spid="216" grpId="0"/>
      <p:bldP spid="217" grpId="0"/>
      <p:bldP spid="218" grpId="0"/>
      <p:bldP spid="219" grpId="0"/>
      <p:bldP spid="220" grpId="0"/>
      <p:bldP spid="221" grpId="0"/>
      <p:bldP spid="222" grpId="0"/>
      <p:bldP spid="223" grpId="0"/>
      <p:bldP spid="224" grpId="0"/>
      <p:bldP spid="225" grpId="0"/>
      <p:bldP spid="226" grpId="0"/>
      <p:bldP spid="227" grpId="0"/>
      <p:bldP spid="228" grpId="0"/>
      <p:bldP spid="229" grpId="0"/>
      <p:bldP spid="230" grpId="0"/>
      <p:bldP spid="231" grpId="0"/>
      <p:bldP spid="232" grpId="0"/>
      <p:bldP spid="235" grpId="0"/>
      <p:bldP spid="236" grpId="0"/>
      <p:bldP spid="237" grpId="0"/>
      <p:bldP spid="238" grpId="0"/>
      <p:bldP spid="239" grpId="0"/>
      <p:bldP spid="240" grpId="0"/>
      <p:bldP spid="241" grpId="0"/>
      <p:bldP spid="242" grpId="0"/>
      <p:bldP spid="244" grpId="0"/>
      <p:bldP spid="245" grpId="0"/>
      <p:bldP spid="246" grpId="0"/>
      <p:bldP spid="248" grpId="0"/>
      <p:bldP spid="249" grpId="0"/>
      <p:bldP spid="250" grpId="0"/>
      <p:bldP spid="251" grpId="0"/>
      <p:bldP spid="252" grpId="0"/>
      <p:bldP spid="253" grpId="0"/>
      <p:bldP spid="254" grpId="0"/>
      <p:bldP spid="255" grpId="0"/>
      <p:bldP spid="256" grpId="0"/>
      <p:bldP spid="257" grpId="0"/>
      <p:bldP spid="258" grpId="0"/>
      <p:bldP spid="259" grpId="0"/>
      <p:bldP spid="243" grpId="0"/>
      <p:bldP spid="262" grpId="0"/>
      <p:bldP spid="263" grpId="0"/>
      <p:bldP spid="264" grpId="0"/>
      <p:bldP spid="267" grpId="0"/>
      <p:bldP spid="268" grpId="0"/>
      <p:bldP spid="269" grpId="0"/>
      <p:bldP spid="270" grpId="0"/>
      <p:bldP spid="271" grpId="0"/>
      <p:bldP spid="272" grpId="0"/>
      <p:bldP spid="273" grpId="0"/>
      <p:bldP spid="274" grpId="0"/>
      <p:bldP spid="275" grpId="0"/>
      <p:bldP spid="260" grpId="0"/>
      <p:bldP spid="2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2-tub-ru.yandex.net/i?id=15864392-51-72&amp;n=2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899592" y="188640"/>
            <a:ext cx="7272808" cy="720080"/>
          </a:xfrm>
          <a:prstGeom prst="roundRect">
            <a:avLst>
              <a:gd name="adj" fmla="val 44241"/>
            </a:avLst>
          </a:prstGeom>
          <a:solidFill>
            <a:srgbClr val="FFFF00">
              <a:alpha val="34000"/>
            </a:srgbClr>
          </a:solidFill>
          <a:ln w="22225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Итоговый инструктаж</a:t>
            </a:r>
            <a:endParaRPr lang="ru-RU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WordArt 10"/>
          <p:cNvSpPr>
            <a:spLocks noChangeArrowheads="1" noChangeShapeType="1" noTextEdit="1"/>
          </p:cNvSpPr>
          <p:nvPr/>
        </p:nvSpPr>
        <p:spPr bwMode="auto">
          <a:xfrm>
            <a:off x="6588224" y="3717032"/>
            <a:ext cx="21907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3366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prstShdw prst="shdw17" dist="17961" dir="13500000">
                    <a:srgbClr val="1F3D00"/>
                  </a:prstShdw>
                </a:effectLst>
                <a:latin typeface="Times New Roman"/>
                <a:cs typeface="Times New Roman"/>
              </a:rPr>
              <a:t>Было 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3366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prstShdw prst="shdw17" dist="17961" dir="13500000">
                    <a:srgbClr val="1F3D00"/>
                  </a:prstShdw>
                </a:effectLst>
                <a:latin typeface="Times New Roman"/>
                <a:cs typeface="Times New Roman"/>
              </a:rPr>
              <a:t>неинтересно</a:t>
            </a:r>
            <a:endParaRPr lang="ru-RU" sz="3600" kern="10" dirty="0">
              <a:ln w="9525">
                <a:solidFill>
                  <a:srgbClr val="336600"/>
                </a:solidFill>
                <a:round/>
                <a:headEnd/>
                <a:tailEnd/>
              </a:ln>
              <a:solidFill>
                <a:srgbClr val="009900"/>
              </a:solidFill>
              <a:effectLst>
                <a:prstShdw prst="shdw17" dist="17961" dir="13500000">
                  <a:srgbClr val="1F3D00"/>
                </a:prstShdw>
              </a:effectLst>
              <a:latin typeface="Times New Roman"/>
              <a:cs typeface="Times New Roman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611560" y="908720"/>
            <a:ext cx="8229600" cy="10112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Вам понравилось занятие?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969801" y="4582927"/>
            <a:ext cx="1083718" cy="237626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941168"/>
            <a:ext cx="2448272" cy="163226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1916832"/>
            <a:ext cx="2232248" cy="15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32" name="Picture 8" descr="C:\Documents and Settings\Loner\Рабочий стол\smailiki_animirovannie_550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1628800"/>
            <a:ext cx="1656184" cy="2318658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 t="18500" b="21650"/>
          <a:stretch>
            <a:fillRect/>
          </a:stretch>
        </p:blipFill>
        <p:spPr bwMode="auto">
          <a:xfrm>
            <a:off x="6444208" y="5085184"/>
            <a:ext cx="2699792" cy="138450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3" name="WordArt 9"/>
          <p:cNvSpPr>
            <a:spLocks noChangeArrowheads="1" noChangeShapeType="1" noTextEdit="1"/>
          </p:cNvSpPr>
          <p:nvPr/>
        </p:nvSpPr>
        <p:spPr bwMode="auto">
          <a:xfrm>
            <a:off x="3419872" y="3645024"/>
            <a:ext cx="21907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prstShdw prst="shdw17" dist="17961" dir="13500000">
                    <a:srgbClr val="73302E"/>
                  </a:prstShdw>
                </a:effectLst>
                <a:latin typeface="Times New Roman"/>
                <a:cs typeface="Times New Roman"/>
              </a:rPr>
              <a:t>Было</a:t>
            </a:r>
          </a:p>
          <a:p>
            <a:pPr algn="ctr"/>
            <a:r>
              <a:rPr lang="ru-RU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prstShdw prst="shdw17" dist="17961" dir="13500000">
                    <a:srgbClr val="73302E"/>
                  </a:prstShdw>
                </a:effectLst>
                <a:latin typeface="Times New Roman"/>
                <a:cs typeface="Times New Roman"/>
              </a:rPr>
              <a:t>интересно</a:t>
            </a:r>
          </a:p>
        </p:txBody>
      </p:sp>
      <p:sp>
        <p:nvSpPr>
          <p:cNvPr id="12" name="WordArt 8"/>
          <p:cNvSpPr>
            <a:spLocks noChangeArrowheads="1" noChangeShapeType="1" noTextEdit="1"/>
          </p:cNvSpPr>
          <p:nvPr/>
        </p:nvSpPr>
        <p:spPr bwMode="auto">
          <a:xfrm>
            <a:off x="395536" y="3717032"/>
            <a:ext cx="21907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7" dist="17961" dir="13500000">
                    <a:srgbClr val="5C001F"/>
                  </a:prstShdw>
                </a:effectLst>
                <a:latin typeface="Times New Roman"/>
                <a:cs typeface="Times New Roman"/>
              </a:rPr>
              <a:t>Было очень</a:t>
            </a:r>
          </a:p>
          <a:p>
            <a:pPr algn="ctr"/>
            <a:r>
              <a:rPr lang="ru-RU" sz="3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7" dist="17961" dir="13500000">
                    <a:srgbClr val="5C001F"/>
                  </a:prstShdw>
                </a:effectLst>
                <a:latin typeface="Times New Roman"/>
                <a:cs typeface="Times New Roman"/>
              </a:rPr>
              <a:t>интересно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4" grpId="1"/>
      <p:bldP spid="18" grpId="0"/>
      <p:bldP spid="18" grpId="1"/>
      <p:bldP spid="13" grpId="0"/>
      <p:bldP spid="13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2-tub-ru.yandex.net/i?id=15864392-51-72&amp;n=2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  <p:pic>
        <p:nvPicPr>
          <p:cNvPr id="19" name="Picture 9" descr="C:\Documents and Settings\Администратор.TOPHITS-7102104\Рабочий стол\0_5de5f_2bef5b54_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0"/>
            <a:ext cx="5919847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2771800" y="5445224"/>
            <a:ext cx="446449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работу. </a:t>
            </a:r>
            <a:endParaRPr lang="ru-RU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2-tub-ru.yandex.net/i?id=15864392-51-72&amp;n=2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268760"/>
            <a:ext cx="8820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hlinkClick r:id="rId3"/>
              </a:rPr>
              <a:t>1. </a:t>
            </a:r>
            <a:r>
              <a:rPr lang="en-US" sz="2400" dirty="0" smtClean="0">
                <a:hlinkClick r:id="rId3"/>
              </a:rPr>
              <a:t>http://rusalka-7.ucoz.ru/index/ruchnye_raboty/0-16</a:t>
            </a:r>
            <a:endParaRPr lang="ru-RU" sz="24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700809"/>
            <a:ext cx="8820472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hlinkClick r:id="rId4"/>
              </a:rPr>
              <a:t> 2. </a:t>
            </a:r>
            <a:r>
              <a:rPr lang="en-US" sz="2400" dirty="0" smtClean="0">
                <a:hlinkClick r:id="rId4"/>
              </a:rPr>
              <a:t>http://neposed.net/kids-literature/zagadki/zagadki-o-predmetnom-mire/zagadki-pro-shvejnye-prinadlezhnosti.html</a:t>
            </a:r>
            <a:endParaRPr lang="ru-RU" sz="2400" dirty="0" smtClean="0"/>
          </a:p>
          <a:p>
            <a:r>
              <a:rPr lang="ru-RU" sz="2400" dirty="0" smtClean="0">
                <a:hlinkClick r:id="rId5"/>
              </a:rPr>
              <a:t>3. </a:t>
            </a:r>
            <a:r>
              <a:rPr lang="en-US" sz="2400" dirty="0" smtClean="0">
                <a:hlinkClick r:id="rId5"/>
              </a:rPr>
              <a:t>http://weaft.com/documents/russkie-narod-poslovica-pogovorka-temu-rukodelie-russian-needlework-phrases</a:t>
            </a:r>
            <a:endParaRPr lang="ru-RU" sz="2400" dirty="0" smtClean="0"/>
          </a:p>
          <a:p>
            <a:pPr marL="0" lvl="7"/>
            <a:r>
              <a:rPr lang="ru-RU" sz="2400" dirty="0" smtClean="0">
                <a:solidFill>
                  <a:srgbClr val="002060"/>
                </a:solidFill>
              </a:rPr>
              <a:t>4. В.Д. Симоненко, Ю.Л. </a:t>
            </a:r>
            <a:r>
              <a:rPr lang="ru-RU" sz="2400" dirty="0" err="1" smtClean="0">
                <a:solidFill>
                  <a:srgbClr val="002060"/>
                </a:solidFill>
              </a:rPr>
              <a:t>Хотунцев</a:t>
            </a:r>
            <a:r>
              <a:rPr lang="ru-RU" sz="2400" dirty="0" smtClean="0">
                <a:solidFill>
                  <a:srgbClr val="002060"/>
                </a:solidFill>
              </a:rPr>
              <a:t>. Технология. Трудовое обучение. /М. Просвещение, 2009г.</a:t>
            </a:r>
          </a:p>
          <a:p>
            <a:pPr marL="0" lvl="7"/>
            <a:r>
              <a:rPr lang="ru-RU" sz="2400" dirty="0" smtClean="0">
                <a:solidFill>
                  <a:srgbClr val="002060"/>
                </a:solidFill>
              </a:rPr>
              <a:t>5. Сасова И.А, Марченко А.В. Технология</a:t>
            </a:r>
            <a:r>
              <a:rPr lang="ru-RU" sz="2400" i="1" dirty="0" smtClean="0">
                <a:solidFill>
                  <a:srgbClr val="002060"/>
                </a:solidFill>
              </a:rPr>
              <a:t>.</a:t>
            </a:r>
            <a:r>
              <a:rPr lang="ru-RU" sz="2400" dirty="0" smtClean="0">
                <a:solidFill>
                  <a:srgbClr val="002060"/>
                </a:solidFill>
              </a:rPr>
              <a:t> /</a:t>
            </a:r>
            <a:r>
              <a:rPr lang="ru-RU" sz="2400" i="1" dirty="0" smtClean="0">
                <a:solidFill>
                  <a:srgbClr val="002060"/>
                </a:solidFill>
              </a:rPr>
              <a:t> М.: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Вентана-Граф</a:t>
            </a:r>
            <a:r>
              <a:rPr lang="ru-RU" sz="2400" dirty="0" smtClean="0">
                <a:solidFill>
                  <a:srgbClr val="002060"/>
                </a:solidFill>
              </a:rPr>
              <a:t>, 2008г. </a:t>
            </a:r>
          </a:p>
          <a:p>
            <a:r>
              <a:rPr lang="ru-RU" sz="2400" dirty="0" smtClean="0"/>
              <a:t>6.  «Технология. Программы начального и основного общего образования»  Хохлова М.В.,  </a:t>
            </a:r>
            <a:r>
              <a:rPr lang="ru-RU" sz="2400" dirty="0" err="1" smtClean="0"/>
              <a:t>Самородский</a:t>
            </a:r>
            <a:r>
              <a:rPr lang="ru-RU" sz="2400" dirty="0" smtClean="0"/>
              <a:t> П.С., Синица Н.В., Симоненко В.Д. – М.: </a:t>
            </a:r>
            <a:r>
              <a:rPr lang="ru-RU" sz="2400" dirty="0" err="1" smtClean="0"/>
              <a:t>Вентана-Граф</a:t>
            </a:r>
            <a:r>
              <a:rPr lang="ru-RU" sz="2400" dirty="0" smtClean="0"/>
              <a:t>, 2010г.</a:t>
            </a:r>
          </a:p>
          <a:p>
            <a:r>
              <a:rPr lang="ru-RU" sz="2400" dirty="0" smtClean="0"/>
              <a:t>7. Учебник «</a:t>
            </a:r>
            <a:r>
              <a:rPr lang="ru-RU" sz="2400" b="1" dirty="0" smtClean="0"/>
              <a:t>Технология. Обслуживающий труд: 5 класс.</a:t>
            </a:r>
            <a:r>
              <a:rPr lang="ru-RU" sz="2400" dirty="0" smtClean="0"/>
              <a:t>» Симоненко В. Д. – М.: </a:t>
            </a:r>
            <a:r>
              <a:rPr lang="ru-RU" sz="2400" dirty="0" err="1" smtClean="0"/>
              <a:t>Вентана-Граф</a:t>
            </a:r>
            <a:r>
              <a:rPr lang="ru-RU" sz="2400" dirty="0" smtClean="0"/>
              <a:t>, 2010г.</a:t>
            </a:r>
          </a:p>
          <a:p>
            <a:endParaRPr lang="ru-RU" sz="2400" dirty="0" smtClean="0"/>
          </a:p>
          <a:p>
            <a:pPr>
              <a:lnSpc>
                <a:spcPct val="150000"/>
              </a:lnSpc>
            </a:pPr>
            <a:endParaRPr lang="ru-RU" sz="2400" dirty="0" smtClean="0"/>
          </a:p>
          <a:p>
            <a:pPr>
              <a:lnSpc>
                <a:spcPct val="150000"/>
              </a:lnSpc>
            </a:pPr>
            <a:endParaRPr lang="ru-RU" sz="2400" dirty="0" smtClean="0"/>
          </a:p>
          <a:p>
            <a:pPr>
              <a:lnSpc>
                <a:spcPct val="150000"/>
              </a:lnSpc>
            </a:pPr>
            <a:endParaRPr lang="ru-RU" sz="2400" dirty="0" smtClean="0"/>
          </a:p>
          <a:p>
            <a:endParaRPr lang="ru-RU" sz="2000" dirty="0" smtClean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-324544" y="260648"/>
            <a:ext cx="9145016" cy="792088"/>
          </a:xfrm>
          <a:prstGeom prst="roundRect">
            <a:avLst>
              <a:gd name="adj" fmla="val 44241"/>
            </a:avLst>
          </a:prstGeom>
          <a:solidFill>
            <a:srgbClr val="FFFF00">
              <a:alpha val="34000"/>
            </a:srgbClr>
          </a:solidFill>
          <a:ln w="22225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Литература и Интернет ресурсы</a:t>
            </a:r>
            <a:endParaRPr lang="ru-RU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25437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25437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332</Words>
  <Application>Microsoft Office PowerPoint</Application>
  <PresentationFormat>Экран (4:3)</PresentationFormat>
  <Paragraphs>135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Grey Wolf</dc:creator>
  <cp:lastModifiedBy>Grey Wolf</cp:lastModifiedBy>
  <cp:revision>152</cp:revision>
  <dcterms:created xsi:type="dcterms:W3CDTF">2013-08-17T13:36:25Z</dcterms:created>
  <dcterms:modified xsi:type="dcterms:W3CDTF">2013-08-22T08:11:55Z</dcterms:modified>
</cp:coreProperties>
</file>