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21"/>
  </p:handoutMasterIdLst>
  <p:sldIdLst>
    <p:sldId id="256" r:id="rId2"/>
    <p:sldId id="269" r:id="rId3"/>
    <p:sldId id="257" r:id="rId4"/>
    <p:sldId id="258" r:id="rId5"/>
    <p:sldId id="259" r:id="rId6"/>
    <p:sldId id="264" r:id="rId7"/>
    <p:sldId id="265" r:id="rId8"/>
    <p:sldId id="266" r:id="rId9"/>
    <p:sldId id="260" r:id="rId10"/>
    <p:sldId id="267" r:id="rId11"/>
    <p:sldId id="268" r:id="rId12"/>
    <p:sldId id="261" r:id="rId13"/>
    <p:sldId id="270" r:id="rId14"/>
    <p:sldId id="262" r:id="rId15"/>
    <p:sldId id="271" r:id="rId16"/>
    <p:sldId id="263" r:id="rId17"/>
    <p:sldId id="272" r:id="rId18"/>
    <p:sldId id="273" r:id="rId19"/>
    <p:sldId id="274" r:id="rId20"/>
  </p:sldIdLst>
  <p:sldSz cx="10801350" cy="7200900"/>
  <p:notesSz cx="9144000" cy="6858000"/>
  <p:defaultTextStyle>
    <a:defPPr>
      <a:defRPr lang="ru-RU"/>
    </a:defPPr>
    <a:lvl1pPr marL="0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247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495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742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6988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235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484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99730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3977" algn="l" defTabSz="102849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4660"/>
  </p:normalViewPr>
  <p:slideViewPr>
    <p:cSldViewPr>
      <p:cViewPr varScale="1">
        <p:scale>
          <a:sx n="64" d="100"/>
          <a:sy n="64" d="100"/>
        </p:scale>
        <p:origin x="-966" y="-96"/>
      </p:cViewPr>
      <p:guideLst>
        <p:guide orient="horz" pos="2268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12310-A646-412C-94F8-D8F1A642FB6D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88F98-87EF-44CB-8A22-3819A3E94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60046" y="345644"/>
            <a:ext cx="10078490" cy="65066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4467" y="455870"/>
            <a:ext cx="9812418" cy="3264408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53306" y="1911216"/>
            <a:ext cx="9181148" cy="1920240"/>
          </a:xfrm>
        </p:spPr>
        <p:txBody>
          <a:bodyPr lIns="51435" rIns="51435" bIns="51435"/>
          <a:lstStyle>
            <a:lvl1pPr algn="r">
              <a:defRPr sz="5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853306" y="3869284"/>
            <a:ext cx="9181148" cy="960120"/>
          </a:xfrm>
        </p:spPr>
        <p:txBody>
          <a:bodyPr lIns="205740" tIns="0"/>
          <a:lstStyle>
            <a:lvl1pPr marL="41148" indent="0" algn="r">
              <a:spcBef>
                <a:spcPts val="0"/>
              </a:spcBef>
              <a:buNone/>
              <a:defRPr sz="2300">
                <a:solidFill>
                  <a:schemeClr val="bg2">
                    <a:shade val="25000"/>
                  </a:schemeClr>
                </a:solidFill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74" y="5232654"/>
            <a:ext cx="9667208" cy="110413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74" y="556869"/>
            <a:ext cx="9667208" cy="439735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830979" y="560075"/>
            <a:ext cx="2340293" cy="552068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0079" y="560073"/>
            <a:ext cx="7020878" cy="552069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74" y="5232654"/>
            <a:ext cx="9667208" cy="110413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74" y="556869"/>
            <a:ext cx="9667208" cy="439735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60046" y="345644"/>
            <a:ext cx="10078490" cy="65066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4467" y="455871"/>
            <a:ext cx="9812418" cy="4558395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31" y="5175047"/>
            <a:ext cx="9667208" cy="710489"/>
          </a:xfrm>
        </p:spPr>
        <p:txBody>
          <a:bodyPr lIns="102870" bIns="0" anchor="b"/>
          <a:lstStyle>
            <a:lvl1pPr algn="l">
              <a:buNone/>
              <a:defRPr sz="41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231" y="5905708"/>
            <a:ext cx="9667208" cy="441655"/>
          </a:xfrm>
        </p:spPr>
        <p:txBody>
          <a:bodyPr lIns="133731" tIns="0" anchor="t"/>
          <a:lstStyle>
            <a:lvl1pPr marL="0" marR="41148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7578" y="556870"/>
            <a:ext cx="4644581" cy="460857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17269" y="556870"/>
            <a:ext cx="4644581" cy="460857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74" y="5232654"/>
            <a:ext cx="9667208" cy="1104138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7283" y="608410"/>
            <a:ext cx="4644581" cy="831770"/>
          </a:xfrm>
        </p:spPr>
        <p:txBody>
          <a:bodyPr lIns="164592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95374" y="608410"/>
            <a:ext cx="4644581" cy="831770"/>
          </a:xfrm>
        </p:spPr>
        <p:txBody>
          <a:bodyPr lIns="154305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17283" y="1520190"/>
            <a:ext cx="4644581" cy="3664458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95374" y="1520190"/>
            <a:ext cx="4644581" cy="3664458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60046" y="345644"/>
            <a:ext cx="10078490" cy="65066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2688" y="560070"/>
            <a:ext cx="3510439" cy="960120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542763" y="1520192"/>
            <a:ext cx="3510439" cy="4416418"/>
          </a:xfrm>
        </p:spPr>
        <p:txBody>
          <a:bodyPr lIns="102870"/>
          <a:lstStyle>
            <a:lvl1pPr marL="20574" marR="20574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99371" y="976651"/>
            <a:ext cx="5464650" cy="496062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60046" y="345644"/>
            <a:ext cx="10078490" cy="65066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560945" y="455870"/>
            <a:ext cx="2745940" cy="456057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5262659"/>
            <a:ext cx="9721215" cy="1104138"/>
          </a:xfrm>
        </p:spPr>
        <p:txBody>
          <a:bodyPr anchor="t"/>
          <a:lstStyle>
            <a:lvl1pPr algn="l">
              <a:buNone/>
              <a:defRPr sz="41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634078" y="560070"/>
            <a:ext cx="2646331" cy="4422054"/>
          </a:xfrm>
        </p:spPr>
        <p:txBody>
          <a:bodyPr lIns="102870"/>
          <a:lstStyle>
            <a:lvl1pPr marL="51435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7873" y="457556"/>
            <a:ext cx="6999275" cy="456057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60046" y="345644"/>
            <a:ext cx="10078490" cy="65066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467" y="455870"/>
            <a:ext cx="9812418" cy="576072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94074" y="5234870"/>
            <a:ext cx="9667208" cy="1104138"/>
          </a:xfrm>
          <a:prstGeom prst="rect">
            <a:avLst/>
          </a:prstGeom>
        </p:spPr>
        <p:txBody>
          <a:bodyPr vert="horz" lIns="102870" tIns="51435" rIns="102870" bIns="5143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94074" y="556869"/>
            <a:ext cx="9667208" cy="4397350"/>
          </a:xfrm>
          <a:prstGeom prst="rect">
            <a:avLst/>
          </a:prstGeom>
        </p:spPr>
        <p:txBody>
          <a:bodyPr vert="horz" lIns="205740" tIns="102870" rIns="102870" bIns="5143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460787" y="6417469"/>
            <a:ext cx="2700338" cy="383381"/>
          </a:xfrm>
          <a:prstGeom prst="rect">
            <a:avLst/>
          </a:prstGeom>
        </p:spPr>
        <p:txBody>
          <a:bodyPr vert="horz" lIns="102870" tIns="51435" rIns="102870" bIns="5143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365F02-5F52-4496-B352-4468335CA13C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7161125" y="6417469"/>
            <a:ext cx="2700338" cy="383381"/>
          </a:xfrm>
          <a:prstGeom prst="rect">
            <a:avLst/>
          </a:prstGeom>
        </p:spPr>
        <p:txBody>
          <a:bodyPr vert="horz" lIns="102870" tIns="51435" rIns="102870" bIns="51435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861462" y="6417469"/>
            <a:ext cx="540068" cy="383381"/>
          </a:xfrm>
          <a:prstGeom prst="rect">
            <a:avLst/>
          </a:prstGeom>
        </p:spPr>
        <p:txBody>
          <a:bodyPr vert="horz" lIns="102870" tIns="51435" rIns="102870" bIns="5143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434180-0ECF-44FA-9704-06470E755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8323" indent="-298323" algn="l" rtl="0" eaLnBrk="1" latinLnBrk="0" hangingPunct="1">
        <a:spcBef>
          <a:spcPts val="281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17220" indent="-226314" algn="l" rtl="0" eaLnBrk="1" latinLnBrk="0" hangingPunct="1">
        <a:spcBef>
          <a:spcPts val="281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682" indent="-205740" algn="l" rtl="0" eaLnBrk="1" latinLnBrk="0" hangingPunct="1">
        <a:spcBef>
          <a:spcPts val="281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05740" algn="l" rtl="0" eaLnBrk="1" latinLnBrk="0" hangingPunct="1">
        <a:spcBef>
          <a:spcPts val="259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205740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781" indent="-205740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3382" indent="-205740" algn="l" rtl="0" eaLnBrk="1" latinLnBrk="0" hangingPunct="1">
        <a:spcBef>
          <a:spcPts val="28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indent="-205740" algn="l" rtl="0" eaLnBrk="1" latinLnBrk="0" hangingPunct="1">
        <a:spcBef>
          <a:spcPts val="28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17445" indent="-205740" algn="l" rtl="0" eaLnBrk="1" latinLnBrk="0" hangingPunct="1">
        <a:spcBef>
          <a:spcPts val="28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текстильных волокон.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Текстильные волокна – это волокна, которые используют для изготовления пряжи, ниток, тканей и других текстильных изделий.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Волокна льна и его свойства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300" dirty="0" smtClean="0"/>
              <a:t>Длина волокна 35-90 мм.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 smtClean="0"/>
              <a:t>Волокна прямые, жесткие, прочные.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 smtClean="0"/>
              <a:t>Обладают характерным блеском.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 smtClean="0"/>
              <a:t>Влагу впитывают сильнее чем хлопок (высокая гигроскопичность)</a:t>
            </a:r>
          </a:p>
          <a:p>
            <a:pPr>
              <a:buFont typeface="Wingdings" pitchFamily="2" charset="2"/>
              <a:buChar char="ü"/>
            </a:pPr>
            <a:r>
              <a:rPr lang="ru-RU" sz="2300" dirty="0" smtClean="0"/>
              <a:t>Стойкость к свету выше, чем у хлопка.</a:t>
            </a:r>
            <a:endParaRPr lang="ru-RU" sz="2300" dirty="0"/>
          </a:p>
        </p:txBody>
      </p:sp>
      <p:pic>
        <p:nvPicPr>
          <p:cNvPr id="7" name="Содержимое 6" descr="Рисунок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0960" y="1252200"/>
            <a:ext cx="4602480" cy="44091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льняного волокна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Бельевые и платьевые ткани.</a:t>
            </a:r>
          </a:p>
          <a:p>
            <a:pPr algn="ctr"/>
            <a:r>
              <a:rPr lang="ru-RU" dirty="0" smtClean="0"/>
              <a:t>Технические ткани </a:t>
            </a:r>
          </a:p>
          <a:p>
            <a:pPr algn="ctr"/>
            <a:r>
              <a:rPr lang="ru-RU" dirty="0" smtClean="0"/>
              <a:t>Тарные ткани</a:t>
            </a:r>
          </a:p>
          <a:p>
            <a:pPr algn="ctr"/>
            <a:r>
              <a:rPr lang="ru-RU" dirty="0" smtClean="0"/>
              <a:t>Веревки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48" y="4583359"/>
            <a:ext cx="5953217" cy="710489"/>
          </a:xfrm>
        </p:spPr>
        <p:txBody>
          <a:bodyPr/>
          <a:lstStyle/>
          <a:p>
            <a:pPr algn="ctr"/>
            <a:r>
              <a:rPr lang="ru-RU" dirty="0" smtClean="0"/>
              <a:t>Кенаф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231" y="5415054"/>
            <a:ext cx="9015357" cy="1360951"/>
          </a:xfrm>
        </p:spPr>
        <p:txBody>
          <a:bodyPr>
            <a:normAutofit/>
          </a:bodyPr>
          <a:lstStyle/>
          <a:p>
            <a:r>
              <a:rPr lang="ru-RU" dirty="0" smtClean="0"/>
              <a:t>Возделывается в основном в Индии, Китае, Иране, Узбекистане.</a:t>
            </a:r>
          </a:p>
          <a:p>
            <a:r>
              <a:rPr lang="ru-RU" dirty="0" smtClean="0"/>
              <a:t>Волокна кенафа отличаются высокой гигроскопичностью и прочностью. Из него изготавливают мешковину, брезент, шпагат.</a:t>
            </a:r>
            <a:endParaRPr lang="ru-RU" dirty="0"/>
          </a:p>
        </p:txBody>
      </p:sp>
      <p:pic>
        <p:nvPicPr>
          <p:cNvPr id="4" name="Рисунок 3" descr="Рисунок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2167" y="878548"/>
            <a:ext cx="5400675" cy="32245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Рисунок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2008" y="1"/>
            <a:ext cx="4759345" cy="54150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Волокна кенафа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dirty="0" smtClean="0"/>
              <a:t>Грубые, жесткие.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Очень прочные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Высокая гигроскопичность</a:t>
            </a:r>
          </a:p>
          <a:p>
            <a:pPr>
              <a:buFont typeface="Wingdings" pitchFamily="2" charset="2"/>
              <a:buChar char="q"/>
            </a:pPr>
            <a:endParaRPr lang="ru-RU" sz="2300" dirty="0" smtClean="0"/>
          </a:p>
          <a:p>
            <a:endParaRPr lang="ru-RU" dirty="0"/>
          </a:p>
        </p:txBody>
      </p:sp>
      <p:pic>
        <p:nvPicPr>
          <p:cNvPr id="13" name="Содержимое 12" descr="Рисунок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69622" y="1635476"/>
            <a:ext cx="5125156" cy="364261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31" y="4658967"/>
            <a:ext cx="4677325" cy="680476"/>
          </a:xfrm>
        </p:spPr>
        <p:txBody>
          <a:bodyPr/>
          <a:lstStyle/>
          <a:p>
            <a:r>
              <a:rPr lang="ru-RU" dirty="0" smtClean="0"/>
              <a:t>Джут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231" y="5339444"/>
            <a:ext cx="7314168" cy="15121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Возделывается в тропических районах  Азии, Африки, Америки,  и Австралии. Волокна джута используют для изготовления технических, упаковочных, мебельных тканей и ковровых покрытий, в качестве утеплителя при строительных работах.</a:t>
            </a:r>
            <a:endParaRPr lang="ru-RU" dirty="0"/>
          </a:p>
        </p:txBody>
      </p:sp>
      <p:pic>
        <p:nvPicPr>
          <p:cNvPr id="4" name="Рисунок 3" descr="джу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405" y="727332"/>
            <a:ext cx="3487437" cy="37048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Рисунок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5381" y="4"/>
            <a:ext cx="5488849" cy="54906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Волокна джута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336334" y="1520193"/>
            <a:ext cx="3716873" cy="44164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700" dirty="0" smtClean="0"/>
              <a:t>Длина волокон 1,5 – 3,5 метров.</a:t>
            </a:r>
          </a:p>
          <a:p>
            <a:pPr>
              <a:buFont typeface="Wingdings" pitchFamily="2" charset="2"/>
              <a:buChar char="q"/>
            </a:pPr>
            <a:r>
              <a:rPr lang="ru-RU" sz="2700" dirty="0" smtClean="0"/>
              <a:t>Грубые и жесткие</a:t>
            </a:r>
          </a:p>
          <a:p>
            <a:pPr>
              <a:buFont typeface="Wingdings" pitchFamily="2" charset="2"/>
              <a:buChar char="q"/>
            </a:pPr>
            <a:r>
              <a:rPr lang="ru-RU" sz="2700" dirty="0" smtClean="0"/>
              <a:t>Достаточно прочные</a:t>
            </a:r>
          </a:p>
          <a:p>
            <a:pPr>
              <a:buFont typeface="Wingdings" pitchFamily="2" charset="2"/>
              <a:buChar char="q"/>
            </a:pPr>
            <a:r>
              <a:rPr lang="ru-RU" sz="2700" dirty="0" smtClean="0"/>
              <a:t>Высокая гигроскопичность</a:t>
            </a:r>
          </a:p>
          <a:p>
            <a:endParaRPr lang="ru-RU" sz="2700" dirty="0"/>
          </a:p>
        </p:txBody>
      </p:sp>
      <p:pic>
        <p:nvPicPr>
          <p:cNvPr id="7" name="Содержимое 6" descr="Рисунок1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2527" y="802939"/>
            <a:ext cx="5106094" cy="3643196"/>
          </a:xfrm>
        </p:spPr>
      </p:pic>
      <p:sp>
        <p:nvSpPr>
          <p:cNvPr id="8" name="Прямоугольник 7"/>
          <p:cNvSpPr/>
          <p:nvPr/>
        </p:nvSpPr>
        <p:spPr>
          <a:xfrm>
            <a:off x="892524" y="4432145"/>
            <a:ext cx="5400675" cy="1642735"/>
          </a:xfrm>
          <a:prstGeom prst="rect">
            <a:avLst/>
          </a:prstGeom>
        </p:spPr>
        <p:txBody>
          <a:bodyPr lIns="102850" tIns="51424" rIns="102850" bIns="51424">
            <a:spAutoFit/>
          </a:bodyPr>
          <a:lstStyle/>
          <a:p>
            <a:r>
              <a:rPr lang="ru-RU" dirty="0" smtClean="0"/>
              <a:t>. Волокна джута используют для изготовления технических, упаковочных, мебельных тканей и ковровых покрытий, в качестве утеплителя при строительных работах.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08" y="4280928"/>
            <a:ext cx="5783098" cy="710489"/>
          </a:xfrm>
        </p:spPr>
        <p:txBody>
          <a:bodyPr/>
          <a:lstStyle/>
          <a:p>
            <a:r>
              <a:rPr lang="ru-RU" dirty="0" smtClean="0"/>
              <a:t>Конопля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231" y="5188226"/>
            <a:ext cx="8505000" cy="11591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Очень древняя культура, выращивается для получения волокна в России, Индии, Китае. Из стеблей конопли получают волокно (пеньку) из которой делают морские канаты, веревки, парусину.</a:t>
            </a:r>
            <a:endParaRPr lang="ru-RU" dirty="0"/>
          </a:p>
        </p:txBody>
      </p:sp>
      <p:pic>
        <p:nvPicPr>
          <p:cNvPr id="4" name="Рисунок 3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0560" y="198072"/>
            <a:ext cx="5160341" cy="52169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Рисунок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231" y="651726"/>
            <a:ext cx="5198151" cy="28703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Волокна конопли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Длина волокна до 5 метров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Грубые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Очень прочные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Не портятся от сырости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r>
              <a:rPr lang="ru-RU" sz="2300" dirty="0" smtClean="0"/>
              <a:t>Использование волокна конопли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Канатно-веревочные изделия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Брезент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Паруса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Одежда </a:t>
            </a:r>
          </a:p>
          <a:p>
            <a:endParaRPr lang="ru-RU" dirty="0"/>
          </a:p>
        </p:txBody>
      </p:sp>
      <p:pic>
        <p:nvPicPr>
          <p:cNvPr id="7" name="Содержимое 6" descr="Рисунок1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20520" y="1455261"/>
            <a:ext cx="4023360" cy="400304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называют волокном?</a:t>
            </a:r>
          </a:p>
          <a:p>
            <a:r>
              <a:rPr lang="ru-RU" dirty="0" smtClean="0"/>
              <a:t>Какие волокна называют натуральными?</a:t>
            </a:r>
          </a:p>
          <a:p>
            <a:r>
              <a:rPr lang="ru-RU" dirty="0" smtClean="0"/>
              <a:t>Назовите растения, которые человек использует для получения волокон?</a:t>
            </a:r>
          </a:p>
          <a:p>
            <a:r>
              <a:rPr lang="ru-RU" dirty="0" smtClean="0"/>
              <a:t>Какую часть растения </a:t>
            </a:r>
            <a:r>
              <a:rPr lang="ru-RU" b="1" dirty="0" smtClean="0"/>
              <a:t>хлопчатник</a:t>
            </a:r>
            <a:r>
              <a:rPr lang="ru-RU" dirty="0" smtClean="0"/>
              <a:t> используют для получения волокна?</a:t>
            </a:r>
          </a:p>
          <a:p>
            <a:r>
              <a:rPr lang="ru-RU" dirty="0" smtClean="0"/>
              <a:t>Какую часть растения </a:t>
            </a:r>
            <a:r>
              <a:rPr lang="ru-RU" b="1" dirty="0" smtClean="0"/>
              <a:t>лен</a:t>
            </a:r>
            <a:r>
              <a:rPr lang="ru-RU" dirty="0" smtClean="0"/>
              <a:t> используют для получения волокна?</a:t>
            </a:r>
          </a:p>
          <a:p>
            <a:r>
              <a:rPr lang="ru-RU" dirty="0" smtClean="0"/>
              <a:t>Что называют гигроскопичностью? 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168416" y="1180981"/>
            <a:ext cx="3062140" cy="13609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Вид волокна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68416" y="2541932"/>
            <a:ext cx="3062140" cy="9073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sz="2700" b="1" dirty="0">
                <a:solidFill>
                  <a:schemeClr val="tx1"/>
                </a:solidFill>
              </a:rPr>
              <a:t>хлопок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68416" y="3449234"/>
            <a:ext cx="3062140" cy="9829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sz="2700" b="1" dirty="0">
                <a:solidFill>
                  <a:schemeClr val="tx1"/>
                </a:solidFill>
              </a:rPr>
              <a:t>лен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30556" y="1180982"/>
            <a:ext cx="2892021" cy="7560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Отличительные признаки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0556" y="1937066"/>
            <a:ext cx="1446011" cy="6048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 виду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76569" y="1937066"/>
            <a:ext cx="1446011" cy="6048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ощупь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30556" y="2541932"/>
            <a:ext cx="1446011" cy="90730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76569" y="2541932"/>
            <a:ext cx="1446011" cy="90730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230556" y="3449234"/>
            <a:ext cx="1446011" cy="98290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676569" y="3449234"/>
            <a:ext cx="1446011" cy="98290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58059" y="5339443"/>
            <a:ext cx="7655351" cy="75608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Заполните таблицу в тетради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29367" y="500507"/>
            <a:ext cx="3402378" cy="83169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sz="2300" b="1" dirty="0">
                <a:solidFill>
                  <a:schemeClr val="tx1"/>
                </a:solidFill>
              </a:rPr>
              <a:t>Текстильные</a:t>
            </a:r>
            <a:r>
              <a:rPr lang="ru-RU" b="1" dirty="0" smtClean="0">
                <a:solidFill>
                  <a:schemeClr val="tx1"/>
                </a:solidFill>
              </a:rPr>
              <a:t> волокна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7821" y="2163890"/>
            <a:ext cx="2977081" cy="68047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натуральные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1745" y="2163890"/>
            <a:ext cx="2721902" cy="68047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химические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614427" y="1332199"/>
            <a:ext cx="935654" cy="756084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66210" y="1332199"/>
            <a:ext cx="1105773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3524841"/>
            <a:ext cx="2466724" cy="6804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/>
              <a:t>Растительного происхождения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48891" y="3524841"/>
            <a:ext cx="2551784" cy="6804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/>
              <a:t>Животного  происхождения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1653335" y="2849092"/>
            <a:ext cx="604867" cy="595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699486" y="2844368"/>
            <a:ext cx="680476" cy="529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82170" y="4432143"/>
            <a:ext cx="2296605" cy="37804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хлопок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82167" y="5037011"/>
            <a:ext cx="2211546" cy="37804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2170" y="5641877"/>
            <a:ext cx="2296605" cy="37804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джут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2170" y="6322353"/>
            <a:ext cx="2296605" cy="30243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кенаф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33951" y="4432143"/>
            <a:ext cx="2551784" cy="4536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шерсть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19010" y="5112618"/>
            <a:ext cx="2466724" cy="4536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шелк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40915" y="3449234"/>
            <a:ext cx="2381665" cy="7560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искусственные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462815" y="3449234"/>
            <a:ext cx="2338535" cy="7560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синтетические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>
            <a:endCxn id="25" idx="0"/>
          </p:cNvCxnSpPr>
          <p:nvPr/>
        </p:nvCxnSpPr>
        <p:spPr>
          <a:xfrm rot="5400000">
            <a:off x="6884491" y="2891621"/>
            <a:ext cx="604867" cy="510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6" idx="0"/>
          </p:cNvCxnSpPr>
          <p:nvPr/>
        </p:nvCxnSpPr>
        <p:spPr>
          <a:xfrm rot="16200000" flipH="1">
            <a:off x="9042727" y="2859874"/>
            <a:ext cx="604867" cy="573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825972" y="4432142"/>
            <a:ext cx="2296605" cy="5292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вискозные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11032" y="5263835"/>
            <a:ext cx="2211546" cy="4536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ацетатные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47876" y="4432143"/>
            <a:ext cx="1956367" cy="378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капрон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47875" y="5112619"/>
            <a:ext cx="1871308" cy="378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лавсан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47875" y="5717486"/>
            <a:ext cx="1871308" cy="378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нитрон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547875" y="6322352"/>
            <a:ext cx="1871308" cy="3780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хлорин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1147705" y="4205318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4124787" y="4205318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1147705" y="4810185"/>
            <a:ext cx="85059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1232767" y="5415054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1232767" y="6095527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4124787" y="4885796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6931749" y="4205318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7016807" y="4961401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9568588" y="4810185"/>
            <a:ext cx="85059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9568593" y="5490662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9653650" y="6095527"/>
            <a:ext cx="54006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9483530" y="4205318"/>
            <a:ext cx="85059" cy="15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50" tIns="51424" rIns="102850" bIns="51424"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3231" y="5175049"/>
            <a:ext cx="9667208" cy="10896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Натуральные волокна образуются в природе без вмешательства человека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448349" y="6246744"/>
            <a:ext cx="7772093" cy="441655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C00000"/>
                </a:solidFill>
              </a:rPr>
              <a:t>«Какого волокно, таково и полотно»</a:t>
            </a:r>
            <a:endParaRPr lang="ru-RU" sz="23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051" y="500508"/>
            <a:ext cx="3690461" cy="247030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69609" y="1559026"/>
            <a:ext cx="2816354" cy="335322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61627" y="424898"/>
            <a:ext cx="3735467" cy="25003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Растения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600" dirty="0" smtClean="0"/>
              <a:t>Хлопчатник</a:t>
            </a:r>
          </a:p>
          <a:p>
            <a:pPr algn="ctr">
              <a:buFont typeface="Wingdings" pitchFamily="2" charset="2"/>
              <a:buChar char="v"/>
            </a:pPr>
            <a:endParaRPr lang="ru-RU" sz="3600" dirty="0" smtClean="0"/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/>
              <a:t>Лен</a:t>
            </a:r>
          </a:p>
          <a:p>
            <a:pPr algn="ctr">
              <a:buFont typeface="Wingdings" pitchFamily="2" charset="2"/>
              <a:buChar char="v"/>
            </a:pPr>
            <a:endParaRPr lang="ru-RU" sz="3600" dirty="0" smtClean="0"/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/>
              <a:t>Джут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/>
              <a:t>Кенаф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3600" dirty="0" smtClean="0"/>
              <a:t>Конопля </a:t>
            </a:r>
          </a:p>
          <a:p>
            <a:pPr algn="ctr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Хлопчатник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53231" y="5905708"/>
            <a:ext cx="9667208" cy="8702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Хлопком называют волокна, покрывающие поверхность семян однолетнего растения хлопчатника, который произрастает в теплых южных странах. Длина волокна от 5 до 50 мм. </a:t>
            </a:r>
            <a:endParaRPr lang="ru-RU" dirty="0"/>
          </a:p>
        </p:txBody>
      </p:sp>
      <p:pic>
        <p:nvPicPr>
          <p:cNvPr id="6" name="Содержимое 5" descr="Рисунок5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510463" y="647700"/>
            <a:ext cx="3290887" cy="4397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Рисунок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351" y="1029768"/>
            <a:ext cx="5563715" cy="32064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Волокна хлопка и его свойства.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dirty="0" smtClean="0"/>
              <a:t>Длина волокна до 5 см.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Волокна мягкие, тонкие, пушистые.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Быстро впитывают влагу (хорошая гигроскопичность)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Быстро высыхают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Горят как бумага.</a:t>
            </a:r>
          </a:p>
          <a:p>
            <a:pPr>
              <a:buFont typeface="Wingdings" pitchFamily="2" charset="2"/>
              <a:buChar char="q"/>
            </a:pPr>
            <a:r>
              <a:rPr lang="ru-RU" sz="2300" dirty="0" smtClean="0"/>
              <a:t>Под воздействием солнца теряют прочность. </a:t>
            </a:r>
            <a:endParaRPr lang="ru-RU" sz="23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138" y="727332"/>
            <a:ext cx="5832649" cy="5249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Использование волокон хлопчатника.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dirty="0" smtClean="0"/>
              <a:t>Бытовые ткани для белья и одежды.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/>
              <a:t>Трикотаж.</a:t>
            </a:r>
          </a:p>
          <a:p>
            <a:pPr algn="ctr">
              <a:buNone/>
            </a:pPr>
            <a:endParaRPr lang="ru-RU" sz="2800" b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/>
              <a:t>Нитки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/>
              <a:t>Вата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/>
              <a:t>Технические ткани</a:t>
            </a:r>
            <a:endParaRPr lang="ru-RU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Хлопчатобумажные ткани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4100" dirty="0" smtClean="0"/>
              <a:t>Ситец</a:t>
            </a:r>
          </a:p>
          <a:p>
            <a:pPr algn="ctr">
              <a:buFont typeface="Wingdings" pitchFamily="2" charset="2"/>
              <a:buChar char="q"/>
            </a:pPr>
            <a:r>
              <a:rPr lang="ru-RU" sz="4100" dirty="0" smtClean="0"/>
              <a:t>Сатин</a:t>
            </a:r>
          </a:p>
          <a:p>
            <a:pPr algn="ctr">
              <a:buFont typeface="Wingdings" pitchFamily="2" charset="2"/>
              <a:buChar char="q"/>
            </a:pPr>
            <a:r>
              <a:rPr lang="ru-RU" sz="4100" dirty="0" smtClean="0"/>
              <a:t>Бязь</a:t>
            </a:r>
          </a:p>
          <a:p>
            <a:pPr algn="ctr">
              <a:buFont typeface="Wingdings" pitchFamily="2" charset="2"/>
              <a:buChar char="q"/>
            </a:pPr>
            <a:r>
              <a:rPr lang="ru-RU" sz="4100" dirty="0" smtClean="0"/>
              <a:t>Батист</a:t>
            </a:r>
          </a:p>
          <a:p>
            <a:pPr algn="ctr">
              <a:buFont typeface="Wingdings" pitchFamily="2" charset="2"/>
              <a:buChar char="q"/>
            </a:pPr>
            <a:r>
              <a:rPr lang="ru-RU" sz="4100" dirty="0" smtClean="0"/>
              <a:t>Вельвет</a:t>
            </a:r>
          </a:p>
          <a:p>
            <a:pPr algn="ctr">
              <a:buFont typeface="Wingdings" pitchFamily="2" charset="2"/>
              <a:buChar char="q"/>
            </a:pPr>
            <a:r>
              <a:rPr lang="ru-RU" sz="4100" dirty="0" smtClean="0"/>
              <a:t>фланель</a:t>
            </a:r>
            <a:endParaRPr lang="ru-RU" sz="4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48" y="4507751"/>
            <a:ext cx="4508151" cy="6804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Лен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231" y="5339443"/>
            <a:ext cx="9667208" cy="1436560"/>
          </a:xfrm>
        </p:spPr>
        <p:txBody>
          <a:bodyPr>
            <a:normAutofit/>
          </a:bodyPr>
          <a:lstStyle/>
          <a:p>
            <a:r>
              <a:rPr lang="ru-RU" dirty="0" smtClean="0"/>
              <a:t>Однолетнее травянистое растение, которое дает льняное волокно. Волокно льна находится в стебле растения и может достигать 1 метра.</a:t>
            </a:r>
            <a:endParaRPr lang="ru-RU" dirty="0"/>
          </a:p>
        </p:txBody>
      </p:sp>
      <p:pic>
        <p:nvPicPr>
          <p:cNvPr id="4" name="Рисунок 3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469" y="727335"/>
            <a:ext cx="5032447" cy="29458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40917" y="349291"/>
            <a:ext cx="4758948" cy="476332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353</TotalTime>
  <Words>465</Words>
  <Application>Microsoft Office PowerPoint</Application>
  <PresentationFormat>Произвольный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Классификация текстильных волокон.</vt:lpstr>
      <vt:lpstr>Слайд 2</vt:lpstr>
      <vt:lpstr>Натуральные волокна образуются в природе без вмешательства человека </vt:lpstr>
      <vt:lpstr>Растения </vt:lpstr>
      <vt:lpstr>Хлопчатник</vt:lpstr>
      <vt:lpstr>Волокна хлопка и его свойства.</vt:lpstr>
      <vt:lpstr>Использование волокон хлопчатника.</vt:lpstr>
      <vt:lpstr>Хлопчатобумажные ткани</vt:lpstr>
      <vt:lpstr>Лен </vt:lpstr>
      <vt:lpstr>Волокна льна и его свойства</vt:lpstr>
      <vt:lpstr>Использование льняного волокна</vt:lpstr>
      <vt:lpstr>Кенаф </vt:lpstr>
      <vt:lpstr>Волокна кенафа</vt:lpstr>
      <vt:lpstr>Джут </vt:lpstr>
      <vt:lpstr>Волокна джута</vt:lpstr>
      <vt:lpstr>Конопля </vt:lpstr>
      <vt:lpstr>Волокна конопли</vt:lpstr>
      <vt:lpstr>Вопросы для повторения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текстильных волокон.</dc:title>
  <dc:creator>User</dc:creator>
  <cp:lastModifiedBy>User</cp:lastModifiedBy>
  <cp:revision>37</cp:revision>
  <dcterms:created xsi:type="dcterms:W3CDTF">2010-12-19T04:57:26Z</dcterms:created>
  <dcterms:modified xsi:type="dcterms:W3CDTF">2010-12-19T12:02:37Z</dcterms:modified>
</cp:coreProperties>
</file>