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8" r:id="rId4"/>
    <p:sldId id="285" r:id="rId5"/>
    <p:sldId id="289" r:id="rId6"/>
    <p:sldId id="291" r:id="rId7"/>
    <p:sldId id="290" r:id="rId8"/>
    <p:sldId id="292" r:id="rId9"/>
    <p:sldId id="293" r:id="rId10"/>
    <p:sldId id="294" r:id="rId11"/>
    <p:sldId id="272" r:id="rId12"/>
    <p:sldId id="271" r:id="rId13"/>
    <p:sldId id="266" r:id="rId14"/>
    <p:sldId id="270" r:id="rId15"/>
    <p:sldId id="280" r:id="rId16"/>
    <p:sldId id="295" r:id="rId17"/>
    <p:sldId id="278" r:id="rId18"/>
    <p:sldId id="296" r:id="rId19"/>
    <p:sldId id="298" r:id="rId20"/>
    <p:sldId id="301" r:id="rId21"/>
    <p:sldId id="300" r:id="rId22"/>
    <p:sldId id="302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604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8857" autoAdjust="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1F7F9-F7FD-482D-93AA-48AC981CBEF4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58BF-6735-43F2-A38F-11D701F17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9655B-71B5-4E14-B25E-1E071566B4BA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FE3D-1FFB-44D6-A218-18BC573DF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18D2-788A-4796-89DB-8D98CCBA06C1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9074-F56A-4E58-A1A9-BC9CDE1AC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82264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64C4-8647-4557-A53B-803F73CC0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0F4B0-724A-47E7-8D76-0CA2AB493E0F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C8C1-49DD-45D3-9CB9-ACB7A1F81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15FD2-525E-4F96-B30D-48467494D657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2171C-1039-4688-8E19-349A7476C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D8DB-D3B0-4355-8A24-C85222754E0C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D39F-6AD3-4331-A2B0-9695F3944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B494-D714-4978-A01C-70893CCEE6B6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1837-1A00-4156-9008-7E3D69684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6BFC-5F22-4F00-8407-6AC726A1C8FF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59D3-BB17-4D6E-BF35-EC701E313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0527-5168-4DE2-8CEA-2AE74940FEE1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23DE-524C-4CD4-9745-247E81082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6F6C-54B9-4EDC-A112-CDCA4DC178F5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2DBF-DB88-4E5C-B451-8A0908D6F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DF63-3833-403A-91AB-2A14BF54983A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7E2F-6D03-421E-8B14-9EF4662A5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5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82001">
              <a:srgbClr val="FBD49C"/>
            </a:gs>
            <a:gs pos="92000">
              <a:srgbClr val="FEE7F2">
                <a:alpha val="80000"/>
              </a:srgbClr>
            </a:gs>
          </a:gsLst>
          <a:lin ang="36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3AAA39-AA68-43AD-8F3A-70B44A8B3C1A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1022E5-48CF-489C-AD0D-64CDBF39A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 advTm="40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nkj.ru/archive/articles/918/" TargetMode="External"/><Relationship Id="rId3" Type="http://schemas.openxmlformats.org/officeDocument/2006/relationships/hyperlink" Target="http://uglichkukla.narod.ru/Teh_Izonit.htm" TargetMode="External"/><Relationship Id="rId7" Type="http://schemas.openxmlformats.org/officeDocument/2006/relationships/hyperlink" Target="http://tehnologiya.narod.ru/rukodelie/rukodelie5.htm" TargetMode="External"/><Relationship Id="rId2" Type="http://schemas.openxmlformats.org/officeDocument/2006/relationships/hyperlink" Target="http://igrushka.kz/vip51/izonit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ting-cards.ru/izonit/index.php" TargetMode="External"/><Relationship Id="rId5" Type="http://schemas.openxmlformats.org/officeDocument/2006/relationships/hyperlink" Target="http://foto.rambler.ru/users/technolog/izonit/" TargetMode="External"/><Relationship Id="rId10" Type="http://schemas.openxmlformats.org/officeDocument/2006/relationships/hyperlink" Target="http://www.lobzik.pri.ee/modules/newbb/viewtopic.php?topic_id=59&amp;forum=3" TargetMode="External"/><Relationship Id="rId4" Type="http://schemas.openxmlformats.org/officeDocument/2006/relationships/hyperlink" Target="http://igrushka.forever.kz/vip54/izonit.php" TargetMode="External"/><Relationship Id="rId9" Type="http://schemas.openxmlformats.org/officeDocument/2006/relationships/hyperlink" Target="http://nauka.relis.ru/50/0412/50412116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916113"/>
            <a:ext cx="7772400" cy="1470025"/>
          </a:xfrm>
        </p:spPr>
        <p:txBody>
          <a:bodyPr/>
          <a:lstStyle/>
          <a:p>
            <a:r>
              <a:rPr lang="ru-RU" b="1" smtClean="0">
                <a:solidFill>
                  <a:srgbClr val="502604"/>
                </a:solidFill>
              </a:rPr>
              <a:t>Чудеса своими руками.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644900"/>
            <a:ext cx="6400800" cy="1752600"/>
          </a:xfrm>
        </p:spPr>
        <p:txBody>
          <a:bodyPr/>
          <a:lstStyle/>
          <a:p>
            <a:r>
              <a:rPr lang="ru-RU" i="1" smtClean="0">
                <a:solidFill>
                  <a:srgbClr val="FF6600"/>
                </a:solidFill>
              </a:rPr>
              <a:t>Учителем технологии </a:t>
            </a:r>
          </a:p>
          <a:p>
            <a:r>
              <a:rPr lang="ru-RU" i="1" smtClean="0">
                <a:solidFill>
                  <a:srgbClr val="FF6600"/>
                </a:solidFill>
              </a:rPr>
              <a:t>МОУ Вахтанскаой СОШ</a:t>
            </a:r>
          </a:p>
          <a:p>
            <a:r>
              <a:rPr lang="ru-RU" i="1" smtClean="0">
                <a:solidFill>
                  <a:srgbClr val="FF6600"/>
                </a:solidFill>
              </a:rPr>
              <a:t>Одеговой Еленой Викторовной.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63725" y="1268413"/>
            <a:ext cx="54879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FF6600"/>
                </a:solidFill>
                <a:latin typeface="Calibri" pitchFamily="34" charset="0"/>
              </a:rPr>
              <a:t>Презентация подготовлена </a:t>
            </a:r>
          </a:p>
          <a:p>
            <a:pPr algn="ctr"/>
            <a:r>
              <a:rPr lang="ru-RU" sz="3200" b="1" i="1">
                <a:solidFill>
                  <a:srgbClr val="FF6600"/>
                </a:solidFill>
                <a:latin typeface="Calibri" pitchFamily="34" charset="0"/>
              </a:rPr>
              <a:t>на конкурс: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212976"/>
            <a:ext cx="2232248" cy="3194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1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Порядок  выполнения работы.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2138" y="1125538"/>
            <a:ext cx="5492750" cy="5327650"/>
          </a:xfrm>
        </p:spPr>
        <p:txBody>
          <a:bodyPr/>
          <a:lstStyle/>
          <a:p>
            <a:r>
              <a:rPr lang="ru-RU" smtClean="0">
                <a:solidFill>
                  <a:srgbClr val="FF6600"/>
                </a:solidFill>
              </a:rPr>
              <a:t>Узор состоит из кругов и углов, поэтому нужно правильно научиться заполнять эти детали.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6600"/>
                </a:solidFill>
              </a:rPr>
              <a:t>Начнем с кругов из которых состоит снеговик.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6600"/>
                </a:solidFill>
              </a:rPr>
              <a:t>Круги можно  вышивать                                                                                             разными способами.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6600"/>
                </a:solidFill>
              </a:rPr>
              <a:t>Можно вышивать как полный круг, так и полукруг.</a:t>
            </a:r>
          </a:p>
        </p:txBody>
      </p:sp>
      <p:pic>
        <p:nvPicPr>
          <p:cNvPr id="4" name="Picture 5" descr="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412875"/>
            <a:ext cx="2328862" cy="4551363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1143000"/>
          </a:xfrm>
        </p:spPr>
        <p:txBody>
          <a:bodyPr/>
          <a:lstStyle/>
          <a:p>
            <a:r>
              <a:rPr lang="ru-RU" b="1" smtClean="0">
                <a:solidFill>
                  <a:srgbClr val="502604"/>
                </a:solidFill>
              </a:rPr>
              <a:t>Заполнение окружности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6425" cy="243998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FF6600"/>
                </a:solidFill>
              </a:rPr>
              <a:t>1.     Начертить окружность.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FF6600"/>
                </a:solidFill>
              </a:rPr>
              <a:t>2.     Разделить окружность точками на  равные части. Число точек деления должно быть больше четырех.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FF6600"/>
                </a:solidFill>
              </a:rPr>
              <a:t>3.     Сделать проколы во всех полученных точках.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FF6600"/>
                </a:solidFill>
              </a:rPr>
              <a:t>4.     Выбрать длину хорд, которыми будет заполнен круг.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FF6600"/>
                </a:solidFill>
              </a:rPr>
              <a:t>5.     Вдеть нить в иглу.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FF6600"/>
                </a:solidFill>
              </a:rPr>
              <a:t>6.     Заполнить окружность по схеме. Работать можно по часовой стрелке или против нее.</a:t>
            </a:r>
          </a:p>
        </p:txBody>
      </p:sp>
      <p:pic>
        <p:nvPicPr>
          <p:cNvPr id="1639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42000" contrast="60000"/>
          </a:blip>
          <a:srcRect/>
          <a:stretch>
            <a:fillRect/>
          </a:stretch>
        </p:blipFill>
        <p:spPr>
          <a:xfrm>
            <a:off x="1143000" y="3657600"/>
            <a:ext cx="6781800" cy="2965450"/>
          </a:xfrm>
          <a:ln w="38100" cmpd="dbl">
            <a:solidFill>
              <a:srgbClr val="CC99FF"/>
            </a:solidFill>
          </a:ln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502604"/>
                </a:solidFill>
              </a:rPr>
              <a:t>Последовательность заполнения окружности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268413"/>
            <a:ext cx="5508625" cy="5589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FF6600"/>
                </a:solidFill>
              </a:rPr>
              <a:t>Вывести нить с изнаночной стороны на лицевую и сделать длинную протяжку, соединяя две точки окружности выбранной хордой.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FF6600"/>
                </a:solidFill>
              </a:rPr>
              <a:t>Вывести нить на изнаночную сторону.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FF6600"/>
                </a:solidFill>
              </a:rPr>
              <a:t>Вколоть иглу в точку на окружности, ближайшую к той, из которой выходит нитка в направлении выбранного движения.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FF6600"/>
                </a:solidFill>
              </a:rPr>
              <a:t>Вывести нить на лицевую сторону и проложить длинную хорду так, чтобы она пересекла предыдущую.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FF6600"/>
                </a:solidFill>
              </a:rPr>
              <a:t>Когда окружность заполнена, из каждой точки деления выходит по два луча.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FF6600"/>
                </a:solidFill>
              </a:rPr>
              <a:t>Окружности могут быть заполнены частично.</a:t>
            </a:r>
          </a:p>
        </p:txBody>
      </p:sp>
      <p:pic>
        <p:nvPicPr>
          <p:cNvPr id="8" name="Picture 5" descr="Изонить. Заполнение окружности"/>
          <p:cNvPicPr>
            <a:picLocks noChangeAspect="1" noChangeArrowheads="1"/>
          </p:cNvPicPr>
          <p:nvPr/>
        </p:nvPicPr>
        <p:blipFill>
          <a:blip r:embed="rId2" cstate="email">
            <a:lum bright="-12000" contrast="36000"/>
          </a:blip>
          <a:srcRect b="6024"/>
          <a:stretch>
            <a:fillRect/>
          </a:stretch>
        </p:blipFill>
        <p:spPr bwMode="auto">
          <a:xfrm>
            <a:off x="395288" y="4365625"/>
            <a:ext cx="2441575" cy="2492375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9" name="Picture 5" descr="ceef0de8f4378adb843d1a4d8425254a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836613"/>
            <a:ext cx="2305050" cy="2233612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7" name="Picture 5" descr="0e1b1f289d19a8a75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1916113"/>
            <a:ext cx="2665412" cy="2838450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6" name="Picture 5" descr="947a31751a91c575f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854075"/>
            <a:ext cx="3168650" cy="6003925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869950"/>
          </a:xfrm>
        </p:spPr>
        <p:txBody>
          <a:bodyPr/>
          <a:lstStyle/>
          <a:p>
            <a:r>
              <a:rPr lang="ru-RU" b="1" smtClean="0">
                <a:solidFill>
                  <a:srgbClr val="502604"/>
                </a:solidFill>
              </a:rPr>
              <a:t>Заполнение угла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295400"/>
            <a:ext cx="8226425" cy="21336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FF6600"/>
                </a:solidFill>
              </a:rPr>
              <a:t>1.     Начертить на изнаночной стороне картона любой угол.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FF6600"/>
                </a:solidFill>
              </a:rPr>
              <a:t>2.     Разделить каждую сторону угла точками на  равные части. Число точек на обеих сторонах должно быть одинаковым, а расстояние между точками деления может быть и разным.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FF6600"/>
                </a:solidFill>
              </a:rPr>
              <a:t>3.     Пронумеровать полученные точки, начиная от вершины.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FF6600"/>
                </a:solidFill>
              </a:rPr>
              <a:t>4.     Сделать иглой или шилом проколы во всех точках, кроме вершины.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FF6600"/>
                </a:solidFill>
              </a:rPr>
              <a:t>5.     Вдеть нить в иглу.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FF6600"/>
                </a:solidFill>
              </a:rPr>
              <a:t>6.     Заполнить угол по схеме.</a:t>
            </a:r>
          </a:p>
        </p:txBody>
      </p:sp>
      <p:pic>
        <p:nvPicPr>
          <p:cNvPr id="1434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36000" contrast="54000"/>
          </a:blip>
          <a:srcRect/>
          <a:stretch>
            <a:fillRect/>
          </a:stretch>
        </p:blipFill>
        <p:spPr>
          <a:xfrm>
            <a:off x="1676400" y="3433763"/>
            <a:ext cx="6019800" cy="3278187"/>
          </a:xfrm>
          <a:ln w="38100" cmpd="dbl">
            <a:solidFill>
              <a:srgbClr val="CC99FF"/>
            </a:solidFill>
          </a:ln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502604"/>
                </a:solidFill>
              </a:rPr>
              <a:t>Последовательность заполнения угла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1052513"/>
            <a:ext cx="6202362" cy="580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FF6600"/>
                </a:solidFill>
              </a:rPr>
              <a:t>Ввести иглу с изнаночной на лицевую сторону в дальнюю от вершины угла точку его одной стороны.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FF6600"/>
                </a:solidFill>
              </a:rPr>
              <a:t>По лицевой стороне работы сделать длинную протяжку и соединить эту точку с ближней к вершине точкой другой стороны угла.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FF6600"/>
                </a:solidFill>
              </a:rPr>
              <a:t>Вывести иглу на изнаночную сторону.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FF6600"/>
                </a:solidFill>
              </a:rPr>
              <a:t>Сделать короткие протяжки, вкалывая иглу в точку, ближайшую к той, откуда выходит нитка на той же стороне угла.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FF6600"/>
                </a:solidFill>
              </a:rPr>
              <a:t>Вывести иглу на лицевую строну работы.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FF6600"/>
                </a:solidFill>
              </a:rPr>
              <a:t>Продолжать работу, делая длинные и короткие протяжки пока не заполнится весь угол.</a:t>
            </a:r>
          </a:p>
        </p:txBody>
      </p:sp>
      <p:pic>
        <p:nvPicPr>
          <p:cNvPr id="5" name="Picture 5" descr="угол"/>
          <p:cNvPicPr>
            <a:picLocks noChangeAspect="1" noChangeArrowheads="1"/>
          </p:cNvPicPr>
          <p:nvPr/>
        </p:nvPicPr>
        <p:blipFill>
          <a:blip r:embed="rId2" cstate="email"/>
          <a:srcRect r="1138" b="7230"/>
          <a:stretch>
            <a:fillRect/>
          </a:stretch>
        </p:blipFill>
        <p:spPr bwMode="auto">
          <a:xfrm>
            <a:off x="539750" y="1125538"/>
            <a:ext cx="1690688" cy="2409825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6" name="Picture 5" descr="0674dc0348e6bb3c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789363"/>
            <a:ext cx="1979612" cy="3068637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502604"/>
                </a:solidFill>
              </a:rPr>
              <a:t>Удлинить нить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205038"/>
            <a:ext cx="8226425" cy="3890962"/>
          </a:xfrm>
        </p:spPr>
        <p:txBody>
          <a:bodyPr/>
          <a:lstStyle/>
          <a:p>
            <a:r>
              <a:rPr lang="ru-RU" smtClean="0">
                <a:solidFill>
                  <a:srgbClr val="FF6600"/>
                </a:solidFill>
              </a:rPr>
              <a:t>Закрепить нить на изнаночной стороне и ввести новую с узелком с изнанки на лицо.</a:t>
            </a:r>
          </a:p>
          <a:p>
            <a:pPr>
              <a:buFont typeface="Wingdings" pitchFamily="2" charset="2"/>
              <a:buNone/>
            </a:pPr>
            <a:endParaRPr lang="ru-RU" smtClean="0">
              <a:solidFill>
                <a:srgbClr val="FF6600"/>
              </a:solidFill>
            </a:endParaRPr>
          </a:p>
          <a:p>
            <a:r>
              <a:rPr lang="ru-RU" smtClean="0">
                <a:solidFill>
                  <a:srgbClr val="FF6600"/>
                </a:solidFill>
              </a:rPr>
              <a:t>Привязать к концу старой нити новую и работать дальше.</a:t>
            </a:r>
          </a:p>
        </p:txBody>
      </p:sp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02604"/>
                </a:solidFill>
              </a:rPr>
              <a:t>Вышивка декоративных элементов.</a:t>
            </a:r>
            <a:endParaRPr lang="ru-RU" b="1" dirty="0">
              <a:solidFill>
                <a:srgbClr val="50260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6600"/>
                </a:solidFill>
              </a:rPr>
              <a:t>Бант, шляпа, и ореол вокруг снеговика вышивается такими же способами</a:t>
            </a:r>
          </a:p>
          <a:p>
            <a:r>
              <a:rPr lang="ru-RU" smtClean="0">
                <a:solidFill>
                  <a:srgbClr val="FF6600"/>
                </a:solidFill>
              </a:rPr>
              <a:t>Ореол –полукругом. Бант состоит из углов.</a:t>
            </a:r>
          </a:p>
          <a:p>
            <a:endParaRPr lang="ru-RU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3500438"/>
            <a:ext cx="35702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фото\IMG_09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9375" y="3573463"/>
            <a:ext cx="3300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54117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Вышивка шляпы.</a:t>
            </a:r>
          </a:p>
        </p:txBody>
      </p:sp>
      <p:pic>
        <p:nvPicPr>
          <p:cNvPr id="241669" name="Picture 5" descr="Изонить. Заполнение дуг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8000" contrast="60000"/>
          </a:blip>
          <a:srcRect/>
          <a:stretch>
            <a:fillRect/>
          </a:stretch>
        </p:blipFill>
        <p:spPr>
          <a:xfrm>
            <a:off x="0" y="3905250"/>
            <a:ext cx="5113338" cy="2952750"/>
          </a:xfrm>
          <a:ln w="38100" cmpd="dbl">
            <a:solidFill>
              <a:srgbClr val="CC99FF"/>
            </a:solidFill>
          </a:ln>
        </p:spPr>
      </p:pic>
      <p:pic>
        <p:nvPicPr>
          <p:cNvPr id="4" name="Picture 2" descr="H:\фото\IMG_09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060575"/>
            <a:ext cx="28082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411413" y="1268413"/>
            <a:ext cx="6732587" cy="1516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Овал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делается так же, как окружность. </a:t>
            </a:r>
            <a:r>
              <a:rPr lang="ru-RU" sz="3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endParaRPr lang="ru-RU" sz="32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8" descr="и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2565400"/>
            <a:ext cx="4718050" cy="2376488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Оформление открытки.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484313"/>
            <a:ext cx="2592388" cy="3859212"/>
          </a:xfrm>
        </p:spPr>
      </p:pic>
      <p:sp>
        <p:nvSpPr>
          <p:cNvPr id="9" name="TextBox 8"/>
          <p:cNvSpPr txBox="1"/>
          <p:nvPr/>
        </p:nvSpPr>
        <p:spPr>
          <a:xfrm>
            <a:off x="3492500" y="1268413"/>
            <a:ext cx="5111750" cy="7848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Удобнее всего оформить открытку в паспарту. Для этого из цветного картона вырезаем прямоугольник соответствующего размера и  в лицевой части прорезаем прямоугольное окно.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</a:endParaRPr>
          </a:p>
        </p:txBody>
      </p:sp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525" y="260350"/>
            <a:ext cx="3095625" cy="869950"/>
          </a:xfrm>
        </p:spPr>
        <p:txBody>
          <a:bodyPr/>
          <a:lstStyle/>
          <a:p>
            <a:r>
              <a:rPr lang="ru-RU" sz="2400" b="1" smtClean="0">
                <a:solidFill>
                  <a:srgbClr val="FF6600"/>
                </a:solidFill>
              </a:rPr>
              <a:t>Снимем защитный слой полосок</a:t>
            </a:r>
            <a:endParaRPr lang="ru-RU" sz="2400" smtClean="0">
              <a:solidFill>
                <a:srgbClr val="FF66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1052513"/>
            <a:ext cx="3384550" cy="1871662"/>
          </a:xfr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284538"/>
            <a:ext cx="309562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5805488"/>
            <a:ext cx="302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6600"/>
                </a:solidFill>
                <a:latin typeface="Calibri" pitchFamily="34" charset="0"/>
              </a:rPr>
              <a:t>Наклеиваем полоски</a:t>
            </a:r>
            <a:endParaRPr lang="ru-RU" sz="240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2420938"/>
            <a:ext cx="3311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6600"/>
                </a:solidFill>
                <a:latin typeface="Calibri" pitchFamily="34" charset="0"/>
              </a:rPr>
              <a:t>Нарезаем полоски из двухстороннего скотча</a:t>
            </a:r>
            <a:endParaRPr lang="ru-RU" sz="240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33375"/>
            <a:ext cx="280828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email"/>
          <a:srcRect r="5530" b="11433"/>
          <a:stretch>
            <a:fillRect/>
          </a:stretch>
        </p:blipFill>
        <p:spPr bwMode="auto">
          <a:xfrm>
            <a:off x="4716463" y="2997200"/>
            <a:ext cx="187166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67175" y="55165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6600"/>
                </a:solidFill>
                <a:latin typeface="Calibri" pitchFamily="34" charset="0"/>
              </a:rPr>
              <a:t>Задник сажаем тоже на двухсторонний скотч, прижимаем и кладём под груз.</a:t>
            </a:r>
            <a:r>
              <a:rPr lang="ru-RU" sz="2400">
                <a:solidFill>
                  <a:srgbClr val="FF6600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FF6600"/>
                </a:solidFill>
                <a:latin typeface="Calibri" pitchFamily="34" charset="0"/>
              </a:rPr>
            </a:br>
            <a:endParaRPr lang="ru-RU" sz="240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95536" y="4077072"/>
            <a:ext cx="5832648" cy="21431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</a:rPr>
              <a:t>Представлены  работы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</a:rPr>
              <a:t>учащихся 5-6 классов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</a:rPr>
              <a:t>МОУ </a:t>
            </a:r>
            <a:r>
              <a:rPr lang="ru-RU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</a:rPr>
              <a:t>Вахтанской</a:t>
            </a:r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</a:rPr>
              <a:t> СОШ, выполненные на уроках технологии. </a:t>
            </a:r>
            <a:endParaRPr lang="ru-RU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1265" name="Object 2"/>
          <p:cNvGraphicFramePr>
            <a:graphicFrameLocks noChangeAspect="1"/>
          </p:cNvGraphicFramePr>
          <p:nvPr/>
        </p:nvGraphicFramePr>
        <p:xfrm>
          <a:off x="6300788" y="2349500"/>
          <a:ext cx="2500312" cy="3238500"/>
        </p:xfrm>
        <a:graphic>
          <a:graphicData uri="http://schemas.openxmlformats.org/presentationml/2006/ole">
            <p:oleObj spid="_x0000_s1026" name="Точечный рисунок" r:id="rId3" imgW="1838095" imgH="2381582" progId="PBrush">
              <p:embed/>
            </p:oleObj>
          </a:graphicData>
        </a:graphic>
      </p:graphicFrame>
      <p:pic>
        <p:nvPicPr>
          <p:cNvPr id="6" name="Picture 21" descr="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04813"/>
            <a:ext cx="19542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 rot="20384081">
            <a:off x="1524963" y="1579801"/>
            <a:ext cx="6632415" cy="1470025"/>
          </a:xfr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Изонить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вышивка по картону.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175" y="2276475"/>
            <a:ext cx="4789488" cy="1584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6600"/>
                </a:solidFill>
              </a:rPr>
              <a:t>Вот такая замечательная новогодняя открытка у нас получилась. Осталось написать поздравления и подарить .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18434" name="Picture 2" descr="H:\фото\IMG_0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196975"/>
            <a:ext cx="3671888" cy="5327650"/>
          </a:xfrm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школа.19F227658B904CA\Рабочий стол\фото\IMG_09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85488"/>
            <a:ext cx="2808456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RightUp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Наши 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40" name="Рисунок 13" descr="Изонить: Горян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313" y="3571305"/>
            <a:ext cx="21431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Documents and Settings\школа.19F227658B904CA\Рабочий стол\фото\IMG_09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642744"/>
            <a:ext cx="1948043" cy="2874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3" name="Picture 3" descr="C:\Documents and Settings\школа.19F227658B904CA\Рабочий стол\фото\IMG_09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3" y="928117"/>
            <a:ext cx="1627187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C:\Documents and Settings\школа.19F227658B904CA\Рабочий стол\фото\IMG_10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25" y="928117"/>
            <a:ext cx="1500188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" descr="C:\Documents and Settings\школа.19F227658B904CA\Рабочий стол\фото\IMG_09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29500" y="714375"/>
            <a:ext cx="13462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C:\Documents and Settings\школа.19F227658B904CA\Рабочий стол\фото\IMG_098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500" y="428055"/>
            <a:ext cx="17859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:\фото\IMG_099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3645024"/>
            <a:ext cx="1872207" cy="2612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09721">
            <a:off x="670323" y="1077890"/>
            <a:ext cx="7731797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Желаю успеха в работе!</a:t>
            </a:r>
          </a:p>
        </p:txBody>
      </p:sp>
      <p:pic>
        <p:nvPicPr>
          <p:cNvPr id="3" name="Picture 3" descr="f49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928813"/>
            <a:ext cx="4716463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17550"/>
          </a:xfrm>
        </p:spPr>
        <p:txBody>
          <a:bodyPr/>
          <a:lstStyle/>
          <a:p>
            <a:r>
              <a:rPr lang="ru-RU" sz="4000" b="1" smtClean="0">
                <a:solidFill>
                  <a:srgbClr val="502604"/>
                </a:solidFill>
              </a:rPr>
              <a:t>Ресурсы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4953000"/>
          </a:xfrm>
        </p:spPr>
        <p:txBody>
          <a:bodyPr/>
          <a:lstStyle/>
          <a:p>
            <a:pPr indent="109538">
              <a:lnSpc>
                <a:spcPct val="80000"/>
              </a:lnSpc>
            </a:pPr>
            <a:r>
              <a:rPr lang="ru-RU" sz="1800" smtClean="0">
                <a:solidFill>
                  <a:srgbClr val="FF6600"/>
                </a:solidFill>
              </a:rPr>
              <a:t>Журналы «Школа и производство» 1996г. № 3 стр.58, 2000г. № 3 стр.77, 1995г. №6 стр.58.</a:t>
            </a:r>
          </a:p>
          <a:p>
            <a:pPr indent="109538">
              <a:lnSpc>
                <a:spcPct val="80000"/>
              </a:lnSpc>
            </a:pPr>
            <a:r>
              <a:rPr lang="ru-RU" sz="1800" smtClean="0">
                <a:solidFill>
                  <a:srgbClr val="FF6600"/>
                </a:solidFill>
              </a:rPr>
              <a:t>Р.А.Гильман «Нитка в умелых руках» Москва 1993г.</a:t>
            </a:r>
          </a:p>
          <a:p>
            <a:pPr indent="109538">
              <a:lnSpc>
                <a:spcPct val="80000"/>
              </a:lnSpc>
            </a:pPr>
            <a:r>
              <a:rPr lang="ru-RU" sz="1800" smtClean="0">
                <a:solidFill>
                  <a:srgbClr val="FF6600"/>
                </a:solidFill>
              </a:rPr>
              <a:t>М.И.Нагибина «Чудеса из ткани своими руками». Пособие для родителей и педагогов. Ярославль Академия развития 1997г.</a:t>
            </a:r>
          </a:p>
          <a:p>
            <a:pPr indent="109538">
              <a:lnSpc>
                <a:spcPct val="80000"/>
              </a:lnSpc>
            </a:pPr>
            <a:r>
              <a:rPr lang="ru-RU" sz="1800" smtClean="0">
                <a:solidFill>
                  <a:srgbClr val="FF6600"/>
                </a:solidFill>
              </a:rPr>
              <a:t>Интернет – сайты</a:t>
            </a:r>
          </a:p>
          <a:p>
            <a:pPr indent="109538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hlinkClick r:id="rId2"/>
              </a:rPr>
              <a:t>http://igrushka.kz/vip51/izonit.php</a:t>
            </a:r>
            <a:endParaRPr lang="ru-RU" sz="2000" smtClean="0">
              <a:hlinkClick r:id="rId3"/>
            </a:endParaRPr>
          </a:p>
          <a:p>
            <a:pPr indent="109538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hlinkClick r:id="rId3"/>
              </a:rPr>
              <a:t>http://uglichkukla.narod.ru/Teh_Izonit.htm</a:t>
            </a:r>
            <a:endParaRPr lang="ru-RU" sz="2000" smtClean="0">
              <a:hlinkClick r:id="rId4"/>
            </a:endParaRPr>
          </a:p>
          <a:p>
            <a:pPr indent="109538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hlinkClick r:id="rId4"/>
              </a:rPr>
              <a:t>http://igrushka.forever.kz/vip54/izonit.php</a:t>
            </a:r>
            <a:endParaRPr lang="ru-RU" sz="2000" smtClean="0">
              <a:hlinkClick r:id="rId5"/>
            </a:endParaRPr>
          </a:p>
          <a:p>
            <a:pPr indent="109538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hlinkClick r:id="rId5"/>
              </a:rPr>
              <a:t>http://foto.rambler.ru/users/technolog/izonit/</a:t>
            </a:r>
            <a:endParaRPr lang="ru-RU" sz="2000" smtClean="0">
              <a:hlinkClick r:id="rId6"/>
            </a:endParaRPr>
          </a:p>
          <a:p>
            <a:pPr indent="109538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hlinkClick r:id="rId6"/>
              </a:rPr>
              <a:t>http://www.greeting-cards.ru/izonit/index.php</a:t>
            </a:r>
            <a:endParaRPr lang="ru-RU" sz="2000" smtClean="0">
              <a:hlinkClick r:id="rId7"/>
            </a:endParaRPr>
          </a:p>
          <a:p>
            <a:pPr indent="109538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hlinkClick r:id="rId7"/>
              </a:rPr>
              <a:t>http://tehnologiya.narod.ru/rukodelie/rukodelie5.htm</a:t>
            </a:r>
            <a:endParaRPr lang="ru-RU" sz="2000" smtClean="0">
              <a:hlinkClick r:id="rId8"/>
            </a:endParaRPr>
          </a:p>
          <a:p>
            <a:pPr indent="109538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hlinkClick r:id="rId8"/>
              </a:rPr>
              <a:t>http://nkj.ru/archive/articles/918/</a:t>
            </a:r>
            <a:endParaRPr lang="ru-RU" sz="2000" smtClean="0">
              <a:hlinkClick r:id="rId9"/>
            </a:endParaRPr>
          </a:p>
          <a:p>
            <a:pPr indent="109538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hlinkClick r:id="rId9"/>
              </a:rPr>
              <a:t>http://nauka.relis.ru/50/0412/50412116.html</a:t>
            </a:r>
            <a:endParaRPr lang="ru-RU" sz="2000" smtClean="0">
              <a:hlinkClick r:id="rId10"/>
            </a:endParaRPr>
          </a:p>
          <a:p>
            <a:pPr indent="109538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hlinkClick r:id="rId10"/>
              </a:rPr>
              <a:t>http://www.lobzik.pri.ee/modules/newbb/viewtopic.php?topic_id=59&amp;forum=3</a:t>
            </a:r>
            <a:endParaRPr lang="ru-RU" sz="2000" smtClean="0"/>
          </a:p>
        </p:txBody>
      </p:sp>
    </p:spTree>
  </p:cSld>
  <p:clrMapOvr>
    <a:masterClrMapping/>
  </p:clrMapOvr>
  <p:transition advClick="0" advTm="4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rgbClr val="502604"/>
                </a:solidFill>
              </a:rPr>
              <a:t>Актуальность </a:t>
            </a:r>
            <a:endParaRPr lang="ru-RU" b="1" dirty="0">
              <a:solidFill>
                <a:srgbClr val="502604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r>
              <a:rPr lang="ru-RU" sz="2000" b="1" i="1" smtClean="0">
                <a:solidFill>
                  <a:srgbClr val="FF6600"/>
                </a:solidFill>
              </a:rPr>
              <a:t>Каждый  из нас любит и по-своему умеет </a:t>
            </a: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rgbClr val="FF6600"/>
                </a:solidFill>
              </a:rPr>
              <a:t>      рисовать. Мы рисуем  карандашами и </a:t>
            </a: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rgbClr val="FF6600"/>
                </a:solidFill>
              </a:rPr>
              <a:t>      красками, палочкой на снегу, мелом, углем и многими другими инструментами и материалами. А можно выполнить рисунок нитью, учась при этом прекрасно владеть иглой. Достоинство этой техники в том, что она не требует особой предварительной подготовки, изделия выполняются довольно быстро и аккуратно с первого раза, да и                                      фантазии есть, где разгуляться. Можно выполнить подарок, который будет греть душу, потому что выполнен с любовью, своими руками</a:t>
            </a:r>
            <a:endParaRPr lang="ru-RU" sz="2000" b="1" smtClean="0">
              <a:solidFill>
                <a:srgbClr val="FF6600"/>
              </a:solidFill>
            </a:endParaRPr>
          </a:p>
        </p:txBody>
      </p:sp>
      <p:pic>
        <p:nvPicPr>
          <p:cNvPr id="4" name="Рисунок 3" descr="http://festival.1september.ru/articles/418287/img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214290"/>
            <a:ext cx="242886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260350"/>
            <a:ext cx="3814762" cy="62658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Виды вышивок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Существуют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</a:rPr>
              <a:t>разные виды вышивок: счётная вышивка, вышивание по рисунку (гладь), вышивание шёлковыми лентами, </a:t>
            </a:r>
            <a:r>
              <a:rPr lang="ru-RU" sz="3500" b="1" dirty="0" err="1">
                <a:solidFill>
                  <a:schemeClr val="accent6">
                    <a:lumMod val="75000"/>
                  </a:schemeClr>
                </a:solidFill>
              </a:rPr>
              <a:t>изонить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</a:rPr>
              <a:t>. Изонить известна под другими названиями: ниточный дизайн, нитяная графика.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>
              <a:solidFill>
                <a:srgbClr val="000099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900113" y="1628775"/>
            <a:ext cx="381476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>
              <a:latin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850" y="260350"/>
            <a:ext cx="4464050" cy="6192838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9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800" b="1" i="1" dirty="0" smtClean="0">
                <a:solidFill>
                  <a:schemeClr val="accent6">
                    <a:lumMod val="50000"/>
                  </a:schemeClr>
                </a:solidFill>
              </a:rPr>
              <a:t>Из истории вышивки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Вышивание было известно 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Глубокой древности, 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Колыбелью его был восток , 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Азии это искусство широко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Процветало до того, как стало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Известно грекам и римлянам,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Хотя это изобретение они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Приписывают себе. Затем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Вышивание распространилось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По другим странам</a:t>
            </a:r>
            <a:r>
              <a:rPr lang="ru-RU" sz="49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9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3716338"/>
            <a:ext cx="295275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125538"/>
            <a:ext cx="322103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764109"/>
            <a:ext cx="2452688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313" y="2492896"/>
            <a:ext cx="2236787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4292600"/>
            <a:ext cx="2636837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9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2" dur="indefinit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5" dur="indefinit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8" dur="indefinite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uild="p"/>
      <p:bldP spid="6" grpId="0" build="p"/>
      <p:bldP spid="6" grpId="1" build="p"/>
      <p:bldP spid="6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31" descr="grbritain_iron_bridge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25" y="3976688"/>
            <a:ext cx="34290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34" descr="grbritain_london_parliament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40719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33" descr="Grbritain_London_parliamen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1143000"/>
            <a:ext cx="41433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5643562" cy="3214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Изонить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оригинальный вид декоративно-прикладного искусства, уходящий корнями к народным мастерам Англии. Английские ткачи придумали особый способ переплетения ниток.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вбивали в дощечки гвозди и в</a:t>
            </a:r>
          </a:p>
        </p:txBody>
      </p:sp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3714750"/>
            <a:ext cx="8643938" cy="250031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определенной последовательности натягивали на них нити. В результате получались ажурные кружевные изделия, которые использовались для украшения жилища. В настоящее время искусство изонити находит широкое применение для украшения изделий и предметов быта, для оформления интерьера, для выполнения подарков и сувениров.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7" descr="Изонить: Птицы на закате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857884" y="1000108"/>
            <a:ext cx="2852045" cy="277098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2857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Историческая справка. </a:t>
            </a:r>
            <a:endParaRPr lang="ru-RU" sz="4400" b="1" dirty="0"/>
          </a:p>
        </p:txBody>
      </p:sp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171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582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Сегодня мы с вами научимся вышивать открытку в технике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изонить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4" name="Picture 2" descr="H:\фото\IMG_0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700213"/>
            <a:ext cx="3294062" cy="4537075"/>
          </a:xfrm>
        </p:spPr>
      </p:pic>
      <p:sp>
        <p:nvSpPr>
          <p:cNvPr id="5" name="Прямоугольник 4"/>
          <p:cNvSpPr/>
          <p:nvPr/>
        </p:nvSpPr>
        <p:spPr>
          <a:xfrm>
            <a:off x="3923928" y="1916832"/>
            <a:ext cx="4896544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Изонить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, или «</a:t>
            </a: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Нитяная графика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»,- это графический рисунок, выполненный нитями, натянутыми в определенном порядке на твердом фоне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428604"/>
            <a:ext cx="8566179" cy="69057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 понадобиться:</a:t>
            </a:r>
            <a:endParaRPr lang="ru-RU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img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321050"/>
            <a:ext cx="4214813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29322" y="1142984"/>
            <a:ext cx="3000396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игла,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булавка,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ножницы,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циркуль,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линейка,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85720" y="1214422"/>
            <a:ext cx="55104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Н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итки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различного назначения - швейные, мулине,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293096"/>
            <a:ext cx="257176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картон,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2636912"/>
            <a:ext cx="185738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ирис,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013176"/>
            <a:ext cx="25717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бархатная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бумага.</a:t>
            </a:r>
          </a:p>
        </p:txBody>
      </p:sp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p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Подготовка к вышивке: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Нанести рисунок на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изнаночную сторону картона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Наметить точки прокола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Проколоть все точки и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пронумеровать их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Определиться с цветом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вышивки.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2" descr="http://www.solnet.ee/sol/023/pic/pic006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1268413"/>
            <a:ext cx="28559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http://www.solnet.ee/sol/023/pic/pic006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4221163"/>
            <a:ext cx="182562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http://www.solnet.ee/sol/023/pic/pic006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3429000"/>
            <a:ext cx="13477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20659924">
            <a:off x="7143750" y="196850"/>
            <a:ext cx="1749425" cy="2103438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35375" y="1844675"/>
            <a:ext cx="48498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6600"/>
                </a:solidFill>
                <a:latin typeface="Calibri" pitchFamily="34" charset="0"/>
              </a:rPr>
              <a:t>На изнаночной стороне</a:t>
            </a:r>
          </a:p>
          <a:p>
            <a:r>
              <a:rPr lang="ru-RU" sz="3200" b="1">
                <a:solidFill>
                  <a:srgbClr val="FF6600"/>
                </a:solidFill>
                <a:latin typeface="Calibri" pitchFamily="34" charset="0"/>
              </a:rPr>
              <a:t> находятся </a:t>
            </a:r>
          </a:p>
          <a:p>
            <a:r>
              <a:rPr lang="ru-RU" sz="3200" b="1">
                <a:solidFill>
                  <a:srgbClr val="FF6600"/>
                </a:solidFill>
                <a:latin typeface="Calibri" pitchFamily="34" charset="0"/>
              </a:rPr>
              <a:t>только короткие </a:t>
            </a:r>
          </a:p>
          <a:p>
            <a:r>
              <a:rPr lang="ru-RU" sz="3200" b="1">
                <a:solidFill>
                  <a:srgbClr val="FF6600"/>
                </a:solidFill>
                <a:latin typeface="Calibri" pitchFamily="34" charset="0"/>
              </a:rPr>
              <a:t>стежки, соединяющие </a:t>
            </a:r>
          </a:p>
          <a:p>
            <a:r>
              <a:rPr lang="ru-RU" sz="3200" b="1">
                <a:solidFill>
                  <a:srgbClr val="FF6600"/>
                </a:solidFill>
                <a:latin typeface="Calibri" pitchFamily="34" charset="0"/>
              </a:rPr>
              <a:t>соседние отверстия</a:t>
            </a:r>
          </a:p>
          <a:p>
            <a:r>
              <a:rPr lang="ru-RU" sz="3200" b="1">
                <a:solidFill>
                  <a:srgbClr val="FF6600"/>
                </a:solidFill>
                <a:latin typeface="Calibri" pitchFamily="34" charset="0"/>
              </a:rPr>
              <a:t>В конце работы нить </a:t>
            </a:r>
          </a:p>
          <a:p>
            <a:r>
              <a:rPr lang="ru-RU" sz="3200" b="1">
                <a:solidFill>
                  <a:srgbClr val="FF6600"/>
                </a:solidFill>
                <a:latin typeface="Calibri" pitchFamily="34" charset="0"/>
              </a:rPr>
              <a:t>закрепляются узелком </a:t>
            </a:r>
          </a:p>
          <a:p>
            <a:r>
              <a:rPr lang="ru-RU" sz="3200" b="1">
                <a:solidFill>
                  <a:srgbClr val="FF6600"/>
                </a:solidFill>
                <a:latin typeface="Calibri" pitchFamily="34" charset="0"/>
              </a:rPr>
              <a:t>или фиксируется скотчем.</a:t>
            </a:r>
          </a:p>
        </p:txBody>
      </p:sp>
      <p:pic>
        <p:nvPicPr>
          <p:cNvPr id="6" name="Picture 5" descr="1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49275"/>
            <a:ext cx="3024188" cy="5832475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Закрепление нити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954</Words>
  <Application>Microsoft Office PowerPoint</Application>
  <PresentationFormat>Экран (4:3)</PresentationFormat>
  <Paragraphs>130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Точечный рисунок</vt:lpstr>
      <vt:lpstr>Чудеса своими руками.</vt:lpstr>
      <vt:lpstr>Изонить  – вышивка по картону.</vt:lpstr>
      <vt:lpstr>   Актуальность </vt:lpstr>
      <vt:lpstr>Слайд 4</vt:lpstr>
      <vt:lpstr>     Изонить - это оригинальный вид декоративно-прикладного искусства, уходящий корнями к народным мастерам Англии. Английские ткачи придумали особый способ переплетения ниток.  Они вбивали в дощечки гвозди и в</vt:lpstr>
      <vt:lpstr>Сегодня мы с вами научимся вышивать открытку в технике «изонить».</vt:lpstr>
      <vt:lpstr>Нам понадобиться:</vt:lpstr>
      <vt:lpstr>Подготовка к вышивке:</vt:lpstr>
      <vt:lpstr>                 Закрепление нити.</vt:lpstr>
      <vt:lpstr>Порядок  выполнения работы.</vt:lpstr>
      <vt:lpstr>Заполнение окружности</vt:lpstr>
      <vt:lpstr>Последовательность заполнения окружности</vt:lpstr>
      <vt:lpstr>Заполнение угла</vt:lpstr>
      <vt:lpstr>Последовательность заполнения угла</vt:lpstr>
      <vt:lpstr>Удлинить нить</vt:lpstr>
      <vt:lpstr>Вышивка декоративных элементов.</vt:lpstr>
      <vt:lpstr>Вышивка шляпы.</vt:lpstr>
      <vt:lpstr>Оформление открытки.</vt:lpstr>
      <vt:lpstr>Снимем защитный слой полосок</vt:lpstr>
      <vt:lpstr>Вот такая замечательная новогодняя открытка у нас получилась. Осталось написать поздравления и подарить .</vt:lpstr>
      <vt:lpstr>Наши  работы </vt:lpstr>
      <vt:lpstr>Слайд 22</vt:lpstr>
      <vt:lpstr>Ресурсы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своими руками.</dc:title>
  <dc:creator>Grey Wolf</dc:creator>
  <cp:lastModifiedBy>Grey Wolf</cp:lastModifiedBy>
  <cp:revision>77</cp:revision>
  <dcterms:created xsi:type="dcterms:W3CDTF">2011-09-29T09:17:05Z</dcterms:created>
  <dcterms:modified xsi:type="dcterms:W3CDTF">2013-08-22T09:36:34Z</dcterms:modified>
</cp:coreProperties>
</file>