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6"/>
  </p:notesMasterIdLst>
  <p:sldIdLst>
    <p:sldId id="259" r:id="rId2"/>
    <p:sldId id="278" r:id="rId3"/>
    <p:sldId id="266" r:id="rId4"/>
    <p:sldId id="262" r:id="rId5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0E8FF-5433-4625-BA93-B1A09755A644}" type="datetimeFigureOut">
              <a:rPr lang="ru-RU" smtClean="0"/>
              <a:pPr/>
              <a:t>09.07.2014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63E7B-8CCF-4B66-A0BB-A3BA9C123E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63E7B-8CCF-4B66-A0BB-A3BA9C123ED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F63E7B-8CCF-4B66-A0BB-A3BA9C123ED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>
                <a:solidFill>
                  <a:srgbClr val="000000"/>
                </a:solidFill>
                <a:latin typeface="Calibri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ru-RU" sz="3200">
                <a:solidFill>
                  <a:srgbClr val="000000"/>
                </a:solidFill>
                <a:latin typeface="Calibri"/>
              </a:rPr>
              <a:t>Седьмой уровень структурыОбразец текста</a:t>
            </a:r>
            <a:endParaRPr/>
          </a:p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800">
                <a:solidFill>
                  <a:srgbClr val="000000"/>
                </a:solidFill>
                <a:latin typeface="Calibri"/>
              </a:rPr>
              <a:t>Второй уровень</a:t>
            </a:r>
            <a:endParaRPr/>
          </a:p>
          <a:p>
            <a:pPr lvl="2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 sz="2400">
                <a:solidFill>
                  <a:srgbClr val="000000"/>
                </a:solidFill>
                <a:latin typeface="Calibri"/>
              </a:rPr>
              <a:t>Третий уровень</a:t>
            </a:r>
            <a:endParaRPr/>
          </a:p>
          <a:p>
            <a:pPr lvl="3">
              <a:lnSpc>
                <a:spcPct val="100000"/>
              </a:lnSpc>
              <a:buSzPct val="25000"/>
              <a:buFont typeface="StarSymbol"/>
              <a:buChar char="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/>
          </a:p>
          <a:p>
            <a:pPr lvl="4">
              <a:lnSpc>
                <a:spcPct val="100000"/>
              </a:lnSpc>
              <a:buSzPct val="25000"/>
              <a:buFont typeface="StarSymbol"/>
              <a:buChar char=""/>
            </a:pPr>
            <a:r>
              <a:rPr lang="ru-RU" sz="2000">
                <a:solidFill>
                  <a:srgbClr val="000000"/>
                </a:solidFill>
                <a:latin typeface="Calibri"/>
              </a:rPr>
              <a:t>Пятый уровень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1200">
                <a:solidFill>
                  <a:srgbClr val="8B8B8B"/>
                </a:solidFill>
                <a:latin typeface="Calibri"/>
              </a:rPr>
              <a:t>24.1.14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5D9FE7D-4937-475F-899D-C27051E7C5B9}" type="slidenum">
              <a:rPr lang="ru-RU" sz="1200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8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640" cy="6750360"/>
          </a:xfrm>
          <a:prstGeom prst="rect">
            <a:avLst/>
          </a:prstGeom>
        </p:spPr>
      </p:pic>
      <p:sp>
        <p:nvSpPr>
          <p:cNvPr id="89" name="TextShape 1"/>
          <p:cNvSpPr txBox="1"/>
          <p:nvPr/>
        </p:nvSpPr>
        <p:spPr>
          <a:xfrm>
            <a:off x="1357290" y="285840"/>
            <a:ext cx="7500990" cy="641016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3200" b="1" i="1" dirty="0">
                <a:solidFill>
                  <a:srgbClr val="000000"/>
                </a:solidFill>
                <a:latin typeface="Calibri"/>
              </a:rPr>
              <a:t> </a:t>
            </a:r>
            <a:endParaRPr/>
          </a:p>
        </p:txBody>
      </p:sp>
      <p:pic>
        <p:nvPicPr>
          <p:cNvPr id="6" name="Рисунок 5" descr="C:\Users\user\Desktop\тЭГЭЛИК\Тэгэлик фото\scan0019.jpg"/>
          <p:cNvPicPr/>
          <p:nvPr/>
        </p:nvPicPr>
        <p:blipFill>
          <a:blip r:embed="rId4"/>
          <a:srcRect b="49369"/>
          <a:stretch>
            <a:fillRect/>
          </a:stretch>
        </p:blipFill>
        <p:spPr bwMode="auto">
          <a:xfrm>
            <a:off x="4500562" y="1714488"/>
            <a:ext cx="4357686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214414" y="285728"/>
            <a:ext cx="742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>
                <a:solidFill>
                  <a:srgbClr val="CC1300"/>
                </a:solidFill>
                <a:latin typeface="Arial Black"/>
              </a:rPr>
              <a:t>«</a:t>
            </a:r>
            <a:r>
              <a:rPr lang="ru-RU" sz="3200" dirty="0" err="1" smtClean="0">
                <a:solidFill>
                  <a:srgbClr val="CC1300"/>
                </a:solidFill>
                <a:latin typeface="Arial Black"/>
              </a:rPr>
              <a:t>Тэгэлик</a:t>
            </a:r>
            <a:r>
              <a:rPr lang="ru-RU" sz="3200" dirty="0" smtClean="0">
                <a:solidFill>
                  <a:srgbClr val="CC1300"/>
                </a:solidFill>
                <a:latin typeface="Arial Black"/>
              </a:rPr>
              <a:t>» - форма </a:t>
            </a:r>
            <a:r>
              <a:rPr lang="ru-RU" sz="3200" dirty="0" smtClean="0">
                <a:solidFill>
                  <a:srgbClr val="CC1300"/>
                </a:solidFill>
                <a:latin typeface="Arial Black"/>
              </a:rPr>
              <a:t>самовыражения учащихся.</a:t>
            </a:r>
            <a:endParaRPr lang="ru-RU" sz="3200" dirty="0"/>
          </a:p>
        </p:txBody>
      </p:sp>
      <p:pic>
        <p:nvPicPr>
          <p:cNvPr id="7" name="Picture 5" descr="Тэгэлик"/>
          <p:cNvPicPr>
            <a:picLocks noChangeAspect="1" noChangeArrowheads="1"/>
          </p:cNvPicPr>
          <p:nvPr/>
        </p:nvPicPr>
        <p:blipFill>
          <a:blip r:embed="rId5" cstate="print"/>
          <a:srcRect l="4315" r="766" b="3492"/>
          <a:stretch>
            <a:fillRect/>
          </a:stretch>
        </p:blipFill>
        <p:spPr bwMode="auto">
          <a:xfrm>
            <a:off x="500034" y="1928802"/>
            <a:ext cx="3719858" cy="2928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1785918" y="5429264"/>
            <a:ext cx="67151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Руководитель детской телестудии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 родного языка  и литературы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Терехова  Антонина  Петровна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8640" y="56520"/>
            <a:ext cx="9143640" cy="6750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0166" y="428604"/>
            <a:ext cx="7358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i="1" dirty="0" smtClean="0">
                <a:solidFill>
                  <a:srgbClr val="C00000"/>
                </a:solidFill>
                <a:latin typeface="Calibri"/>
              </a:rPr>
              <a:t> </a:t>
            </a:r>
            <a:endParaRPr lang="ru-RU" sz="3200" i="1" dirty="0" smtClean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571604" y="357166"/>
            <a:ext cx="735811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 Моя задача, как  руководителя детской  телестудии – научить учащихся быть самостоятельными, совершать добрые дела. Мечта любого  руководителя – создать единый, дружный коллектив. От уровня сплоченности коллектива, от эмоционального настроя студии зависит индивидуальный успех каждого учащегося и удовлетворенность жизнью в школе всех ребят.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haroni" pitchFamily="2" charset="-79"/>
              </a:rPr>
              <a:t>Цель: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haroni" pitchFamily="2" charset="-79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Раскрытие и развитие творческих способностей ребенка.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для самовыражения, самоутверждения каждой личности через участие в конкретных делах ;                                                        -Развивать инициативу и творчество ребят в процессе коллективных дел;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-Формирование и раскрытие творческой индивидуальности ученика.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14480" y="4071941"/>
            <a:ext cx="7000924" cy="273921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sz="1400" dirty="0" smtClean="0"/>
              <a:t> </a:t>
            </a:r>
            <a:r>
              <a:rPr lang="ru-RU" sz="1400" dirty="0" smtClean="0"/>
              <a:t>                               </a:t>
            </a:r>
            <a:r>
              <a:rPr lang="ru-RU" sz="1600" b="1" dirty="0" smtClean="0">
                <a:latin typeface="Times New Roman" pitchFamily="18" charset="0"/>
              </a:rPr>
              <a:t>Передачи </a:t>
            </a:r>
            <a:r>
              <a:rPr lang="ru-RU" sz="1600" b="1" dirty="0" smtClean="0">
                <a:latin typeface="Times New Roman" pitchFamily="18" charset="0"/>
              </a:rPr>
              <a:t>по НВК «Саха»:</a:t>
            </a:r>
          </a:p>
          <a:p>
            <a:pPr>
              <a:buFont typeface="Wingdings 2" pitchFamily="18" charset="2"/>
              <a:buNone/>
            </a:pPr>
            <a:r>
              <a:rPr lang="ru-RU" sz="2800" b="1" dirty="0" smtClean="0">
                <a:latin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</a:rPr>
              <a:t>2002 г. - «</a:t>
            </a:r>
            <a:r>
              <a:rPr lang="ru-RU" b="1" dirty="0" err="1" smtClean="0">
                <a:latin typeface="Times New Roman" pitchFamily="18" charset="0"/>
              </a:rPr>
              <a:t>Утуо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ки</a:t>
            </a:r>
            <a:r>
              <a:rPr lang="en-US" b="1" dirty="0" smtClean="0">
                <a:latin typeface="Times New Roman" pitchFamily="18" charset="0"/>
              </a:rPr>
              <a:t>h</a:t>
            </a:r>
            <a:r>
              <a:rPr lang="ru-RU" b="1" dirty="0" smtClean="0">
                <a:latin typeface="Times New Roman" pitchFamily="18" charset="0"/>
              </a:rPr>
              <a:t>и </a:t>
            </a:r>
            <a:r>
              <a:rPr lang="ru-RU" b="1" dirty="0" err="1" smtClean="0">
                <a:latin typeface="Times New Roman" pitchFamily="18" charset="0"/>
              </a:rPr>
              <a:t>суола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суппэт</a:t>
            </a:r>
            <a:r>
              <a:rPr lang="ru-RU" b="1" dirty="0" smtClean="0">
                <a:latin typeface="Times New Roman" pitchFamily="18" charset="0"/>
              </a:rPr>
              <a:t>». Март.</a:t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</a:rPr>
              <a:t> 2003 г. - «</a:t>
            </a:r>
            <a:r>
              <a:rPr lang="ru-RU" b="1" dirty="0" err="1" smtClean="0">
                <a:latin typeface="Times New Roman" pitchFamily="18" charset="0"/>
              </a:rPr>
              <a:t>Ойуунускай</a:t>
            </a:r>
            <a:r>
              <a:rPr lang="ru-RU" b="1" dirty="0" smtClean="0">
                <a:latin typeface="Times New Roman" pitchFamily="18" charset="0"/>
              </a:rPr>
              <a:t> о5о </a:t>
            </a:r>
            <a:r>
              <a:rPr lang="ru-RU" b="1" dirty="0" err="1" smtClean="0">
                <a:latin typeface="Times New Roman" pitchFamily="18" charset="0"/>
              </a:rPr>
              <a:t>саа</a:t>
            </a:r>
            <a:r>
              <a:rPr lang="en-US" b="1" dirty="0" smtClean="0">
                <a:latin typeface="Times New Roman" pitchFamily="18" charset="0"/>
              </a:rPr>
              <a:t>h</a:t>
            </a:r>
            <a:r>
              <a:rPr lang="ru-RU" b="1" dirty="0" smtClean="0">
                <a:latin typeface="Times New Roman" pitchFamily="18" charset="0"/>
              </a:rPr>
              <a:t>а»     Май.</a:t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</a:rPr>
              <a:t> 2003 г. – «</a:t>
            </a:r>
            <a:r>
              <a:rPr lang="ru-RU" b="1" dirty="0" err="1" smtClean="0">
                <a:latin typeface="Times New Roman" pitchFamily="18" charset="0"/>
              </a:rPr>
              <a:t>Ойуунускай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олбот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уйэлээх</a:t>
            </a:r>
            <a:r>
              <a:rPr lang="ru-RU" b="1" dirty="0" smtClean="0">
                <a:latin typeface="Times New Roman" pitchFamily="18" charset="0"/>
              </a:rPr>
              <a:t>»  Апрель, май.</a:t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</a:rPr>
              <a:t> 2005 г. – «</a:t>
            </a:r>
            <a:r>
              <a:rPr lang="ru-RU" b="1" dirty="0" err="1" smtClean="0">
                <a:latin typeface="Times New Roman" pitchFamily="18" charset="0"/>
              </a:rPr>
              <a:t>Оскуолам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барахсан</a:t>
            </a:r>
            <a:r>
              <a:rPr lang="ru-RU" b="1" dirty="0" smtClean="0">
                <a:latin typeface="Times New Roman" pitchFamily="18" charset="0"/>
              </a:rPr>
              <a:t>» Сентябрь.</a:t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</a:rPr>
              <a:t> 2006 г. – «</a:t>
            </a:r>
            <a:r>
              <a:rPr lang="ru-RU" b="1" dirty="0" err="1" smtClean="0">
                <a:latin typeface="Times New Roman" pitchFamily="18" charset="0"/>
              </a:rPr>
              <a:t>Алыптаах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айымньылар</a:t>
            </a:r>
            <a:r>
              <a:rPr lang="ru-RU" b="1" dirty="0" smtClean="0">
                <a:latin typeface="Times New Roman" pitchFamily="18" charset="0"/>
              </a:rPr>
              <a:t>» (100-летие </a:t>
            </a:r>
            <a:r>
              <a:rPr lang="ru-RU" b="1" dirty="0" err="1" smtClean="0">
                <a:latin typeface="Times New Roman" pitchFamily="18" charset="0"/>
              </a:rPr>
              <a:t>С.Омоллона</a:t>
            </a:r>
            <a:r>
              <a:rPr lang="ru-RU" b="1" dirty="0" smtClean="0">
                <a:latin typeface="Times New Roman" pitchFamily="18" charset="0"/>
              </a:rPr>
              <a:t>)</a:t>
            </a:r>
            <a:r>
              <a:rPr lang="ru-RU" b="1" dirty="0" smtClean="0">
                <a:latin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</a:rPr>
              <a:t> 2006 г. – «Сана кун» </a:t>
            </a:r>
            <a:r>
              <a:rPr lang="ru-RU" b="1" dirty="0" smtClean="0">
                <a:latin typeface="Times New Roman" pitchFamily="18" charset="0"/>
              </a:rPr>
              <a:t>Март</a:t>
            </a:r>
            <a:r>
              <a:rPr lang="ru-RU" b="1" dirty="0" smtClean="0">
                <a:latin typeface="Times New Roman" pitchFamily="18" charset="0"/>
              </a:rPr>
              <a:t>.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</a:rPr>
              <a:t> 2009 г. – «Живые голоса ветеранов» Июнь.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</a:rPr>
              <a:t> 2010 г. – «</a:t>
            </a:r>
            <a:r>
              <a:rPr lang="ru-RU" b="1" dirty="0" err="1" smtClean="0">
                <a:latin typeface="Times New Roman" pitchFamily="18" charset="0"/>
              </a:rPr>
              <a:t>Кэрэ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кэскил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Кэбээйи</a:t>
            </a:r>
            <a:endParaRPr lang="ru-RU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Рисунок 141"/>
          <p:cNvPicPr/>
          <p:nvPr/>
        </p:nvPicPr>
        <p:blipFill>
          <a:blip r:embed="rId2"/>
          <a:stretch>
            <a:fillRect/>
          </a:stretch>
        </p:blipFill>
        <p:spPr>
          <a:xfrm>
            <a:off x="9360" y="57240"/>
            <a:ext cx="9143640" cy="6750360"/>
          </a:xfrm>
          <a:prstGeom prst="rect">
            <a:avLst/>
          </a:prstGeom>
        </p:spPr>
      </p:pic>
      <p:sp>
        <p:nvSpPr>
          <p:cNvPr id="144" name="CustomShape 1"/>
          <p:cNvSpPr/>
          <p:nvPr/>
        </p:nvSpPr>
        <p:spPr>
          <a:xfrm>
            <a:off x="611280" y="2565360"/>
            <a:ext cx="8137080" cy="647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</p:spPr>
      </p:sp>
      <p:sp>
        <p:nvSpPr>
          <p:cNvPr id="145" name="TextShape 2"/>
          <p:cNvSpPr txBox="1"/>
          <p:nvPr/>
        </p:nvSpPr>
        <p:spPr>
          <a:xfrm>
            <a:off x="457200" y="-171360"/>
            <a:ext cx="8507160" cy="158364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C00000"/>
                </a:solidFill>
                <a:latin typeface="Times New Roman"/>
              </a:rPr>
              <a:t>                     </a:t>
            </a:r>
            <a:endParaRPr/>
          </a:p>
        </p:txBody>
      </p:sp>
      <p:sp>
        <p:nvSpPr>
          <p:cNvPr id="146" name="CustomShape 3"/>
          <p:cNvSpPr/>
          <p:nvPr/>
        </p:nvSpPr>
        <p:spPr>
          <a:xfrm>
            <a:off x="1714480" y="357166"/>
            <a:ext cx="6429420" cy="571504"/>
          </a:xfrm>
          <a:prstGeom prst="rect">
            <a:avLst/>
          </a:prstGeom>
          <a:blipFill>
            <a:blip r:embed="rId3"/>
            <a:tile/>
          </a:blipFill>
        </p:spPr>
        <p:txBody>
          <a:bodyPr lIns="90000" tIns="45000" rIns="90000" bIns="45000"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800" b="1" dirty="0" smtClean="0">
                <a:latin typeface="Times New Roman" pitchFamily="18" charset="0"/>
              </a:rPr>
              <a:t>Художественные фильмы, отснятые студийцами 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endParaRPr sz="2800">
              <a:solidFill>
                <a:srgbClr val="002060"/>
              </a:solidFill>
            </a:endParaRPr>
          </a:p>
        </p:txBody>
      </p:sp>
      <p:sp>
        <p:nvSpPr>
          <p:cNvPr id="150" name="CustomShape 5"/>
          <p:cNvSpPr/>
          <p:nvPr/>
        </p:nvSpPr>
        <p:spPr>
          <a:xfrm>
            <a:off x="6516720" y="3068640"/>
            <a:ext cx="45720" cy="45720"/>
          </a:xfrm>
          <a:prstGeom prst="horizontalScroll">
            <a:avLst>
              <a:gd name="adj" fmla="val 12500"/>
            </a:avLst>
          </a:prstGeom>
          <a:solidFill>
            <a:srgbClr val="4F81BD"/>
          </a:solidFill>
          <a:ln w="25560">
            <a:solidFill>
              <a:srgbClr val="3A5F8B"/>
            </a:solidFill>
            <a:round/>
          </a:ln>
        </p:spPr>
      </p:sp>
      <p:sp>
        <p:nvSpPr>
          <p:cNvPr id="151" name="CustomShape 6"/>
          <p:cNvSpPr/>
          <p:nvPr/>
        </p:nvSpPr>
        <p:spPr>
          <a:xfrm>
            <a:off x="3214678" y="1142984"/>
            <a:ext cx="5500726" cy="2214578"/>
          </a:xfrm>
          <a:prstGeom prst="rect">
            <a:avLst/>
          </a:prstGeom>
          <a:blipFill>
            <a:blip r:embed="rId4"/>
            <a:tile/>
          </a:blipFill>
        </p:spPr>
        <p:txBody>
          <a:bodyPr lIns="90000" tIns="45000" rIns="90000" bIns="45000"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0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dirty="0" smtClean="0">
                <a:latin typeface="Times New Roman" pitchFamily="18" charset="0"/>
              </a:rPr>
              <a:t>Сценарий, подбор актеров, озвучивание произведено самими ребятами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000" b="1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 dirty="0" smtClean="0">
                <a:latin typeface="Times New Roman" pitchFamily="18" charset="0"/>
              </a:rPr>
              <a:t>   «</a:t>
            </a:r>
            <a:r>
              <a:rPr lang="ru-RU" sz="2000" b="1" i="1" dirty="0" err="1" smtClean="0">
                <a:latin typeface="Times New Roman" pitchFamily="18" charset="0"/>
              </a:rPr>
              <a:t>Ынырар</a:t>
            </a:r>
            <a:r>
              <a:rPr lang="ru-RU" sz="2000" b="1" i="1" dirty="0" smtClean="0">
                <a:latin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</a:rPr>
              <a:t>аартык</a:t>
            </a:r>
            <a:r>
              <a:rPr lang="ru-RU" sz="2000" b="1" i="1" dirty="0" smtClean="0">
                <a:latin typeface="Times New Roman" pitchFamily="18" charset="0"/>
              </a:rPr>
              <a:t>»   2004 г.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 dirty="0" smtClean="0">
                <a:latin typeface="Times New Roman" pitchFamily="18" charset="0"/>
              </a:rPr>
              <a:t>    Документальный фильм «</a:t>
            </a:r>
            <a:r>
              <a:rPr lang="ru-RU" sz="2000" b="1" i="1" dirty="0" err="1" smtClean="0">
                <a:latin typeface="Times New Roman" pitchFamily="18" charset="0"/>
              </a:rPr>
              <a:t>Син</a:t>
            </a:r>
            <a:r>
              <a:rPr lang="ru-RU" sz="2000" b="1" i="1" dirty="0" smtClean="0">
                <a:latin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</a:rPr>
              <a:t>биир</a:t>
            </a:r>
            <a:r>
              <a:rPr lang="ru-RU" sz="2000" b="1" i="1" dirty="0" smtClean="0">
                <a:latin typeface="Times New Roman" pitchFamily="18" charset="0"/>
              </a:rPr>
              <a:t> этиэ5им, сирдээ5и </a:t>
            </a:r>
            <a:r>
              <a:rPr lang="ru-RU" sz="2000" b="1" i="1" dirty="0" err="1" smtClean="0">
                <a:latin typeface="Times New Roman" pitchFamily="18" charset="0"/>
              </a:rPr>
              <a:t>дьолу</a:t>
            </a:r>
            <a:r>
              <a:rPr lang="ru-RU" sz="2000" b="1" i="1" dirty="0" smtClean="0">
                <a:latin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</a:rPr>
              <a:t>билэбин</a:t>
            </a:r>
            <a:r>
              <a:rPr lang="ru-RU" sz="2000" b="1" i="1" dirty="0" smtClean="0">
                <a:latin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</a:rPr>
              <a:t>диэн</a:t>
            </a:r>
            <a:r>
              <a:rPr lang="ru-RU" sz="2000" b="1" i="1" dirty="0" smtClean="0">
                <a:latin typeface="Times New Roman" pitchFamily="18" charset="0"/>
              </a:rPr>
              <a:t>» 2004 г.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 dirty="0" smtClean="0">
                <a:latin typeface="Times New Roman" pitchFamily="18" charset="0"/>
              </a:rPr>
              <a:t>    «</a:t>
            </a:r>
            <a:r>
              <a:rPr lang="ru-RU" sz="2000" b="1" i="1" dirty="0" err="1" smtClean="0">
                <a:latin typeface="Times New Roman" pitchFamily="18" charset="0"/>
              </a:rPr>
              <a:t>Олох</a:t>
            </a:r>
            <a:r>
              <a:rPr lang="ru-RU" sz="2000" b="1" i="1" dirty="0" smtClean="0">
                <a:latin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</a:rPr>
              <a:t>ситимэ</a:t>
            </a:r>
            <a:r>
              <a:rPr lang="ru-RU" sz="2000" b="1" i="1" dirty="0" smtClean="0">
                <a:latin typeface="Times New Roman" pitchFamily="18" charset="0"/>
              </a:rPr>
              <a:t>»   2005 г 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000" b="1" i="1" dirty="0" smtClean="0">
                <a:latin typeface="Times New Roman" pitchFamily="18" charset="0"/>
              </a:rPr>
              <a:t>    ( 1 место в республиканском конкурсе)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ru-RU" sz="2000" b="1" i="1" dirty="0" smtClean="0">
              <a:latin typeface="Times New Roman" pitchFamily="18" charset="0"/>
            </a:endParaRPr>
          </a:p>
        </p:txBody>
      </p:sp>
      <p:pic>
        <p:nvPicPr>
          <p:cNvPr id="9" name="Picture 8" descr="SWScan01447"/>
          <p:cNvPicPr>
            <a:picLocks noChangeAspect="1" noChangeArrowheads="1"/>
          </p:cNvPicPr>
          <p:nvPr/>
        </p:nvPicPr>
        <p:blipFill>
          <a:blip r:embed="rId5" cstate="print"/>
          <a:srcRect t="16876" b="10899"/>
          <a:stretch>
            <a:fillRect/>
          </a:stretch>
        </p:blipFill>
        <p:spPr bwMode="auto">
          <a:xfrm rot="20899175">
            <a:off x="215248" y="1306045"/>
            <a:ext cx="2560877" cy="2388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SWScan01437"/>
          <p:cNvPicPr>
            <a:picLocks noChangeAspect="1" noChangeArrowheads="1"/>
          </p:cNvPicPr>
          <p:nvPr/>
        </p:nvPicPr>
        <p:blipFill>
          <a:blip r:embed="rId6" cstate="print"/>
          <a:srcRect l="3484" b="5655"/>
          <a:stretch>
            <a:fillRect/>
          </a:stretch>
        </p:blipFill>
        <p:spPr bwMode="auto">
          <a:xfrm rot="20951937">
            <a:off x="705296" y="3929382"/>
            <a:ext cx="2520240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3286116" y="3643314"/>
            <a:ext cx="5500726" cy="258532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</a:rPr>
              <a:t> «</a:t>
            </a:r>
            <a:r>
              <a:rPr lang="ru-RU" b="1" dirty="0" err="1" smtClean="0">
                <a:latin typeface="Times New Roman" pitchFamily="18" charset="0"/>
              </a:rPr>
              <a:t>Дьикти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саас</a:t>
            </a:r>
            <a:r>
              <a:rPr lang="ru-RU" b="1" dirty="0" smtClean="0">
                <a:latin typeface="Times New Roman" pitchFamily="18" charset="0"/>
              </a:rPr>
              <a:t>»    2006 г.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</a:rPr>
              <a:t>  «</a:t>
            </a:r>
            <a:r>
              <a:rPr lang="ru-RU" b="1" dirty="0" err="1" smtClean="0">
                <a:latin typeface="Times New Roman" pitchFamily="18" charset="0"/>
              </a:rPr>
              <a:t>Кулук</a:t>
            </a:r>
            <a:r>
              <a:rPr lang="ru-RU" b="1" dirty="0" smtClean="0">
                <a:latin typeface="Times New Roman" pitchFamily="18" charset="0"/>
              </a:rPr>
              <a:t>» 2007 г.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</a:rPr>
              <a:t>  « </a:t>
            </a:r>
            <a:r>
              <a:rPr lang="ru-RU" b="1" dirty="0" err="1" smtClean="0">
                <a:latin typeface="Times New Roman" pitchFamily="18" charset="0"/>
              </a:rPr>
              <a:t>Куьу</a:t>
            </a:r>
            <a:r>
              <a:rPr lang="ru-RU" b="1" dirty="0" smtClean="0">
                <a:latin typeface="Times New Roman" pitchFamily="18" charset="0"/>
              </a:rPr>
              <a:t> ура5аьынан </a:t>
            </a:r>
            <a:r>
              <a:rPr lang="ru-RU" b="1" dirty="0" err="1" smtClean="0">
                <a:latin typeface="Times New Roman" pitchFamily="18" charset="0"/>
              </a:rPr>
              <a:t>бултуурбут</a:t>
            </a:r>
            <a:r>
              <a:rPr lang="ru-RU" b="1" dirty="0" smtClean="0">
                <a:latin typeface="Times New Roman" pitchFamily="18" charset="0"/>
              </a:rPr>
              <a:t>» 2009г.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</a:rPr>
              <a:t>                 (2 место в республиканском конкурсе)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</a:rPr>
              <a:t>   Документальный фильм «</a:t>
            </a:r>
            <a:r>
              <a:rPr lang="ru-RU" b="1" dirty="0" err="1" smtClean="0">
                <a:latin typeface="Times New Roman" pitchFamily="18" charset="0"/>
              </a:rPr>
              <a:t>Сметаниннар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Ийэ</a:t>
            </a:r>
            <a:r>
              <a:rPr lang="ru-RU" b="1" dirty="0" smtClean="0">
                <a:latin typeface="Times New Roman" pitchFamily="18" charset="0"/>
              </a:rPr>
              <a:t> дойду  </a:t>
            </a:r>
            <a:r>
              <a:rPr lang="ru-RU" b="1" dirty="0" err="1" smtClean="0">
                <a:latin typeface="Times New Roman" pitchFamily="18" charset="0"/>
              </a:rPr>
              <a:t>комускэлигэр</a:t>
            </a:r>
            <a:r>
              <a:rPr lang="ru-RU" b="1" dirty="0" smtClean="0">
                <a:latin typeface="Times New Roman" pitchFamily="18" charset="0"/>
              </a:rPr>
              <a:t>» 2009г.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</a:rPr>
              <a:t>   Документальный фильм «</a:t>
            </a:r>
            <a:r>
              <a:rPr lang="ru-RU" b="1" dirty="0" err="1" smtClean="0">
                <a:latin typeface="Times New Roman" pitchFamily="18" charset="0"/>
              </a:rPr>
              <a:t>Уустук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олох</a:t>
            </a:r>
            <a:r>
              <a:rPr lang="ru-RU" b="1" dirty="0" smtClean="0">
                <a:latin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</a:rPr>
              <a:t>ураты</a:t>
            </a:r>
            <a:r>
              <a:rPr lang="ru-RU" b="1" dirty="0" smtClean="0">
                <a:latin typeface="Times New Roman" pitchFamily="18" charset="0"/>
              </a:rPr>
              <a:t> дьыл5а»   2010г.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</a:rPr>
              <a:t>   «</a:t>
            </a:r>
            <a:r>
              <a:rPr lang="ru-RU" b="1" dirty="0" err="1" smtClean="0">
                <a:latin typeface="Times New Roman" pitchFamily="18" charset="0"/>
              </a:rPr>
              <a:t>Олох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суола</a:t>
            </a:r>
            <a:r>
              <a:rPr lang="ru-RU" b="1" dirty="0" smtClean="0">
                <a:latin typeface="Times New Roman" pitchFamily="18" charset="0"/>
              </a:rPr>
              <a:t>» 2010г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Рисунок 103"/>
          <p:cNvPicPr/>
          <p:nvPr/>
        </p:nvPicPr>
        <p:blipFill>
          <a:blip r:embed="rId2"/>
          <a:stretch>
            <a:fillRect/>
          </a:stretch>
        </p:blipFill>
        <p:spPr>
          <a:xfrm>
            <a:off x="9000" y="56880"/>
            <a:ext cx="9143640" cy="6750360"/>
          </a:xfrm>
          <a:prstGeom prst="rect">
            <a:avLst/>
          </a:prstGeom>
        </p:spPr>
      </p:pic>
      <p:sp>
        <p:nvSpPr>
          <p:cNvPr id="105" name="TextShape 1"/>
          <p:cNvSpPr txBox="1"/>
          <p:nvPr/>
        </p:nvSpPr>
        <p:spPr>
          <a:xfrm>
            <a:off x="1500166" y="541080"/>
            <a:ext cx="7427834" cy="618048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ru-RU" sz="2800" dirty="0" smtClean="0">
              <a:solidFill>
                <a:srgbClr val="C00000"/>
              </a:solidFill>
              <a:latin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357167"/>
            <a:ext cx="7143800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</a:rPr>
              <a:t>     «</a:t>
            </a:r>
            <a:r>
              <a:rPr lang="ru-RU" b="1" dirty="0" err="1" smtClean="0">
                <a:latin typeface="Times New Roman" pitchFamily="18" charset="0"/>
              </a:rPr>
              <a:t>Дьикти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саас</a:t>
            </a:r>
            <a:r>
              <a:rPr lang="ru-RU" b="1" dirty="0" smtClean="0">
                <a:latin typeface="Times New Roman" pitchFamily="18" charset="0"/>
              </a:rPr>
              <a:t>»    2006 г.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</a:rPr>
              <a:t>     «</a:t>
            </a:r>
            <a:r>
              <a:rPr lang="ru-RU" b="1" dirty="0" err="1" smtClean="0">
                <a:latin typeface="Times New Roman" pitchFamily="18" charset="0"/>
              </a:rPr>
              <a:t>Кулук</a:t>
            </a:r>
            <a:r>
              <a:rPr lang="ru-RU" b="1" dirty="0" smtClean="0">
                <a:latin typeface="Times New Roman" pitchFamily="18" charset="0"/>
              </a:rPr>
              <a:t>» 2007 г.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</a:rPr>
              <a:t>      « </a:t>
            </a:r>
            <a:r>
              <a:rPr lang="ru-RU" b="1" dirty="0" err="1" smtClean="0">
                <a:latin typeface="Times New Roman" pitchFamily="18" charset="0"/>
              </a:rPr>
              <a:t>Куьу</a:t>
            </a:r>
            <a:r>
              <a:rPr lang="ru-RU" b="1" dirty="0" smtClean="0">
                <a:latin typeface="Times New Roman" pitchFamily="18" charset="0"/>
              </a:rPr>
              <a:t> ура5аьынан </a:t>
            </a:r>
            <a:r>
              <a:rPr lang="ru-RU" b="1" dirty="0" err="1" smtClean="0">
                <a:latin typeface="Times New Roman" pitchFamily="18" charset="0"/>
              </a:rPr>
              <a:t>бултуурбут</a:t>
            </a:r>
            <a:r>
              <a:rPr lang="ru-RU" b="1" dirty="0" smtClean="0">
                <a:latin typeface="Times New Roman" pitchFamily="18" charset="0"/>
              </a:rPr>
              <a:t>» 2009г.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</a:rPr>
              <a:t>                 (2 место в республиканском конкурсе)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</a:rPr>
              <a:t>       Документальный фильм «</a:t>
            </a:r>
            <a:r>
              <a:rPr lang="ru-RU" b="1" dirty="0" err="1" smtClean="0">
                <a:latin typeface="Times New Roman" pitchFamily="18" charset="0"/>
              </a:rPr>
              <a:t>Сметаниннар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Ийэ</a:t>
            </a:r>
            <a:r>
              <a:rPr lang="ru-RU" b="1" dirty="0" smtClean="0">
                <a:latin typeface="Times New Roman" pitchFamily="18" charset="0"/>
              </a:rPr>
              <a:t> дойду  </a:t>
            </a:r>
            <a:r>
              <a:rPr lang="ru-RU" b="1" dirty="0" err="1" smtClean="0">
                <a:latin typeface="Times New Roman" pitchFamily="18" charset="0"/>
              </a:rPr>
              <a:t>комускэлигэр</a:t>
            </a:r>
            <a:r>
              <a:rPr lang="ru-RU" b="1" dirty="0" smtClean="0">
                <a:latin typeface="Times New Roman" pitchFamily="18" charset="0"/>
              </a:rPr>
              <a:t>» 2009г.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</a:rPr>
              <a:t>       Документальный фильм «</a:t>
            </a:r>
            <a:r>
              <a:rPr lang="ru-RU" b="1" dirty="0" err="1" smtClean="0">
                <a:latin typeface="Times New Roman" pitchFamily="18" charset="0"/>
              </a:rPr>
              <a:t>Уустук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олох</a:t>
            </a:r>
            <a:r>
              <a:rPr lang="ru-RU" b="1" dirty="0" smtClean="0">
                <a:latin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</a:rPr>
              <a:t>ураты</a:t>
            </a:r>
            <a:r>
              <a:rPr lang="ru-RU" b="1" dirty="0" smtClean="0">
                <a:latin typeface="Times New Roman" pitchFamily="18" charset="0"/>
              </a:rPr>
              <a:t> дьыл5а»   2010г.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</a:rPr>
              <a:t>        «</a:t>
            </a:r>
            <a:r>
              <a:rPr lang="ru-RU" b="1" dirty="0" err="1" smtClean="0">
                <a:latin typeface="Times New Roman" pitchFamily="18" charset="0"/>
              </a:rPr>
              <a:t>Олох</a:t>
            </a:r>
            <a:r>
              <a:rPr lang="ru-RU" b="1" dirty="0" smtClean="0">
                <a:latin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</a:rPr>
              <a:t>суола</a:t>
            </a:r>
            <a:r>
              <a:rPr lang="ru-RU" b="1" dirty="0" smtClean="0">
                <a:latin typeface="Times New Roman" pitchFamily="18" charset="0"/>
              </a:rPr>
              <a:t>» 2010г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14612" y="2690336"/>
            <a:ext cx="6143668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</a:rPr>
              <a:t> «</a:t>
            </a:r>
            <a:r>
              <a:rPr lang="ru-RU" b="1" dirty="0" err="1" smtClean="0">
                <a:latin typeface="Times New Roman" pitchFamily="18" charset="0"/>
              </a:rPr>
              <a:t>Олох</a:t>
            </a:r>
            <a:r>
              <a:rPr lang="ru-RU" b="1" dirty="0" smtClean="0">
                <a:latin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</a:rPr>
              <a:t>кырдьыга</a:t>
            </a:r>
            <a:r>
              <a:rPr lang="ru-RU" b="1" dirty="0" smtClean="0">
                <a:latin typeface="Times New Roman" pitchFamily="18" charset="0"/>
              </a:rPr>
              <a:t>» 2011г. 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</a:rPr>
              <a:t>           (2 место в республиканском конкурсе)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</a:rPr>
              <a:t>    «</a:t>
            </a:r>
            <a:r>
              <a:rPr lang="ru-RU" b="1" dirty="0" err="1" smtClean="0">
                <a:latin typeface="Times New Roman" pitchFamily="18" charset="0"/>
              </a:rPr>
              <a:t>Дьикти</a:t>
            </a:r>
            <a:r>
              <a:rPr lang="ru-RU" b="1" dirty="0" smtClean="0">
                <a:latin typeface="Times New Roman" pitchFamily="18" charset="0"/>
              </a:rPr>
              <a:t>  </a:t>
            </a:r>
            <a:r>
              <a:rPr lang="ru-RU" b="1" dirty="0" err="1" smtClean="0">
                <a:latin typeface="Times New Roman" pitchFamily="18" charset="0"/>
              </a:rPr>
              <a:t>саас</a:t>
            </a:r>
            <a:r>
              <a:rPr lang="ru-RU" b="1" dirty="0" smtClean="0">
                <a:latin typeface="Times New Roman" pitchFamily="18" charset="0"/>
              </a:rPr>
              <a:t>»  2013г.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>
                <a:latin typeface="Times New Roman" pitchFamily="18" charset="0"/>
              </a:rPr>
              <a:t>    «Сана  кун»        2014г.</a:t>
            </a:r>
            <a:endParaRPr lang="ru-RU" dirty="0"/>
          </a:p>
        </p:txBody>
      </p:sp>
      <p:pic>
        <p:nvPicPr>
          <p:cNvPr id="5" name="Picture 14" descr="SWScan01443"/>
          <p:cNvPicPr>
            <a:picLocks noChangeAspect="1" noChangeArrowheads="1"/>
          </p:cNvPicPr>
          <p:nvPr/>
        </p:nvPicPr>
        <p:blipFill>
          <a:blip r:embed="rId4" cstate="print"/>
          <a:srcRect l="5701" r="3983" b="5070"/>
          <a:stretch>
            <a:fillRect/>
          </a:stretch>
        </p:blipFill>
        <p:spPr bwMode="auto">
          <a:xfrm rot="21158638">
            <a:off x="1205993" y="4159070"/>
            <a:ext cx="2622764" cy="226889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9" descr="SWScan01448"/>
          <p:cNvPicPr>
            <a:picLocks noChangeAspect="1" noChangeArrowheads="1"/>
          </p:cNvPicPr>
          <p:nvPr/>
        </p:nvPicPr>
        <p:blipFill>
          <a:blip r:embed="rId5" cstate="print"/>
          <a:srcRect l="32491" t="68318" r="6342"/>
          <a:stretch>
            <a:fillRect/>
          </a:stretch>
        </p:blipFill>
        <p:spPr bwMode="auto">
          <a:xfrm rot="491121">
            <a:off x="137581" y="2490528"/>
            <a:ext cx="2018297" cy="2077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 descr="Изображение 063"/>
          <p:cNvPicPr>
            <a:picLocks noChangeAspect="1" noChangeArrowheads="1"/>
          </p:cNvPicPr>
          <p:nvPr/>
        </p:nvPicPr>
        <p:blipFill>
          <a:blip r:embed="rId6" cstate="print"/>
          <a:srcRect l="5829" t="2971" r="6726" b="8624"/>
          <a:stretch>
            <a:fillRect/>
          </a:stretch>
        </p:blipFill>
        <p:spPr bwMode="auto">
          <a:xfrm rot="364191">
            <a:off x="6652337" y="3583697"/>
            <a:ext cx="2318896" cy="2543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статья"/>
          <p:cNvPicPr>
            <a:picLocks noChangeAspect="1" noChangeArrowheads="1"/>
          </p:cNvPicPr>
          <p:nvPr/>
        </p:nvPicPr>
        <p:blipFill>
          <a:blip r:embed="rId7" cstate="print"/>
          <a:srcRect l="6725" b="8041"/>
          <a:stretch>
            <a:fillRect/>
          </a:stretch>
        </p:blipFill>
        <p:spPr>
          <a:xfrm rot="21224492">
            <a:off x="4056673" y="3978978"/>
            <a:ext cx="2361388" cy="2470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322</Words>
  <PresentationFormat>Экран (4:3)</PresentationFormat>
  <Paragraphs>45</Paragraphs>
  <Slides>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25</cp:revision>
  <dcterms:modified xsi:type="dcterms:W3CDTF">2014-07-09T14:03:47Z</dcterms:modified>
</cp:coreProperties>
</file>