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5"/>
  </p:notesMasterIdLst>
  <p:sldIdLst>
    <p:sldId id="304" r:id="rId2"/>
    <p:sldId id="258" r:id="rId3"/>
    <p:sldId id="259" r:id="rId4"/>
    <p:sldId id="260" r:id="rId5"/>
    <p:sldId id="262" r:id="rId6"/>
    <p:sldId id="263" r:id="rId7"/>
    <p:sldId id="264" r:id="rId8"/>
    <p:sldId id="303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1964C5-1711-47DA-8162-F41DD9B7A9D5}">
          <p14:sldIdLst>
            <p14:sldId id="304"/>
            <p14:sldId id="258"/>
            <p14:sldId id="259"/>
            <p14:sldId id="260"/>
            <p14:sldId id="262"/>
            <p14:sldId id="263"/>
            <p14:sldId id="264"/>
            <p14:sldId id="303"/>
            <p14:sldId id="261"/>
            <p14:sldId id="265"/>
            <p14:sldId id="266"/>
            <p14:sldId id="267"/>
            <p14:sldId id="268"/>
          </p14:sldIdLst>
        </p14:section>
        <p14:section name="Раздел без заголовка" id="{2E80012A-E35C-4393-9355-C05943AFC06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87C1D5"/>
    <a:srgbClr val="00FFFF"/>
    <a:srgbClr val="C26CB2"/>
    <a:srgbClr val="D79431"/>
    <a:srgbClr val="CCFF99"/>
    <a:srgbClr val="BB97F1"/>
    <a:srgbClr val="F0E8FC"/>
    <a:srgbClr val="F0EFF9"/>
    <a:srgbClr val="F7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78" d="100"/>
          <a:sy n="78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2A98-F280-4E50-B6E0-7CB8936D0E39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07A1B-F942-43B8-86D5-BCFFC48C8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5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12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7416824" cy="2417440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sz="5400" b="1" i="1" dirty="0" smtClean="0"/>
              <a:t>Игра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</a:t>
            </a:r>
            <a:r>
              <a:rPr lang="ru-RU" sz="5400" b="1" i="1" dirty="0" smtClean="0">
                <a:solidFill>
                  <a:schemeClr val="accent1"/>
                </a:solidFill>
              </a:rPr>
              <a:t>«Крестики – нолики»</a:t>
            </a:r>
            <a:endParaRPr lang="ru-RU" sz="5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9880" y="93052"/>
            <a:ext cx="75009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Почемучки?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904" y="1091835"/>
            <a:ext cx="6336704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 Что есть у слона и больше ни у каких животных?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478524"/>
            <a:ext cx="2448272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слонята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124475"/>
            <a:ext cx="6336704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Кто может прыгнуть выше дома?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79556" y="2564595"/>
            <a:ext cx="5264444" cy="48628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Любой, </a:t>
            </a:r>
            <a:r>
              <a:rPr lang="ru-RU" altLang="ru-RU" sz="3200" b="1" dirty="0" err="1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т.к</a:t>
            </a: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дома не прыгают 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066141"/>
            <a:ext cx="6336704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3.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Какая игла не тонет в море?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85169" y="3066141"/>
            <a:ext cx="3158831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Рыба - игла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64" y="3645024"/>
            <a:ext cx="6336704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Какую строчку не может прочесть ни один человек?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4725144"/>
            <a:ext cx="3158831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Строчку, прошитую портнихой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914072" y="60282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461" y="310351"/>
            <a:ext cx="757242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Почемучки?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79512" y="6000748"/>
            <a:ext cx="571504" cy="571504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6960" y="1268760"/>
            <a:ext cx="6552728" cy="393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5. По чему летают самолёты?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1176427"/>
            <a:ext cx="2448272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 небу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168" y="1959519"/>
            <a:ext cx="5704976" cy="393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От чего утки плавают?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680" y="1865692"/>
            <a:ext cx="2448272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 берега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864" y="2564904"/>
            <a:ext cx="5704976" cy="1575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7. Профессор завёл будильник на 8часов утра, встал в 9 часов вечера. Сколько времени спал профессор 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6240" y="2582115"/>
            <a:ext cx="2448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час, </a:t>
            </a:r>
            <a:r>
              <a:rPr lang="ru-RU" altLang="ru-RU" sz="3200" b="1" dirty="0" err="1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т.к</a:t>
            </a: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будильнику всё равно утро или вечер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864" y="4331232"/>
            <a:ext cx="5704976" cy="196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Шли гурьбой: тёща с зятем да муж с женой, мать с дочерью, да бабушка с внучкой, да дочь с отцом. Много ли всех?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5072973"/>
            <a:ext cx="2448272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четверо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1560" y="840633"/>
            <a:ext cx="7854936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 В какой сказке личность во всех отношениях  серая осуществляет коварный план убийства </a:t>
            </a:r>
            <a:r>
              <a:rPr lang="ru-RU" altLang="ru-RU" sz="3200" b="1" smtClean="0">
                <a:latin typeface="Cambria Math" panose="02040503050406030204" pitchFamily="18" charset="0"/>
                <a:ea typeface="Cambria Math" panose="02040503050406030204" pitchFamily="18" charset="0"/>
              </a:rPr>
              <a:t>2-х лиц, 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 лишь благодаря своевременному вмешательству общественности все заканчивается благополучно?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7146" y="188640"/>
            <a:ext cx="41761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Приходи, сказка!</a:t>
            </a:r>
            <a:endParaRPr lang="ru-RU" sz="36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3296690"/>
            <a:ext cx="3384376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«Красная шапочка»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1792" y="3749370"/>
            <a:ext cx="5704976" cy="23637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В какой сказке идёт речь о деятельности экспериментаторского хозяйства, где недостаток техники компенсируется количеством рук?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4931232"/>
            <a:ext cx="3384376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«Репка»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7914072" y="60282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130" y="6063068"/>
            <a:ext cx="571504" cy="571504"/>
          </a:xfrm>
          <a:prstGeom prst="actionButtonHo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7130" y="869470"/>
            <a:ext cx="881535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 В какой сказке говорится о трудной работе снабженца и необыкновенных претензиях заказчика?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17146" y="188640"/>
            <a:ext cx="41761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Приходи, сказка!</a:t>
            </a:r>
            <a:endParaRPr lang="ru-RU" sz="36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2143665"/>
            <a:ext cx="5544616" cy="393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 Сказка о рыбаке и рыбке»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1469" y="2708920"/>
            <a:ext cx="8566672" cy="3151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ru-RU" alt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В какой сказке идёт речь о спортсмене, который, не имея достаточной физической подготовки, отправился на соревнования по бегу с препятствием. Хитрость и незаурядность, позволили подойти ему к самому финишу. Но финал трагичен: проявив самонадеянность и грубо нарушив правила техники безопасности, он погибает.</a:t>
            </a:r>
            <a:endParaRPr lang="ru-RU" alt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5954866"/>
            <a:ext cx="5544616" cy="393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 Колобок»</a:t>
            </a:r>
            <a:endParaRPr lang="ru-RU" altLang="ru-RU" sz="32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81144" y="129028"/>
            <a:ext cx="3042200" cy="20882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6300192" y="159201"/>
            <a:ext cx="2736304" cy="2071747"/>
          </a:xfrm>
          <a:prstGeom prst="roundRect">
            <a:avLst/>
          </a:prstGeom>
          <a:solidFill>
            <a:srgbClr val="C26CB2">
              <a:alpha val="97000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ГВОЗДЬ ПРОГРАММЫ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199008" y="2349496"/>
            <a:ext cx="3024336" cy="2094501"/>
          </a:xfrm>
          <a:prstGeom prst="roundRect">
            <a:avLst/>
          </a:prstGeom>
          <a:solidFill>
            <a:srgbClr val="00B050">
              <a:alpha val="74000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>
            <a:hlinkClick r:id="rId5" action="ppaction://hlinksldjump"/>
          </p:cNvPr>
          <p:cNvSpPr/>
          <p:nvPr/>
        </p:nvSpPr>
        <p:spPr>
          <a:xfrm>
            <a:off x="3363896" y="4578043"/>
            <a:ext cx="2936296" cy="2094501"/>
          </a:xfrm>
          <a:prstGeom prst="roundRect">
            <a:avLst/>
          </a:prstGeom>
          <a:solidFill>
            <a:srgbClr val="00CC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Приходи, сказка!</a:t>
            </a:r>
            <a:endParaRPr lang="ru-RU" sz="32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Скругленный прямоугольник 40">
            <a:hlinkClick r:id="rId6" action="ppaction://hlinksldjump"/>
          </p:cNvPr>
          <p:cNvSpPr/>
          <p:nvPr/>
        </p:nvSpPr>
        <p:spPr>
          <a:xfrm>
            <a:off x="3427888" y="2349496"/>
            <a:ext cx="2808312" cy="2163424"/>
          </a:xfrm>
          <a:prstGeom prst="roundRect">
            <a:avLst/>
          </a:prstGeom>
          <a:solidFill>
            <a:srgbClr val="87C1D5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В орлятском кругу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4" name="Скругленный прямоугольник 43">
            <a:hlinkClick r:id="rId7" action="ppaction://hlinksldjump"/>
          </p:cNvPr>
          <p:cNvSpPr/>
          <p:nvPr/>
        </p:nvSpPr>
        <p:spPr>
          <a:xfrm>
            <a:off x="3363896" y="150958"/>
            <a:ext cx="2808312" cy="2088232"/>
          </a:xfrm>
          <a:prstGeom prst="roundRect">
            <a:avLst/>
          </a:prstGeom>
          <a:solidFill>
            <a:schemeClr val="accent1">
              <a:lumMod val="60000"/>
              <a:lumOff val="40000"/>
              <a:alpha val="5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« Ля-ля-ля!</a:t>
            </a:r>
          </a:p>
          <a:p>
            <a:pPr algn="ctr"/>
            <a:r>
              <a:rPr lang="ru-RU" sz="3200" b="1" i="1" dirty="0" err="1" smtClean="0">
                <a:solidFill>
                  <a:schemeClr val="bg1"/>
                </a:solidFill>
              </a:rPr>
              <a:t>Жу</a:t>
            </a:r>
            <a:r>
              <a:rPr lang="ru-RU" sz="3200" b="1" i="1" dirty="0" smtClean="0">
                <a:solidFill>
                  <a:schemeClr val="bg1"/>
                </a:solidFill>
              </a:rPr>
              <a:t>- </a:t>
            </a:r>
            <a:r>
              <a:rPr lang="ru-RU" sz="3200" b="1" i="1" dirty="0" err="1" smtClean="0">
                <a:solidFill>
                  <a:schemeClr val="bg1"/>
                </a:solidFill>
              </a:rPr>
              <a:t>жу</a:t>
            </a:r>
            <a:r>
              <a:rPr lang="ru-RU" sz="3200" b="1" i="1" dirty="0" smtClean="0">
                <a:solidFill>
                  <a:schemeClr val="bg1"/>
                </a:solidFill>
              </a:rPr>
              <a:t>…»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6" name="Скругленный прямоугольник 45">
            <a:hlinkClick r:id="rId8" action="ppaction://hlinksldjump"/>
          </p:cNvPr>
          <p:cNvSpPr/>
          <p:nvPr/>
        </p:nvSpPr>
        <p:spPr>
          <a:xfrm>
            <a:off x="181144" y="4578043"/>
            <a:ext cx="3024336" cy="2094501"/>
          </a:xfrm>
          <a:prstGeom prst="roundRect">
            <a:avLst/>
          </a:prstGeom>
          <a:solidFill>
            <a:schemeClr val="accent4">
              <a:lumMod val="75000"/>
              <a:alpha val="94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Я +ТЫ = МЫ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Скругленный прямоугольник 46">
            <a:hlinkClick r:id="rId9" action="ppaction://hlinksldjump"/>
          </p:cNvPr>
          <p:cNvSpPr/>
          <p:nvPr/>
        </p:nvSpPr>
        <p:spPr>
          <a:xfrm>
            <a:off x="6358872" y="2414619"/>
            <a:ext cx="2643712" cy="2029378"/>
          </a:xfrm>
          <a:prstGeom prst="roundRect">
            <a:avLst/>
          </a:prstGeom>
          <a:solidFill>
            <a:srgbClr val="00FFF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«ХОЧУ ДОМОЙ»</a:t>
            </a:r>
            <a:endParaRPr lang="ru-RU" sz="2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Скругленный прямоугольник 47">
            <a:hlinkClick r:id="rId10" action="ppaction://hlinksldjump"/>
          </p:cNvPr>
          <p:cNvSpPr/>
          <p:nvPr/>
        </p:nvSpPr>
        <p:spPr>
          <a:xfrm>
            <a:off x="6392784" y="4578043"/>
            <a:ext cx="2575888" cy="20945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Почемучки?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9552" y="526813"/>
            <a:ext cx="2304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«Чёрный</a:t>
            </a:r>
          </a:p>
          <a:p>
            <a:pPr algn="ctr"/>
            <a:r>
              <a:rPr lang="ru-RU" sz="36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ящик»</a:t>
            </a:r>
            <a:endParaRPr lang="ru-RU" sz="3600" b="1" cap="none" spc="5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 rot="21205862">
            <a:off x="395536" y="2796581"/>
            <a:ext cx="246776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Счастливый случай!</a:t>
            </a:r>
            <a:endParaRPr lang="ru-RU" sz="32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2152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«Чёрный ящик»</a:t>
            </a:r>
            <a:endParaRPr lang="ru-RU" sz="3600" b="1" cap="none" spc="5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95936" y="1916832"/>
            <a:ext cx="4896544" cy="35283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Cambria" panose="02040503050406030204" pitchFamily="18" charset="0"/>
              </a:rPr>
              <a:t>В черном ящике лежит                     2 предмета. Ведущий называет первую букву предмета. Каждый член команды имеет право задать по одному вопросу. А ведущий отвечает: Да или Нет.</a:t>
            </a:r>
            <a:endParaRPr lang="ru-RU" sz="2800" b="1" i="1" dirty="0">
              <a:latin typeface="Cambria" panose="02040503050406030204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23528" y="5997521"/>
            <a:ext cx="571504" cy="571504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Мама\Desktop\b2bc9663357e.jpg"/>
          <p:cNvPicPr>
            <a:picLocks noChangeAspect="1" noChangeArrowheads="1"/>
          </p:cNvPicPr>
          <p:nvPr/>
        </p:nvPicPr>
        <p:blipFill rotWithShape="1">
          <a:blip r:embed="rId3">
            <a:lum contrast="30000"/>
          </a:blip>
          <a:srcRect r="11908" b="4914"/>
          <a:stretch/>
        </p:blipFill>
        <p:spPr>
          <a:xfrm>
            <a:off x="300320" y="1412776"/>
            <a:ext cx="3213671" cy="30808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7272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« Ля-ля-ля!</a:t>
            </a:r>
          </a:p>
          <a:p>
            <a:pPr algn="ctr"/>
            <a:r>
              <a:rPr lang="ru-RU" sz="3600" b="1" i="1" dirty="0" err="1">
                <a:solidFill>
                  <a:schemeClr val="accent2"/>
                </a:solidFill>
              </a:rPr>
              <a:t>Жу</a:t>
            </a:r>
            <a:r>
              <a:rPr lang="ru-RU" sz="3600" b="1" i="1" dirty="0">
                <a:solidFill>
                  <a:schemeClr val="accent2"/>
                </a:solidFill>
              </a:rPr>
              <a:t>- </a:t>
            </a:r>
            <a:r>
              <a:rPr lang="ru-RU" sz="3600" b="1" i="1" dirty="0" err="1">
                <a:solidFill>
                  <a:schemeClr val="accent2"/>
                </a:solidFill>
              </a:rPr>
              <a:t>жу</a:t>
            </a:r>
            <a:r>
              <a:rPr lang="ru-RU" sz="3600" b="1" i="1" dirty="0">
                <a:solidFill>
                  <a:schemeClr val="accent2"/>
                </a:solidFill>
              </a:rPr>
              <a:t>…»</a:t>
            </a:r>
            <a:endParaRPr lang="ru-RU" sz="3600" b="1" i="1" dirty="0">
              <a:solidFill>
                <a:schemeClr val="accent2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571745"/>
            <a:ext cx="8229600" cy="14333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Песню «Жили у бабуси два весёлых гуся…» исполнить, заменяя поочерёдно гласные на другие. Например, сперва И заменить на А, затем на О и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т.д</a:t>
            </a: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Чья команда организованнее и задорнее исполняет, той и добавляется балл.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251520" y="6083754"/>
            <a:ext cx="571504" cy="571504"/>
          </a:xfrm>
          <a:prstGeom prst="actionButtonHom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247098" y="5949280"/>
            <a:ext cx="571504" cy="571504"/>
          </a:xfrm>
          <a:prstGeom prst="actionButtonHom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1538" y="2492896"/>
            <a:ext cx="6740822" cy="2466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Cambria" panose="02040503050406030204" pitchFamily="18" charset="0"/>
              </a:rPr>
              <a:t>Тот, кто выбрал эту номинацию, получает  2б в свою копилку.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2392" y="620688"/>
            <a:ext cx="356181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Счастливый случай!</a:t>
            </a:r>
            <a:endParaRPr lang="ru-RU" sz="32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07504" y="5949280"/>
            <a:ext cx="571504" cy="571504"/>
          </a:xfrm>
          <a:prstGeom prst="actionButtonHo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692696"/>
            <a:ext cx="55007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ГВОЗДЬ ПРОГРАММЫ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93005" y="1772816"/>
            <a:ext cx="6400800" cy="3042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Звучит разная музыка, под неё танцуют все участники команд. Самые яркие, активные побеждают.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79512" y="6021288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914400" y="2204863"/>
            <a:ext cx="6033864" cy="36530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b="1" dirty="0" smtClean="0">
                <a:latin typeface="Cambria" panose="02040503050406030204" pitchFamily="18" charset="0"/>
              </a:rPr>
              <a:t>Ведущий показывает по очереди буквы, а команда должна напеть песню, начинающуюся с этой буквы.</a:t>
            </a:r>
            <a:endParaRPr lang="ru-RU" sz="2800" b="1" dirty="0">
              <a:latin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3086" y="332656"/>
            <a:ext cx="3631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</a:rPr>
              <a:t>В орлятском кругу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79512" y="6021288"/>
            <a:ext cx="571504" cy="571504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268760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Cambria" panose="02040503050406030204" pitchFamily="18" charset="0"/>
              </a:rPr>
              <a:t>  Команды должны построиться: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sz="2400" b="1" dirty="0" smtClean="0">
                <a:latin typeface="Cambria" panose="02040503050406030204" pitchFamily="18" charset="0"/>
              </a:rPr>
              <a:t>По алфавиту (имён, фамилий, отчеств)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sz="2400" b="1" dirty="0" smtClean="0">
                <a:latin typeface="Cambria" panose="02040503050406030204" pitchFamily="18" charset="0"/>
              </a:rPr>
              <a:t>По цвету глаз (тёмные, светлые)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sz="2400" b="1" dirty="0" smtClean="0">
                <a:latin typeface="Cambria" panose="02040503050406030204" pitchFamily="18" charset="0"/>
              </a:rPr>
              <a:t>По росту ( высокий, низкий)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sz="2400" b="1" dirty="0" smtClean="0">
                <a:latin typeface="Cambria" panose="02040503050406030204" pitchFamily="18" charset="0"/>
              </a:rPr>
              <a:t>По комплекции фигуры (полный, худой)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63674" y="197771"/>
            <a:ext cx="3714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Я +ТЫ = МЫ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179512" y="6000768"/>
            <a:ext cx="571504" cy="571504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556792"/>
            <a:ext cx="7858945" cy="345638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400" b="1" dirty="0" smtClean="0">
                <a:effectLst/>
                <a:latin typeface="Cambria" panose="02040503050406030204" pitchFamily="18" charset="0"/>
                <a:ea typeface="Times New Roman"/>
                <a:cs typeface="Times New Roman"/>
              </a:rPr>
              <a:t> Выбирают несколько участников из команд, завязывают им глаза, раскручивают и отправляют домой. Участники какой команды скорее успеют дойти до своего места, та команда и получает балл.</a:t>
            </a:r>
            <a:endParaRPr lang="ru-RU" sz="2400" b="1" dirty="0">
              <a:latin typeface="Cambria" panose="02040503050406030204" pitchFamily="18" charset="0"/>
              <a:ea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33612" y="620688"/>
            <a:ext cx="3564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«ХОЧУ ДОМОЙ»</a:t>
            </a:r>
            <a:endParaRPr lang="ru-RU" sz="3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TC101859866[[fn=Макрос]]</Template>
  <TotalTime>1398</TotalTime>
  <Words>530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Macro</vt:lpstr>
      <vt:lpstr>                      Игра        «Крестики – нолики»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DNA7 X86</cp:lastModifiedBy>
  <cp:revision>142</cp:revision>
  <dcterms:modified xsi:type="dcterms:W3CDTF">2014-06-08T07:54:10Z</dcterms:modified>
</cp:coreProperties>
</file>