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62" r:id="rId4"/>
    <p:sldId id="298" r:id="rId5"/>
    <p:sldId id="299" r:id="rId6"/>
    <p:sldId id="285" r:id="rId7"/>
    <p:sldId id="294" r:id="rId8"/>
    <p:sldId id="295" r:id="rId9"/>
    <p:sldId id="296" r:id="rId10"/>
    <p:sldId id="292" r:id="rId11"/>
    <p:sldId id="284" r:id="rId12"/>
    <p:sldId id="289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44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CF75B4-E91D-4021-8C24-752FA893121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6A1136-F053-4343-9D2F-6D57C8E7C2D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B7319-8752-43DC-9251-6FF6EC4E5500}" type="datetimeFigureOut">
              <a:rPr lang="ru-RU" smtClean="0"/>
              <a:pPr/>
              <a:t>28.05.2014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0933E-8E9E-46F7-A2F2-BCFA8E62F16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50" r:id="rId5"/>
    <p:sldLayoutId id="2147483661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4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izika.ru/kniga/index.php?mode=paragraf&amp;theme=14&amp;id=14010" TargetMode="External"/><Relationship Id="rId2" Type="http://schemas.openxmlformats.org/officeDocument/2006/relationships/hyperlink" Target="http://900igr.net/kartinki/fizika/Istochniki-sveta/Istochniki-sveta.html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files.school-collection.edu.ru/dlrstore/669ba07c-e921-11dc-95ff-0800200c9a66/5_1.swf" TargetMode="External"/><Relationship Id="rId5" Type="http://schemas.openxmlformats.org/officeDocument/2006/relationships/hyperlink" Target="http://files.school-collection.edu.ru/dlrstore/6d3973ae-c54c-4528-bd17-66f1adf1d493/9_83.swf" TargetMode="External"/><Relationship Id="rId4" Type="http://schemas.openxmlformats.org/officeDocument/2006/relationships/hyperlink" Target="http://files.school-collection.edu.ru/dlrstore/cb594b3f-30d1-472d-8a31-6c3411f30221/optic2.htm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&#1090;&#1077;&#1085;&#1100;%20&#1080;%20&#1087;&#1086;&#1083;&#1091;&#1090;&#1077;&#1085;&#1100;.avi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hyperlink" Target="http://files.school-collection.edu.ru/dlrstore/cb594b3f-30d1-472d-8a31-6c3411f30221/optic2.htm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 rot="21400781">
            <a:off x="1214667" y="221376"/>
            <a:ext cx="7790221" cy="5029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Интерактивные модели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в проектной и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rgbClr val="C00000"/>
                </a:solidFill>
                <a:ea typeface="+mj-ea"/>
                <a:cs typeface="+mj-cs"/>
              </a:rPr>
              <a:t>учебно-исследовательской деятельности учащихся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4348" y="357166"/>
            <a:ext cx="79296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</a:rPr>
              <a:t>Результаты работы по данной теме:</a:t>
            </a:r>
            <a:endParaRPr lang="ru-RU" sz="3600" b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00108"/>
            <a:ext cx="4105275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30" name="Group 6"/>
          <p:cNvGrpSpPr>
            <a:grpSpLocks noChangeAspect="1"/>
          </p:cNvGrpSpPr>
          <p:nvPr/>
        </p:nvGrpSpPr>
        <p:grpSpPr bwMode="auto">
          <a:xfrm>
            <a:off x="4429124" y="3143248"/>
            <a:ext cx="4429125" cy="3429000"/>
            <a:chOff x="2745" y="1980"/>
            <a:chExt cx="2790" cy="2160"/>
          </a:xfrm>
        </p:grpSpPr>
        <p:sp>
          <p:nvSpPr>
            <p:cNvPr id="1029" name="AutoShape 5"/>
            <p:cNvSpPr>
              <a:spLocks noChangeAspect="1" noChangeArrowheads="1" noTextEdit="1"/>
            </p:cNvSpPr>
            <p:nvPr/>
          </p:nvSpPr>
          <p:spPr bwMode="auto">
            <a:xfrm>
              <a:off x="2745" y="1980"/>
              <a:ext cx="2790" cy="2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31" name="Rectangle 7"/>
            <p:cNvSpPr>
              <a:spLocks noChangeArrowheads="1"/>
            </p:cNvSpPr>
            <p:nvPr/>
          </p:nvSpPr>
          <p:spPr bwMode="auto">
            <a:xfrm>
              <a:off x="2745" y="1980"/>
              <a:ext cx="2790" cy="216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144" name="Group 120"/>
            <p:cNvGrpSpPr>
              <a:grpSpLocks/>
            </p:cNvGrpSpPr>
            <p:nvPr/>
          </p:nvGrpSpPr>
          <p:grpSpPr bwMode="auto">
            <a:xfrm>
              <a:off x="2768" y="2002"/>
              <a:ext cx="2732" cy="2109"/>
              <a:chOff x="2768" y="2002"/>
              <a:chExt cx="2732" cy="2109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768" y="2002"/>
                <a:ext cx="2726" cy="210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3" name="Rectangle 9"/>
              <p:cNvSpPr>
                <a:spLocks noChangeArrowheads="1"/>
              </p:cNvSpPr>
              <p:nvPr/>
            </p:nvSpPr>
            <p:spPr bwMode="auto">
              <a:xfrm>
                <a:off x="2773" y="2008"/>
                <a:ext cx="2727" cy="210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/>
              </p:cNvSpPr>
              <p:nvPr/>
            </p:nvSpPr>
            <p:spPr bwMode="auto">
              <a:xfrm>
                <a:off x="3208" y="3662"/>
                <a:ext cx="2224" cy="51"/>
              </a:xfrm>
              <a:custGeom>
                <a:avLst/>
                <a:gdLst/>
                <a:ahLst/>
                <a:cxnLst>
                  <a:cxn ang="0">
                    <a:pos x="0" y="51"/>
                  </a:cxn>
                  <a:cxn ang="0">
                    <a:pos x="62" y="0"/>
                  </a:cxn>
                  <a:cxn ang="0">
                    <a:pos x="2224" y="0"/>
                  </a:cxn>
                  <a:cxn ang="0">
                    <a:pos x="2162" y="51"/>
                  </a:cxn>
                  <a:cxn ang="0">
                    <a:pos x="0" y="51"/>
                  </a:cxn>
                </a:cxnLst>
                <a:rect l="0" t="0" r="r" b="b"/>
                <a:pathLst>
                  <a:path w="2224" h="51">
                    <a:moveTo>
                      <a:pt x="0" y="51"/>
                    </a:moveTo>
                    <a:lnTo>
                      <a:pt x="62" y="0"/>
                    </a:lnTo>
                    <a:lnTo>
                      <a:pt x="2224" y="0"/>
                    </a:lnTo>
                    <a:lnTo>
                      <a:pt x="2162" y="51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80808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35" name="Picture 11"/>
              <p:cNvPicPr>
                <a:picLocks noChangeAspect="1" noChangeArrowheads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3202" y="2518"/>
                <a:ext cx="68" cy="11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6" name="Freeform 12"/>
              <p:cNvSpPr>
                <a:spLocks/>
              </p:cNvSpPr>
              <p:nvPr/>
            </p:nvSpPr>
            <p:spPr bwMode="auto">
              <a:xfrm>
                <a:off x="3208" y="2524"/>
                <a:ext cx="62" cy="1189"/>
              </a:xfrm>
              <a:custGeom>
                <a:avLst/>
                <a:gdLst/>
                <a:ahLst/>
                <a:cxnLst>
                  <a:cxn ang="0">
                    <a:pos x="0" y="1189"/>
                  </a:cxn>
                  <a:cxn ang="0">
                    <a:pos x="0" y="50"/>
                  </a:cxn>
                  <a:cxn ang="0">
                    <a:pos x="62" y="0"/>
                  </a:cxn>
                  <a:cxn ang="0">
                    <a:pos x="62" y="1138"/>
                  </a:cxn>
                  <a:cxn ang="0">
                    <a:pos x="0" y="1189"/>
                  </a:cxn>
                </a:cxnLst>
                <a:rect l="0" t="0" r="r" b="b"/>
                <a:pathLst>
                  <a:path w="62" h="1189">
                    <a:moveTo>
                      <a:pt x="0" y="1189"/>
                    </a:moveTo>
                    <a:lnTo>
                      <a:pt x="0" y="50"/>
                    </a:lnTo>
                    <a:lnTo>
                      <a:pt x="62" y="0"/>
                    </a:lnTo>
                    <a:lnTo>
                      <a:pt x="62" y="1138"/>
                    </a:lnTo>
                    <a:lnTo>
                      <a:pt x="0" y="1189"/>
                    </a:lnTo>
                    <a:close/>
                  </a:path>
                </a:pathLst>
              </a:custGeom>
              <a:noFill/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3264" y="2518"/>
                <a:ext cx="2163" cy="113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38" name="Rectangle 14"/>
              <p:cNvSpPr>
                <a:spLocks noChangeArrowheads="1"/>
              </p:cNvSpPr>
              <p:nvPr/>
            </p:nvSpPr>
            <p:spPr bwMode="auto">
              <a:xfrm>
                <a:off x="3270" y="2524"/>
                <a:ext cx="2162" cy="11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Freeform 15"/>
              <p:cNvSpPr>
                <a:spLocks/>
              </p:cNvSpPr>
              <p:nvPr/>
            </p:nvSpPr>
            <p:spPr bwMode="auto">
              <a:xfrm>
                <a:off x="3208" y="3662"/>
                <a:ext cx="2224" cy="5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9">
                    <a:moveTo>
                      <a:pt x="0" y="9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Freeform 16"/>
              <p:cNvSpPr>
                <a:spLocks/>
              </p:cNvSpPr>
              <p:nvPr/>
            </p:nvSpPr>
            <p:spPr bwMode="auto">
              <a:xfrm>
                <a:off x="3208" y="3522"/>
                <a:ext cx="2224" cy="5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9">
                    <a:moveTo>
                      <a:pt x="0" y="9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Freeform 17"/>
              <p:cNvSpPr>
                <a:spLocks/>
              </p:cNvSpPr>
              <p:nvPr/>
            </p:nvSpPr>
            <p:spPr bwMode="auto">
              <a:xfrm>
                <a:off x="3208" y="3376"/>
                <a:ext cx="2224" cy="5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9">
                    <a:moveTo>
                      <a:pt x="0" y="9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Freeform 18"/>
              <p:cNvSpPr>
                <a:spLocks/>
              </p:cNvSpPr>
              <p:nvPr/>
            </p:nvSpPr>
            <p:spPr bwMode="auto">
              <a:xfrm>
                <a:off x="3208" y="3236"/>
                <a:ext cx="2224" cy="5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9">
                    <a:moveTo>
                      <a:pt x="0" y="9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/>
              </p:cNvSpPr>
              <p:nvPr/>
            </p:nvSpPr>
            <p:spPr bwMode="auto">
              <a:xfrm>
                <a:off x="3208" y="3096"/>
                <a:ext cx="2224" cy="4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8">
                    <a:moveTo>
                      <a:pt x="0" y="8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Freeform 20"/>
              <p:cNvSpPr>
                <a:spLocks/>
              </p:cNvSpPr>
              <p:nvPr/>
            </p:nvSpPr>
            <p:spPr bwMode="auto">
              <a:xfrm>
                <a:off x="3208" y="2950"/>
                <a:ext cx="2224" cy="5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9">
                    <a:moveTo>
                      <a:pt x="0" y="9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/>
              </p:cNvSpPr>
              <p:nvPr/>
            </p:nvSpPr>
            <p:spPr bwMode="auto">
              <a:xfrm>
                <a:off x="3208" y="2810"/>
                <a:ext cx="2224" cy="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9">
                    <a:moveTo>
                      <a:pt x="0" y="9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Freeform 22"/>
              <p:cNvSpPr>
                <a:spLocks/>
              </p:cNvSpPr>
              <p:nvPr/>
            </p:nvSpPr>
            <p:spPr bwMode="auto">
              <a:xfrm>
                <a:off x="3208" y="2664"/>
                <a:ext cx="2224" cy="51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9">
                    <a:moveTo>
                      <a:pt x="0" y="9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/>
              </p:cNvSpPr>
              <p:nvPr/>
            </p:nvSpPr>
            <p:spPr bwMode="auto">
              <a:xfrm>
                <a:off x="3208" y="2524"/>
                <a:ext cx="2224" cy="50"/>
              </a:xfrm>
              <a:custGeom>
                <a:avLst/>
                <a:gdLst/>
                <a:ahLst/>
                <a:cxnLst>
                  <a:cxn ang="0">
                    <a:pos x="0" y="9"/>
                  </a:cxn>
                  <a:cxn ang="0">
                    <a:pos x="11" y="0"/>
                  </a:cxn>
                  <a:cxn ang="0">
                    <a:pos x="394" y="0"/>
                  </a:cxn>
                </a:cxnLst>
                <a:rect l="0" t="0" r="r" b="b"/>
                <a:pathLst>
                  <a:path w="394" h="9">
                    <a:moveTo>
                      <a:pt x="0" y="9"/>
                    </a:moveTo>
                    <a:lnTo>
                      <a:pt x="11" y="0"/>
                    </a:lnTo>
                    <a:lnTo>
                      <a:pt x="394" y="0"/>
                    </a:lnTo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/>
              </p:cNvSpPr>
              <p:nvPr/>
            </p:nvSpPr>
            <p:spPr bwMode="auto">
              <a:xfrm>
                <a:off x="3208" y="3662"/>
                <a:ext cx="2224" cy="51"/>
              </a:xfrm>
              <a:custGeom>
                <a:avLst/>
                <a:gdLst/>
                <a:ahLst/>
                <a:cxnLst>
                  <a:cxn ang="0">
                    <a:pos x="2224" y="0"/>
                  </a:cxn>
                  <a:cxn ang="0">
                    <a:pos x="2162" y="51"/>
                  </a:cxn>
                  <a:cxn ang="0">
                    <a:pos x="0" y="51"/>
                  </a:cxn>
                  <a:cxn ang="0">
                    <a:pos x="62" y="0"/>
                  </a:cxn>
                  <a:cxn ang="0">
                    <a:pos x="2224" y="0"/>
                  </a:cxn>
                </a:cxnLst>
                <a:rect l="0" t="0" r="r" b="b"/>
                <a:pathLst>
                  <a:path w="2224" h="51">
                    <a:moveTo>
                      <a:pt x="2224" y="0"/>
                    </a:moveTo>
                    <a:lnTo>
                      <a:pt x="2162" y="51"/>
                    </a:lnTo>
                    <a:lnTo>
                      <a:pt x="0" y="51"/>
                    </a:lnTo>
                    <a:lnTo>
                      <a:pt x="62" y="0"/>
                    </a:lnTo>
                    <a:lnTo>
                      <a:pt x="2224" y="0"/>
                    </a:lnTo>
                    <a:close/>
                  </a:path>
                </a:pathLst>
              </a:cu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/>
              </p:cNvSpPr>
              <p:nvPr/>
            </p:nvSpPr>
            <p:spPr bwMode="auto">
              <a:xfrm>
                <a:off x="3208" y="2524"/>
                <a:ext cx="62" cy="1189"/>
              </a:xfrm>
              <a:custGeom>
                <a:avLst/>
                <a:gdLst/>
                <a:ahLst/>
                <a:cxnLst>
                  <a:cxn ang="0">
                    <a:pos x="0" y="1189"/>
                  </a:cxn>
                  <a:cxn ang="0">
                    <a:pos x="0" y="50"/>
                  </a:cxn>
                  <a:cxn ang="0">
                    <a:pos x="62" y="0"/>
                  </a:cxn>
                  <a:cxn ang="0">
                    <a:pos x="62" y="1138"/>
                  </a:cxn>
                  <a:cxn ang="0">
                    <a:pos x="0" y="1189"/>
                  </a:cxn>
                </a:cxnLst>
                <a:rect l="0" t="0" r="r" b="b"/>
                <a:pathLst>
                  <a:path w="62" h="1189">
                    <a:moveTo>
                      <a:pt x="0" y="1189"/>
                    </a:moveTo>
                    <a:lnTo>
                      <a:pt x="0" y="50"/>
                    </a:lnTo>
                    <a:lnTo>
                      <a:pt x="62" y="0"/>
                    </a:lnTo>
                    <a:lnTo>
                      <a:pt x="62" y="1138"/>
                    </a:lnTo>
                    <a:lnTo>
                      <a:pt x="0" y="1189"/>
                    </a:lnTo>
                    <a:close/>
                  </a:path>
                </a:pathLst>
              </a:custGeom>
              <a:noFill/>
              <a:ln w="6">
                <a:solidFill>
                  <a:srgbClr val="80808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Rectangle 26"/>
              <p:cNvSpPr>
                <a:spLocks noChangeArrowheads="1"/>
              </p:cNvSpPr>
              <p:nvPr/>
            </p:nvSpPr>
            <p:spPr bwMode="auto">
              <a:xfrm>
                <a:off x="3270" y="2524"/>
                <a:ext cx="2162" cy="1138"/>
              </a:xfrm>
              <a:prstGeom prst="rect">
                <a:avLst/>
              </a:prstGeom>
              <a:noFill/>
              <a:ln w="6">
                <a:solidFill>
                  <a:srgbClr val="80808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/>
              </p:cNvSpPr>
              <p:nvPr/>
            </p:nvSpPr>
            <p:spPr bwMode="auto">
              <a:xfrm>
                <a:off x="3360" y="3315"/>
                <a:ext cx="29" cy="381"/>
              </a:xfrm>
              <a:custGeom>
                <a:avLst/>
                <a:gdLst/>
                <a:ahLst/>
                <a:cxnLst>
                  <a:cxn ang="0">
                    <a:pos x="0" y="381"/>
                  </a:cxn>
                  <a:cxn ang="0">
                    <a:pos x="0" y="22"/>
                  </a:cxn>
                  <a:cxn ang="0">
                    <a:pos x="29" y="0"/>
                  </a:cxn>
                  <a:cxn ang="0">
                    <a:pos x="29" y="364"/>
                  </a:cxn>
                  <a:cxn ang="0">
                    <a:pos x="0" y="381"/>
                  </a:cxn>
                </a:cxnLst>
                <a:rect l="0" t="0" r="r" b="b"/>
                <a:pathLst>
                  <a:path w="29" h="381">
                    <a:moveTo>
                      <a:pt x="0" y="381"/>
                    </a:moveTo>
                    <a:lnTo>
                      <a:pt x="0" y="22"/>
                    </a:lnTo>
                    <a:lnTo>
                      <a:pt x="29" y="0"/>
                    </a:lnTo>
                    <a:lnTo>
                      <a:pt x="29" y="364"/>
                    </a:lnTo>
                    <a:lnTo>
                      <a:pt x="0" y="381"/>
                    </a:lnTo>
                    <a:close/>
                  </a:path>
                </a:pathLst>
              </a:custGeom>
              <a:solidFill>
                <a:srgbClr val="4D4D8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Rectangle 28"/>
              <p:cNvSpPr>
                <a:spLocks noChangeArrowheads="1"/>
              </p:cNvSpPr>
              <p:nvPr/>
            </p:nvSpPr>
            <p:spPr bwMode="auto">
              <a:xfrm>
                <a:off x="3281" y="3337"/>
                <a:ext cx="79" cy="359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/>
              </p:cNvSpPr>
              <p:nvPr/>
            </p:nvSpPr>
            <p:spPr bwMode="auto">
              <a:xfrm>
                <a:off x="3281" y="3315"/>
                <a:ext cx="108" cy="22"/>
              </a:xfrm>
              <a:custGeom>
                <a:avLst/>
                <a:gdLst/>
                <a:ahLst/>
                <a:cxnLst>
                  <a:cxn ang="0">
                    <a:pos x="79" y="22"/>
                  </a:cxn>
                  <a:cxn ang="0">
                    <a:pos x="108" y="0"/>
                  </a:cxn>
                  <a:cxn ang="0">
                    <a:pos x="29" y="0"/>
                  </a:cxn>
                  <a:cxn ang="0">
                    <a:pos x="0" y="22"/>
                  </a:cxn>
                  <a:cxn ang="0">
                    <a:pos x="79" y="22"/>
                  </a:cxn>
                </a:cxnLst>
                <a:rect l="0" t="0" r="r" b="b"/>
                <a:pathLst>
                  <a:path w="108" h="22">
                    <a:moveTo>
                      <a:pt x="79" y="22"/>
                    </a:moveTo>
                    <a:lnTo>
                      <a:pt x="108" y="0"/>
                    </a:lnTo>
                    <a:lnTo>
                      <a:pt x="29" y="0"/>
                    </a:lnTo>
                    <a:lnTo>
                      <a:pt x="0" y="22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rgbClr val="7373B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/>
              </p:cNvSpPr>
              <p:nvPr/>
            </p:nvSpPr>
            <p:spPr bwMode="auto">
              <a:xfrm>
                <a:off x="3439" y="3180"/>
                <a:ext cx="23" cy="516"/>
              </a:xfrm>
              <a:custGeom>
                <a:avLst/>
                <a:gdLst/>
                <a:ahLst/>
                <a:cxnLst>
                  <a:cxn ang="0">
                    <a:pos x="0" y="516"/>
                  </a:cxn>
                  <a:cxn ang="0">
                    <a:pos x="0" y="17"/>
                  </a:cxn>
                  <a:cxn ang="0">
                    <a:pos x="23" y="0"/>
                  </a:cxn>
                  <a:cxn ang="0">
                    <a:pos x="23" y="499"/>
                  </a:cxn>
                  <a:cxn ang="0">
                    <a:pos x="0" y="516"/>
                  </a:cxn>
                </a:cxnLst>
                <a:rect l="0" t="0" r="r" b="b"/>
                <a:pathLst>
                  <a:path w="23" h="516">
                    <a:moveTo>
                      <a:pt x="0" y="516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23" y="499"/>
                    </a:lnTo>
                    <a:lnTo>
                      <a:pt x="0" y="516"/>
                    </a:lnTo>
                    <a:close/>
                  </a:path>
                </a:pathLst>
              </a:custGeom>
              <a:solidFill>
                <a:srgbClr val="4D1A33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Rectangle 31"/>
              <p:cNvSpPr>
                <a:spLocks noChangeArrowheads="1"/>
              </p:cNvSpPr>
              <p:nvPr/>
            </p:nvSpPr>
            <p:spPr bwMode="auto">
              <a:xfrm>
                <a:off x="3360" y="3197"/>
                <a:ext cx="79" cy="499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/>
              </p:cNvSpPr>
              <p:nvPr/>
            </p:nvSpPr>
            <p:spPr bwMode="auto">
              <a:xfrm>
                <a:off x="3360" y="3180"/>
                <a:ext cx="102" cy="17"/>
              </a:xfrm>
              <a:custGeom>
                <a:avLst/>
                <a:gdLst/>
                <a:ahLst/>
                <a:cxnLst>
                  <a:cxn ang="0">
                    <a:pos x="79" y="17"/>
                  </a:cxn>
                  <a:cxn ang="0">
                    <a:pos x="102" y="0"/>
                  </a:cxn>
                  <a:cxn ang="0">
                    <a:pos x="29" y="0"/>
                  </a:cxn>
                  <a:cxn ang="0">
                    <a:pos x="0" y="17"/>
                  </a:cxn>
                  <a:cxn ang="0">
                    <a:pos x="79" y="17"/>
                  </a:cxn>
                </a:cxnLst>
                <a:rect l="0" t="0" r="r" b="b"/>
                <a:pathLst>
                  <a:path w="102" h="17">
                    <a:moveTo>
                      <a:pt x="79" y="17"/>
                    </a:moveTo>
                    <a:lnTo>
                      <a:pt x="102" y="0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79" y="17"/>
                    </a:lnTo>
                    <a:close/>
                  </a:path>
                </a:pathLst>
              </a:custGeom>
              <a:solidFill>
                <a:srgbClr val="73264D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/>
              </p:cNvSpPr>
              <p:nvPr/>
            </p:nvSpPr>
            <p:spPr bwMode="auto">
              <a:xfrm>
                <a:off x="3631" y="3001"/>
                <a:ext cx="29" cy="695"/>
              </a:xfrm>
              <a:custGeom>
                <a:avLst/>
                <a:gdLst/>
                <a:ahLst/>
                <a:cxnLst>
                  <a:cxn ang="0">
                    <a:pos x="0" y="695"/>
                  </a:cxn>
                  <a:cxn ang="0">
                    <a:pos x="0" y="22"/>
                  </a:cxn>
                  <a:cxn ang="0">
                    <a:pos x="29" y="0"/>
                  </a:cxn>
                  <a:cxn ang="0">
                    <a:pos x="29" y="678"/>
                  </a:cxn>
                  <a:cxn ang="0">
                    <a:pos x="0" y="695"/>
                  </a:cxn>
                </a:cxnLst>
                <a:rect l="0" t="0" r="r" b="b"/>
                <a:pathLst>
                  <a:path w="29" h="695">
                    <a:moveTo>
                      <a:pt x="0" y="695"/>
                    </a:moveTo>
                    <a:lnTo>
                      <a:pt x="0" y="22"/>
                    </a:lnTo>
                    <a:lnTo>
                      <a:pt x="29" y="0"/>
                    </a:lnTo>
                    <a:lnTo>
                      <a:pt x="29" y="678"/>
                    </a:lnTo>
                    <a:lnTo>
                      <a:pt x="0" y="695"/>
                    </a:lnTo>
                    <a:close/>
                  </a:path>
                </a:pathLst>
              </a:custGeom>
              <a:solidFill>
                <a:srgbClr val="4D4D8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Rectangle 34"/>
              <p:cNvSpPr>
                <a:spLocks noChangeArrowheads="1"/>
              </p:cNvSpPr>
              <p:nvPr/>
            </p:nvSpPr>
            <p:spPr bwMode="auto">
              <a:xfrm>
                <a:off x="3552" y="3023"/>
                <a:ext cx="79" cy="673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/>
              </p:cNvSpPr>
              <p:nvPr/>
            </p:nvSpPr>
            <p:spPr bwMode="auto">
              <a:xfrm>
                <a:off x="3552" y="3001"/>
                <a:ext cx="108" cy="22"/>
              </a:xfrm>
              <a:custGeom>
                <a:avLst/>
                <a:gdLst/>
                <a:ahLst/>
                <a:cxnLst>
                  <a:cxn ang="0">
                    <a:pos x="79" y="22"/>
                  </a:cxn>
                  <a:cxn ang="0">
                    <a:pos x="108" y="0"/>
                  </a:cxn>
                  <a:cxn ang="0">
                    <a:pos x="29" y="0"/>
                  </a:cxn>
                  <a:cxn ang="0">
                    <a:pos x="0" y="22"/>
                  </a:cxn>
                  <a:cxn ang="0">
                    <a:pos x="79" y="22"/>
                  </a:cxn>
                </a:cxnLst>
                <a:rect l="0" t="0" r="r" b="b"/>
                <a:pathLst>
                  <a:path w="108" h="22">
                    <a:moveTo>
                      <a:pt x="79" y="22"/>
                    </a:moveTo>
                    <a:lnTo>
                      <a:pt x="108" y="0"/>
                    </a:lnTo>
                    <a:lnTo>
                      <a:pt x="29" y="0"/>
                    </a:lnTo>
                    <a:lnTo>
                      <a:pt x="0" y="22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rgbClr val="7373B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/>
              </p:cNvSpPr>
              <p:nvPr/>
            </p:nvSpPr>
            <p:spPr bwMode="auto">
              <a:xfrm>
                <a:off x="3710" y="2905"/>
                <a:ext cx="23" cy="791"/>
              </a:xfrm>
              <a:custGeom>
                <a:avLst/>
                <a:gdLst/>
                <a:ahLst/>
                <a:cxnLst>
                  <a:cxn ang="0">
                    <a:pos x="0" y="791"/>
                  </a:cxn>
                  <a:cxn ang="0">
                    <a:pos x="0" y="23"/>
                  </a:cxn>
                  <a:cxn ang="0">
                    <a:pos x="23" y="0"/>
                  </a:cxn>
                  <a:cxn ang="0">
                    <a:pos x="23" y="774"/>
                  </a:cxn>
                  <a:cxn ang="0">
                    <a:pos x="0" y="791"/>
                  </a:cxn>
                </a:cxnLst>
                <a:rect l="0" t="0" r="r" b="b"/>
                <a:pathLst>
                  <a:path w="23" h="791">
                    <a:moveTo>
                      <a:pt x="0" y="791"/>
                    </a:moveTo>
                    <a:lnTo>
                      <a:pt x="0" y="23"/>
                    </a:lnTo>
                    <a:lnTo>
                      <a:pt x="23" y="0"/>
                    </a:lnTo>
                    <a:lnTo>
                      <a:pt x="23" y="774"/>
                    </a:lnTo>
                    <a:lnTo>
                      <a:pt x="0" y="791"/>
                    </a:lnTo>
                    <a:close/>
                  </a:path>
                </a:pathLst>
              </a:custGeom>
              <a:solidFill>
                <a:srgbClr val="4D1A33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Rectangle 37"/>
              <p:cNvSpPr>
                <a:spLocks noChangeArrowheads="1"/>
              </p:cNvSpPr>
              <p:nvPr/>
            </p:nvSpPr>
            <p:spPr bwMode="auto">
              <a:xfrm>
                <a:off x="3631" y="2928"/>
                <a:ext cx="79" cy="768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/>
              </p:cNvSpPr>
              <p:nvPr/>
            </p:nvSpPr>
            <p:spPr bwMode="auto">
              <a:xfrm>
                <a:off x="3631" y="2905"/>
                <a:ext cx="102" cy="23"/>
              </a:xfrm>
              <a:custGeom>
                <a:avLst/>
                <a:gdLst/>
                <a:ahLst/>
                <a:cxnLst>
                  <a:cxn ang="0">
                    <a:pos x="79" y="23"/>
                  </a:cxn>
                  <a:cxn ang="0">
                    <a:pos x="102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79" y="23"/>
                  </a:cxn>
                </a:cxnLst>
                <a:rect l="0" t="0" r="r" b="b"/>
                <a:pathLst>
                  <a:path w="102" h="23">
                    <a:moveTo>
                      <a:pt x="79" y="23"/>
                    </a:moveTo>
                    <a:lnTo>
                      <a:pt x="102" y="0"/>
                    </a:lnTo>
                    <a:lnTo>
                      <a:pt x="29" y="0"/>
                    </a:lnTo>
                    <a:lnTo>
                      <a:pt x="0" y="23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73264D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/>
              </p:cNvSpPr>
              <p:nvPr/>
            </p:nvSpPr>
            <p:spPr bwMode="auto">
              <a:xfrm>
                <a:off x="3902" y="3348"/>
                <a:ext cx="23" cy="348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0" y="23"/>
                  </a:cxn>
                  <a:cxn ang="0">
                    <a:pos x="23" y="0"/>
                  </a:cxn>
                  <a:cxn ang="0">
                    <a:pos x="23" y="331"/>
                  </a:cxn>
                  <a:cxn ang="0">
                    <a:pos x="0" y="348"/>
                  </a:cxn>
                </a:cxnLst>
                <a:rect l="0" t="0" r="r" b="b"/>
                <a:pathLst>
                  <a:path w="23" h="348">
                    <a:moveTo>
                      <a:pt x="0" y="348"/>
                    </a:moveTo>
                    <a:lnTo>
                      <a:pt x="0" y="23"/>
                    </a:lnTo>
                    <a:lnTo>
                      <a:pt x="23" y="0"/>
                    </a:lnTo>
                    <a:lnTo>
                      <a:pt x="23" y="331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4D4D8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Rectangle 40"/>
              <p:cNvSpPr>
                <a:spLocks noChangeArrowheads="1"/>
              </p:cNvSpPr>
              <p:nvPr/>
            </p:nvSpPr>
            <p:spPr bwMode="auto">
              <a:xfrm>
                <a:off x="3823" y="3371"/>
                <a:ext cx="79" cy="325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Freeform 41"/>
              <p:cNvSpPr>
                <a:spLocks/>
              </p:cNvSpPr>
              <p:nvPr/>
            </p:nvSpPr>
            <p:spPr bwMode="auto">
              <a:xfrm>
                <a:off x="3823" y="3348"/>
                <a:ext cx="102" cy="23"/>
              </a:xfrm>
              <a:custGeom>
                <a:avLst/>
                <a:gdLst/>
                <a:ahLst/>
                <a:cxnLst>
                  <a:cxn ang="0">
                    <a:pos x="79" y="23"/>
                  </a:cxn>
                  <a:cxn ang="0">
                    <a:pos x="102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79" y="23"/>
                  </a:cxn>
                </a:cxnLst>
                <a:rect l="0" t="0" r="r" b="b"/>
                <a:pathLst>
                  <a:path w="102" h="23">
                    <a:moveTo>
                      <a:pt x="79" y="23"/>
                    </a:moveTo>
                    <a:lnTo>
                      <a:pt x="102" y="0"/>
                    </a:lnTo>
                    <a:lnTo>
                      <a:pt x="29" y="0"/>
                    </a:lnTo>
                    <a:lnTo>
                      <a:pt x="0" y="23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7373B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/>
              </p:cNvSpPr>
              <p:nvPr/>
            </p:nvSpPr>
            <p:spPr bwMode="auto">
              <a:xfrm>
                <a:off x="3976" y="3253"/>
                <a:ext cx="28" cy="443"/>
              </a:xfrm>
              <a:custGeom>
                <a:avLst/>
                <a:gdLst/>
                <a:ahLst/>
                <a:cxnLst>
                  <a:cxn ang="0">
                    <a:pos x="0" y="443"/>
                  </a:cxn>
                  <a:cxn ang="0">
                    <a:pos x="0" y="17"/>
                  </a:cxn>
                  <a:cxn ang="0">
                    <a:pos x="28" y="0"/>
                  </a:cxn>
                  <a:cxn ang="0">
                    <a:pos x="28" y="426"/>
                  </a:cxn>
                  <a:cxn ang="0">
                    <a:pos x="0" y="443"/>
                  </a:cxn>
                </a:cxnLst>
                <a:rect l="0" t="0" r="r" b="b"/>
                <a:pathLst>
                  <a:path w="28" h="443">
                    <a:moveTo>
                      <a:pt x="0" y="443"/>
                    </a:moveTo>
                    <a:lnTo>
                      <a:pt x="0" y="17"/>
                    </a:lnTo>
                    <a:lnTo>
                      <a:pt x="28" y="0"/>
                    </a:lnTo>
                    <a:lnTo>
                      <a:pt x="28" y="426"/>
                    </a:lnTo>
                    <a:lnTo>
                      <a:pt x="0" y="443"/>
                    </a:lnTo>
                    <a:close/>
                  </a:path>
                </a:pathLst>
              </a:custGeom>
              <a:solidFill>
                <a:srgbClr val="4D1A33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3902" y="3270"/>
                <a:ext cx="74" cy="426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/>
              </p:cNvSpPr>
              <p:nvPr/>
            </p:nvSpPr>
            <p:spPr bwMode="auto">
              <a:xfrm>
                <a:off x="3902" y="3253"/>
                <a:ext cx="102" cy="17"/>
              </a:xfrm>
              <a:custGeom>
                <a:avLst/>
                <a:gdLst/>
                <a:ahLst/>
                <a:cxnLst>
                  <a:cxn ang="0">
                    <a:pos x="74" y="17"/>
                  </a:cxn>
                  <a:cxn ang="0">
                    <a:pos x="102" y="0"/>
                  </a:cxn>
                  <a:cxn ang="0">
                    <a:pos x="23" y="0"/>
                  </a:cxn>
                  <a:cxn ang="0">
                    <a:pos x="0" y="17"/>
                  </a:cxn>
                  <a:cxn ang="0">
                    <a:pos x="74" y="17"/>
                  </a:cxn>
                </a:cxnLst>
                <a:rect l="0" t="0" r="r" b="b"/>
                <a:pathLst>
                  <a:path w="102" h="17">
                    <a:moveTo>
                      <a:pt x="74" y="17"/>
                    </a:moveTo>
                    <a:lnTo>
                      <a:pt x="102" y="0"/>
                    </a:lnTo>
                    <a:lnTo>
                      <a:pt x="23" y="0"/>
                    </a:lnTo>
                    <a:lnTo>
                      <a:pt x="0" y="17"/>
                    </a:lnTo>
                    <a:lnTo>
                      <a:pt x="74" y="17"/>
                    </a:lnTo>
                    <a:close/>
                  </a:path>
                </a:pathLst>
              </a:custGeom>
              <a:solidFill>
                <a:srgbClr val="73264D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Freeform 45"/>
              <p:cNvSpPr>
                <a:spLocks/>
              </p:cNvSpPr>
              <p:nvPr/>
            </p:nvSpPr>
            <p:spPr bwMode="auto">
              <a:xfrm>
                <a:off x="4173" y="3074"/>
                <a:ext cx="23" cy="622"/>
              </a:xfrm>
              <a:custGeom>
                <a:avLst/>
                <a:gdLst/>
                <a:ahLst/>
                <a:cxnLst>
                  <a:cxn ang="0">
                    <a:pos x="0" y="622"/>
                  </a:cxn>
                  <a:cxn ang="0">
                    <a:pos x="0" y="16"/>
                  </a:cxn>
                  <a:cxn ang="0">
                    <a:pos x="23" y="0"/>
                  </a:cxn>
                  <a:cxn ang="0">
                    <a:pos x="23" y="605"/>
                  </a:cxn>
                  <a:cxn ang="0">
                    <a:pos x="0" y="622"/>
                  </a:cxn>
                </a:cxnLst>
                <a:rect l="0" t="0" r="r" b="b"/>
                <a:pathLst>
                  <a:path w="23" h="622">
                    <a:moveTo>
                      <a:pt x="0" y="622"/>
                    </a:moveTo>
                    <a:lnTo>
                      <a:pt x="0" y="16"/>
                    </a:lnTo>
                    <a:lnTo>
                      <a:pt x="23" y="0"/>
                    </a:lnTo>
                    <a:lnTo>
                      <a:pt x="23" y="605"/>
                    </a:lnTo>
                    <a:lnTo>
                      <a:pt x="0" y="622"/>
                    </a:lnTo>
                    <a:close/>
                  </a:path>
                </a:pathLst>
              </a:custGeom>
              <a:solidFill>
                <a:srgbClr val="4D4D8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0" name="Rectangle 46"/>
              <p:cNvSpPr>
                <a:spLocks noChangeArrowheads="1"/>
              </p:cNvSpPr>
              <p:nvPr/>
            </p:nvSpPr>
            <p:spPr bwMode="auto">
              <a:xfrm>
                <a:off x="4094" y="3090"/>
                <a:ext cx="79" cy="606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1" name="Freeform 47"/>
              <p:cNvSpPr>
                <a:spLocks/>
              </p:cNvSpPr>
              <p:nvPr/>
            </p:nvSpPr>
            <p:spPr bwMode="auto">
              <a:xfrm>
                <a:off x="4094" y="3074"/>
                <a:ext cx="102" cy="16"/>
              </a:xfrm>
              <a:custGeom>
                <a:avLst/>
                <a:gdLst/>
                <a:ahLst/>
                <a:cxnLst>
                  <a:cxn ang="0">
                    <a:pos x="79" y="16"/>
                  </a:cxn>
                  <a:cxn ang="0">
                    <a:pos x="102" y="0"/>
                  </a:cxn>
                  <a:cxn ang="0">
                    <a:pos x="29" y="0"/>
                  </a:cxn>
                  <a:cxn ang="0">
                    <a:pos x="0" y="16"/>
                  </a:cxn>
                  <a:cxn ang="0">
                    <a:pos x="79" y="16"/>
                  </a:cxn>
                </a:cxnLst>
                <a:rect l="0" t="0" r="r" b="b"/>
                <a:pathLst>
                  <a:path w="102" h="16">
                    <a:moveTo>
                      <a:pt x="79" y="16"/>
                    </a:moveTo>
                    <a:lnTo>
                      <a:pt x="102" y="0"/>
                    </a:lnTo>
                    <a:lnTo>
                      <a:pt x="29" y="0"/>
                    </a:lnTo>
                    <a:lnTo>
                      <a:pt x="0" y="16"/>
                    </a:lnTo>
                    <a:lnTo>
                      <a:pt x="79" y="16"/>
                    </a:lnTo>
                    <a:close/>
                  </a:path>
                </a:pathLst>
              </a:custGeom>
              <a:solidFill>
                <a:srgbClr val="7373B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2" name="Freeform 48"/>
              <p:cNvSpPr>
                <a:spLocks/>
              </p:cNvSpPr>
              <p:nvPr/>
            </p:nvSpPr>
            <p:spPr bwMode="auto">
              <a:xfrm>
                <a:off x="4247" y="3057"/>
                <a:ext cx="28" cy="639"/>
              </a:xfrm>
              <a:custGeom>
                <a:avLst/>
                <a:gdLst/>
                <a:ahLst/>
                <a:cxnLst>
                  <a:cxn ang="0">
                    <a:pos x="0" y="639"/>
                  </a:cxn>
                  <a:cxn ang="0">
                    <a:pos x="0" y="17"/>
                  </a:cxn>
                  <a:cxn ang="0">
                    <a:pos x="28" y="0"/>
                  </a:cxn>
                  <a:cxn ang="0">
                    <a:pos x="28" y="622"/>
                  </a:cxn>
                  <a:cxn ang="0">
                    <a:pos x="0" y="639"/>
                  </a:cxn>
                </a:cxnLst>
                <a:rect l="0" t="0" r="r" b="b"/>
                <a:pathLst>
                  <a:path w="28" h="639">
                    <a:moveTo>
                      <a:pt x="0" y="639"/>
                    </a:moveTo>
                    <a:lnTo>
                      <a:pt x="0" y="17"/>
                    </a:lnTo>
                    <a:lnTo>
                      <a:pt x="28" y="0"/>
                    </a:lnTo>
                    <a:lnTo>
                      <a:pt x="28" y="622"/>
                    </a:lnTo>
                    <a:lnTo>
                      <a:pt x="0" y="639"/>
                    </a:lnTo>
                    <a:close/>
                  </a:path>
                </a:pathLst>
              </a:custGeom>
              <a:solidFill>
                <a:srgbClr val="4D1A33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4173" y="3074"/>
                <a:ext cx="74" cy="622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4" name="Freeform 50"/>
              <p:cNvSpPr>
                <a:spLocks/>
              </p:cNvSpPr>
              <p:nvPr/>
            </p:nvSpPr>
            <p:spPr bwMode="auto">
              <a:xfrm>
                <a:off x="4173" y="3057"/>
                <a:ext cx="102" cy="17"/>
              </a:xfrm>
              <a:custGeom>
                <a:avLst/>
                <a:gdLst/>
                <a:ahLst/>
                <a:cxnLst>
                  <a:cxn ang="0">
                    <a:pos x="74" y="17"/>
                  </a:cxn>
                  <a:cxn ang="0">
                    <a:pos x="102" y="0"/>
                  </a:cxn>
                  <a:cxn ang="0">
                    <a:pos x="23" y="0"/>
                  </a:cxn>
                  <a:cxn ang="0">
                    <a:pos x="0" y="17"/>
                  </a:cxn>
                  <a:cxn ang="0">
                    <a:pos x="74" y="17"/>
                  </a:cxn>
                </a:cxnLst>
                <a:rect l="0" t="0" r="r" b="b"/>
                <a:pathLst>
                  <a:path w="102" h="17">
                    <a:moveTo>
                      <a:pt x="74" y="17"/>
                    </a:moveTo>
                    <a:lnTo>
                      <a:pt x="102" y="0"/>
                    </a:lnTo>
                    <a:lnTo>
                      <a:pt x="23" y="0"/>
                    </a:lnTo>
                    <a:lnTo>
                      <a:pt x="0" y="17"/>
                    </a:lnTo>
                    <a:lnTo>
                      <a:pt x="74" y="17"/>
                    </a:lnTo>
                    <a:close/>
                  </a:path>
                </a:pathLst>
              </a:custGeom>
              <a:solidFill>
                <a:srgbClr val="73264D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5" name="Freeform 51"/>
              <p:cNvSpPr>
                <a:spLocks/>
              </p:cNvSpPr>
              <p:nvPr/>
            </p:nvSpPr>
            <p:spPr bwMode="auto">
              <a:xfrm>
                <a:off x="4444" y="3348"/>
                <a:ext cx="23" cy="348"/>
              </a:xfrm>
              <a:custGeom>
                <a:avLst/>
                <a:gdLst/>
                <a:ahLst/>
                <a:cxnLst>
                  <a:cxn ang="0">
                    <a:pos x="0" y="348"/>
                  </a:cxn>
                  <a:cxn ang="0">
                    <a:pos x="0" y="23"/>
                  </a:cxn>
                  <a:cxn ang="0">
                    <a:pos x="23" y="0"/>
                  </a:cxn>
                  <a:cxn ang="0">
                    <a:pos x="23" y="331"/>
                  </a:cxn>
                  <a:cxn ang="0">
                    <a:pos x="0" y="348"/>
                  </a:cxn>
                </a:cxnLst>
                <a:rect l="0" t="0" r="r" b="b"/>
                <a:pathLst>
                  <a:path w="23" h="348">
                    <a:moveTo>
                      <a:pt x="0" y="348"/>
                    </a:moveTo>
                    <a:lnTo>
                      <a:pt x="0" y="23"/>
                    </a:lnTo>
                    <a:lnTo>
                      <a:pt x="23" y="0"/>
                    </a:lnTo>
                    <a:lnTo>
                      <a:pt x="23" y="331"/>
                    </a:lnTo>
                    <a:lnTo>
                      <a:pt x="0" y="348"/>
                    </a:lnTo>
                    <a:close/>
                  </a:path>
                </a:pathLst>
              </a:custGeom>
              <a:solidFill>
                <a:srgbClr val="4D4D8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6" name="Rectangle 52"/>
              <p:cNvSpPr>
                <a:spLocks noChangeArrowheads="1"/>
              </p:cNvSpPr>
              <p:nvPr/>
            </p:nvSpPr>
            <p:spPr bwMode="auto">
              <a:xfrm>
                <a:off x="4365" y="3371"/>
                <a:ext cx="79" cy="325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7" name="Freeform 53"/>
              <p:cNvSpPr>
                <a:spLocks/>
              </p:cNvSpPr>
              <p:nvPr/>
            </p:nvSpPr>
            <p:spPr bwMode="auto">
              <a:xfrm>
                <a:off x="4365" y="3348"/>
                <a:ext cx="102" cy="23"/>
              </a:xfrm>
              <a:custGeom>
                <a:avLst/>
                <a:gdLst/>
                <a:ahLst/>
                <a:cxnLst>
                  <a:cxn ang="0">
                    <a:pos x="79" y="23"/>
                  </a:cxn>
                  <a:cxn ang="0">
                    <a:pos x="102" y="0"/>
                  </a:cxn>
                  <a:cxn ang="0">
                    <a:pos x="29" y="0"/>
                  </a:cxn>
                  <a:cxn ang="0">
                    <a:pos x="0" y="23"/>
                  </a:cxn>
                  <a:cxn ang="0">
                    <a:pos x="79" y="23"/>
                  </a:cxn>
                </a:cxnLst>
                <a:rect l="0" t="0" r="r" b="b"/>
                <a:pathLst>
                  <a:path w="102" h="23">
                    <a:moveTo>
                      <a:pt x="79" y="23"/>
                    </a:moveTo>
                    <a:lnTo>
                      <a:pt x="102" y="0"/>
                    </a:lnTo>
                    <a:lnTo>
                      <a:pt x="29" y="0"/>
                    </a:lnTo>
                    <a:lnTo>
                      <a:pt x="0" y="23"/>
                    </a:lnTo>
                    <a:lnTo>
                      <a:pt x="79" y="23"/>
                    </a:lnTo>
                    <a:close/>
                  </a:path>
                </a:pathLst>
              </a:custGeom>
              <a:solidFill>
                <a:srgbClr val="7373B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8" name="Freeform 54"/>
              <p:cNvSpPr>
                <a:spLocks/>
              </p:cNvSpPr>
              <p:nvPr/>
            </p:nvSpPr>
            <p:spPr bwMode="auto">
              <a:xfrm>
                <a:off x="4518" y="3203"/>
                <a:ext cx="28" cy="493"/>
              </a:xfrm>
              <a:custGeom>
                <a:avLst/>
                <a:gdLst/>
                <a:ahLst/>
                <a:cxnLst>
                  <a:cxn ang="0">
                    <a:pos x="0" y="493"/>
                  </a:cxn>
                  <a:cxn ang="0">
                    <a:pos x="0" y="22"/>
                  </a:cxn>
                  <a:cxn ang="0">
                    <a:pos x="28" y="0"/>
                  </a:cxn>
                  <a:cxn ang="0">
                    <a:pos x="28" y="476"/>
                  </a:cxn>
                  <a:cxn ang="0">
                    <a:pos x="0" y="493"/>
                  </a:cxn>
                </a:cxnLst>
                <a:rect l="0" t="0" r="r" b="b"/>
                <a:pathLst>
                  <a:path w="28" h="493">
                    <a:moveTo>
                      <a:pt x="0" y="493"/>
                    </a:moveTo>
                    <a:lnTo>
                      <a:pt x="0" y="22"/>
                    </a:lnTo>
                    <a:lnTo>
                      <a:pt x="28" y="0"/>
                    </a:lnTo>
                    <a:lnTo>
                      <a:pt x="28" y="476"/>
                    </a:lnTo>
                    <a:lnTo>
                      <a:pt x="0" y="493"/>
                    </a:lnTo>
                    <a:close/>
                  </a:path>
                </a:pathLst>
              </a:custGeom>
              <a:solidFill>
                <a:srgbClr val="4D1A33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9" name="Rectangle 55"/>
              <p:cNvSpPr>
                <a:spLocks noChangeArrowheads="1"/>
              </p:cNvSpPr>
              <p:nvPr/>
            </p:nvSpPr>
            <p:spPr bwMode="auto">
              <a:xfrm>
                <a:off x="4444" y="3225"/>
                <a:ext cx="74" cy="471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0" name="Freeform 56"/>
              <p:cNvSpPr>
                <a:spLocks/>
              </p:cNvSpPr>
              <p:nvPr/>
            </p:nvSpPr>
            <p:spPr bwMode="auto">
              <a:xfrm>
                <a:off x="4444" y="3203"/>
                <a:ext cx="102" cy="22"/>
              </a:xfrm>
              <a:custGeom>
                <a:avLst/>
                <a:gdLst/>
                <a:ahLst/>
                <a:cxnLst>
                  <a:cxn ang="0">
                    <a:pos x="74" y="22"/>
                  </a:cxn>
                  <a:cxn ang="0">
                    <a:pos x="102" y="0"/>
                  </a:cxn>
                  <a:cxn ang="0">
                    <a:pos x="23" y="0"/>
                  </a:cxn>
                  <a:cxn ang="0">
                    <a:pos x="0" y="22"/>
                  </a:cxn>
                  <a:cxn ang="0">
                    <a:pos x="74" y="22"/>
                  </a:cxn>
                </a:cxnLst>
                <a:rect l="0" t="0" r="r" b="b"/>
                <a:pathLst>
                  <a:path w="102" h="22">
                    <a:moveTo>
                      <a:pt x="74" y="22"/>
                    </a:moveTo>
                    <a:lnTo>
                      <a:pt x="102" y="0"/>
                    </a:lnTo>
                    <a:lnTo>
                      <a:pt x="23" y="0"/>
                    </a:lnTo>
                    <a:lnTo>
                      <a:pt x="0" y="22"/>
                    </a:lnTo>
                    <a:lnTo>
                      <a:pt x="74" y="22"/>
                    </a:lnTo>
                    <a:close/>
                  </a:path>
                </a:pathLst>
              </a:custGeom>
              <a:solidFill>
                <a:srgbClr val="73264D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1" name="Freeform 57"/>
              <p:cNvSpPr>
                <a:spLocks/>
              </p:cNvSpPr>
              <p:nvPr/>
            </p:nvSpPr>
            <p:spPr bwMode="auto">
              <a:xfrm>
                <a:off x="4715" y="3040"/>
                <a:ext cx="23" cy="656"/>
              </a:xfrm>
              <a:custGeom>
                <a:avLst/>
                <a:gdLst/>
                <a:ahLst/>
                <a:cxnLst>
                  <a:cxn ang="0">
                    <a:pos x="0" y="656"/>
                  </a:cxn>
                  <a:cxn ang="0">
                    <a:pos x="0" y="17"/>
                  </a:cxn>
                  <a:cxn ang="0">
                    <a:pos x="23" y="0"/>
                  </a:cxn>
                  <a:cxn ang="0">
                    <a:pos x="23" y="639"/>
                  </a:cxn>
                  <a:cxn ang="0">
                    <a:pos x="0" y="656"/>
                  </a:cxn>
                </a:cxnLst>
                <a:rect l="0" t="0" r="r" b="b"/>
                <a:pathLst>
                  <a:path w="23" h="656">
                    <a:moveTo>
                      <a:pt x="0" y="656"/>
                    </a:moveTo>
                    <a:lnTo>
                      <a:pt x="0" y="17"/>
                    </a:lnTo>
                    <a:lnTo>
                      <a:pt x="23" y="0"/>
                    </a:lnTo>
                    <a:lnTo>
                      <a:pt x="23" y="639"/>
                    </a:lnTo>
                    <a:lnTo>
                      <a:pt x="0" y="656"/>
                    </a:lnTo>
                    <a:close/>
                  </a:path>
                </a:pathLst>
              </a:custGeom>
              <a:solidFill>
                <a:srgbClr val="4D4D8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2" name="Rectangle 58"/>
              <p:cNvSpPr>
                <a:spLocks noChangeArrowheads="1"/>
              </p:cNvSpPr>
              <p:nvPr/>
            </p:nvSpPr>
            <p:spPr bwMode="auto">
              <a:xfrm>
                <a:off x="4636" y="3057"/>
                <a:ext cx="79" cy="639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3" name="Freeform 59"/>
              <p:cNvSpPr>
                <a:spLocks/>
              </p:cNvSpPr>
              <p:nvPr/>
            </p:nvSpPr>
            <p:spPr bwMode="auto">
              <a:xfrm>
                <a:off x="4636" y="3040"/>
                <a:ext cx="102" cy="17"/>
              </a:xfrm>
              <a:custGeom>
                <a:avLst/>
                <a:gdLst/>
                <a:ahLst/>
                <a:cxnLst>
                  <a:cxn ang="0">
                    <a:pos x="79" y="17"/>
                  </a:cxn>
                  <a:cxn ang="0">
                    <a:pos x="102" y="0"/>
                  </a:cxn>
                  <a:cxn ang="0">
                    <a:pos x="29" y="0"/>
                  </a:cxn>
                  <a:cxn ang="0">
                    <a:pos x="0" y="17"/>
                  </a:cxn>
                  <a:cxn ang="0">
                    <a:pos x="79" y="17"/>
                  </a:cxn>
                </a:cxnLst>
                <a:rect l="0" t="0" r="r" b="b"/>
                <a:pathLst>
                  <a:path w="102" h="17">
                    <a:moveTo>
                      <a:pt x="79" y="17"/>
                    </a:moveTo>
                    <a:lnTo>
                      <a:pt x="102" y="0"/>
                    </a:lnTo>
                    <a:lnTo>
                      <a:pt x="29" y="0"/>
                    </a:lnTo>
                    <a:lnTo>
                      <a:pt x="0" y="17"/>
                    </a:lnTo>
                    <a:lnTo>
                      <a:pt x="79" y="17"/>
                    </a:lnTo>
                    <a:close/>
                  </a:path>
                </a:pathLst>
              </a:custGeom>
              <a:solidFill>
                <a:srgbClr val="7373B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4" name="Freeform 60"/>
              <p:cNvSpPr>
                <a:spLocks/>
              </p:cNvSpPr>
              <p:nvPr/>
            </p:nvSpPr>
            <p:spPr bwMode="auto">
              <a:xfrm>
                <a:off x="4789" y="2922"/>
                <a:ext cx="28" cy="774"/>
              </a:xfrm>
              <a:custGeom>
                <a:avLst/>
                <a:gdLst/>
                <a:ahLst/>
                <a:cxnLst>
                  <a:cxn ang="0">
                    <a:pos x="0" y="774"/>
                  </a:cxn>
                  <a:cxn ang="0">
                    <a:pos x="0" y="23"/>
                  </a:cxn>
                  <a:cxn ang="0">
                    <a:pos x="28" y="0"/>
                  </a:cxn>
                  <a:cxn ang="0">
                    <a:pos x="28" y="757"/>
                  </a:cxn>
                  <a:cxn ang="0">
                    <a:pos x="0" y="774"/>
                  </a:cxn>
                </a:cxnLst>
                <a:rect l="0" t="0" r="r" b="b"/>
                <a:pathLst>
                  <a:path w="28" h="774">
                    <a:moveTo>
                      <a:pt x="0" y="774"/>
                    </a:moveTo>
                    <a:lnTo>
                      <a:pt x="0" y="23"/>
                    </a:lnTo>
                    <a:lnTo>
                      <a:pt x="28" y="0"/>
                    </a:lnTo>
                    <a:lnTo>
                      <a:pt x="28" y="757"/>
                    </a:lnTo>
                    <a:lnTo>
                      <a:pt x="0" y="774"/>
                    </a:lnTo>
                    <a:close/>
                  </a:path>
                </a:pathLst>
              </a:custGeom>
              <a:solidFill>
                <a:srgbClr val="4D1A33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Rectangle 61"/>
              <p:cNvSpPr>
                <a:spLocks noChangeArrowheads="1"/>
              </p:cNvSpPr>
              <p:nvPr/>
            </p:nvSpPr>
            <p:spPr bwMode="auto">
              <a:xfrm>
                <a:off x="4715" y="2945"/>
                <a:ext cx="74" cy="751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/>
              </p:cNvSpPr>
              <p:nvPr/>
            </p:nvSpPr>
            <p:spPr bwMode="auto">
              <a:xfrm>
                <a:off x="4715" y="2922"/>
                <a:ext cx="102" cy="23"/>
              </a:xfrm>
              <a:custGeom>
                <a:avLst/>
                <a:gdLst/>
                <a:ahLst/>
                <a:cxnLst>
                  <a:cxn ang="0">
                    <a:pos x="74" y="23"/>
                  </a:cxn>
                  <a:cxn ang="0">
                    <a:pos x="102" y="0"/>
                  </a:cxn>
                  <a:cxn ang="0">
                    <a:pos x="23" y="0"/>
                  </a:cxn>
                  <a:cxn ang="0">
                    <a:pos x="0" y="23"/>
                  </a:cxn>
                  <a:cxn ang="0">
                    <a:pos x="74" y="23"/>
                  </a:cxn>
                </a:cxnLst>
                <a:rect l="0" t="0" r="r" b="b"/>
                <a:pathLst>
                  <a:path w="102" h="23">
                    <a:moveTo>
                      <a:pt x="74" y="23"/>
                    </a:moveTo>
                    <a:lnTo>
                      <a:pt x="102" y="0"/>
                    </a:lnTo>
                    <a:lnTo>
                      <a:pt x="23" y="0"/>
                    </a:lnTo>
                    <a:lnTo>
                      <a:pt x="0" y="23"/>
                    </a:lnTo>
                    <a:lnTo>
                      <a:pt x="74" y="23"/>
                    </a:lnTo>
                    <a:close/>
                  </a:path>
                </a:pathLst>
              </a:custGeom>
              <a:solidFill>
                <a:srgbClr val="73264D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Freeform 63"/>
              <p:cNvSpPr>
                <a:spLocks/>
              </p:cNvSpPr>
              <p:nvPr/>
            </p:nvSpPr>
            <p:spPr bwMode="auto">
              <a:xfrm>
                <a:off x="4981" y="3135"/>
                <a:ext cx="28" cy="561"/>
              </a:xfrm>
              <a:custGeom>
                <a:avLst/>
                <a:gdLst/>
                <a:ahLst/>
                <a:cxnLst>
                  <a:cxn ang="0">
                    <a:pos x="0" y="561"/>
                  </a:cxn>
                  <a:cxn ang="0">
                    <a:pos x="0" y="17"/>
                  </a:cxn>
                  <a:cxn ang="0">
                    <a:pos x="28" y="0"/>
                  </a:cxn>
                  <a:cxn ang="0">
                    <a:pos x="28" y="544"/>
                  </a:cxn>
                  <a:cxn ang="0">
                    <a:pos x="0" y="561"/>
                  </a:cxn>
                </a:cxnLst>
                <a:rect l="0" t="0" r="r" b="b"/>
                <a:pathLst>
                  <a:path w="28" h="561">
                    <a:moveTo>
                      <a:pt x="0" y="561"/>
                    </a:moveTo>
                    <a:lnTo>
                      <a:pt x="0" y="17"/>
                    </a:lnTo>
                    <a:lnTo>
                      <a:pt x="28" y="0"/>
                    </a:lnTo>
                    <a:lnTo>
                      <a:pt x="28" y="544"/>
                    </a:lnTo>
                    <a:lnTo>
                      <a:pt x="0" y="561"/>
                    </a:lnTo>
                    <a:close/>
                  </a:path>
                </a:pathLst>
              </a:custGeom>
              <a:solidFill>
                <a:srgbClr val="4D4D8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Rectangle 64"/>
              <p:cNvSpPr>
                <a:spLocks noChangeArrowheads="1"/>
              </p:cNvSpPr>
              <p:nvPr/>
            </p:nvSpPr>
            <p:spPr bwMode="auto">
              <a:xfrm>
                <a:off x="4907" y="3152"/>
                <a:ext cx="74" cy="544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/>
              </p:cNvSpPr>
              <p:nvPr/>
            </p:nvSpPr>
            <p:spPr bwMode="auto">
              <a:xfrm>
                <a:off x="4907" y="3135"/>
                <a:ext cx="102" cy="17"/>
              </a:xfrm>
              <a:custGeom>
                <a:avLst/>
                <a:gdLst/>
                <a:ahLst/>
                <a:cxnLst>
                  <a:cxn ang="0">
                    <a:pos x="74" y="17"/>
                  </a:cxn>
                  <a:cxn ang="0">
                    <a:pos x="102" y="0"/>
                  </a:cxn>
                  <a:cxn ang="0">
                    <a:pos x="23" y="0"/>
                  </a:cxn>
                  <a:cxn ang="0">
                    <a:pos x="0" y="17"/>
                  </a:cxn>
                  <a:cxn ang="0">
                    <a:pos x="74" y="17"/>
                  </a:cxn>
                </a:cxnLst>
                <a:rect l="0" t="0" r="r" b="b"/>
                <a:pathLst>
                  <a:path w="102" h="17">
                    <a:moveTo>
                      <a:pt x="74" y="17"/>
                    </a:moveTo>
                    <a:lnTo>
                      <a:pt x="102" y="0"/>
                    </a:lnTo>
                    <a:lnTo>
                      <a:pt x="23" y="0"/>
                    </a:lnTo>
                    <a:lnTo>
                      <a:pt x="0" y="17"/>
                    </a:lnTo>
                    <a:lnTo>
                      <a:pt x="74" y="17"/>
                    </a:lnTo>
                    <a:close/>
                  </a:path>
                </a:pathLst>
              </a:custGeom>
              <a:solidFill>
                <a:srgbClr val="7373B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/>
              </p:cNvSpPr>
              <p:nvPr/>
            </p:nvSpPr>
            <p:spPr bwMode="auto">
              <a:xfrm>
                <a:off x="5060" y="2776"/>
                <a:ext cx="28" cy="920"/>
              </a:xfrm>
              <a:custGeom>
                <a:avLst/>
                <a:gdLst/>
                <a:ahLst/>
                <a:cxnLst>
                  <a:cxn ang="0">
                    <a:pos x="0" y="920"/>
                  </a:cxn>
                  <a:cxn ang="0">
                    <a:pos x="0" y="17"/>
                  </a:cxn>
                  <a:cxn ang="0">
                    <a:pos x="28" y="0"/>
                  </a:cxn>
                  <a:cxn ang="0">
                    <a:pos x="28" y="903"/>
                  </a:cxn>
                  <a:cxn ang="0">
                    <a:pos x="0" y="920"/>
                  </a:cxn>
                </a:cxnLst>
                <a:rect l="0" t="0" r="r" b="b"/>
                <a:pathLst>
                  <a:path w="28" h="920">
                    <a:moveTo>
                      <a:pt x="0" y="920"/>
                    </a:moveTo>
                    <a:lnTo>
                      <a:pt x="0" y="17"/>
                    </a:lnTo>
                    <a:lnTo>
                      <a:pt x="28" y="0"/>
                    </a:lnTo>
                    <a:lnTo>
                      <a:pt x="28" y="903"/>
                    </a:lnTo>
                    <a:lnTo>
                      <a:pt x="0" y="920"/>
                    </a:lnTo>
                    <a:close/>
                  </a:path>
                </a:pathLst>
              </a:custGeom>
              <a:solidFill>
                <a:srgbClr val="4D1A33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Rectangle 67"/>
              <p:cNvSpPr>
                <a:spLocks noChangeArrowheads="1"/>
              </p:cNvSpPr>
              <p:nvPr/>
            </p:nvSpPr>
            <p:spPr bwMode="auto">
              <a:xfrm>
                <a:off x="4981" y="2793"/>
                <a:ext cx="79" cy="903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Freeform 68"/>
              <p:cNvSpPr>
                <a:spLocks/>
              </p:cNvSpPr>
              <p:nvPr/>
            </p:nvSpPr>
            <p:spPr bwMode="auto">
              <a:xfrm>
                <a:off x="4981" y="2776"/>
                <a:ext cx="107" cy="17"/>
              </a:xfrm>
              <a:custGeom>
                <a:avLst/>
                <a:gdLst/>
                <a:ahLst/>
                <a:cxnLst>
                  <a:cxn ang="0">
                    <a:pos x="79" y="17"/>
                  </a:cxn>
                  <a:cxn ang="0">
                    <a:pos x="107" y="0"/>
                  </a:cxn>
                  <a:cxn ang="0">
                    <a:pos x="28" y="0"/>
                  </a:cxn>
                  <a:cxn ang="0">
                    <a:pos x="0" y="17"/>
                  </a:cxn>
                  <a:cxn ang="0">
                    <a:pos x="79" y="17"/>
                  </a:cxn>
                </a:cxnLst>
                <a:rect l="0" t="0" r="r" b="b"/>
                <a:pathLst>
                  <a:path w="107" h="17">
                    <a:moveTo>
                      <a:pt x="79" y="17"/>
                    </a:moveTo>
                    <a:lnTo>
                      <a:pt x="107" y="0"/>
                    </a:lnTo>
                    <a:lnTo>
                      <a:pt x="28" y="0"/>
                    </a:lnTo>
                    <a:lnTo>
                      <a:pt x="0" y="17"/>
                    </a:lnTo>
                    <a:lnTo>
                      <a:pt x="79" y="17"/>
                    </a:lnTo>
                    <a:close/>
                  </a:path>
                </a:pathLst>
              </a:custGeom>
              <a:solidFill>
                <a:srgbClr val="73264D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Freeform 69"/>
              <p:cNvSpPr>
                <a:spLocks/>
              </p:cNvSpPr>
              <p:nvPr/>
            </p:nvSpPr>
            <p:spPr bwMode="auto">
              <a:xfrm>
                <a:off x="5252" y="2911"/>
                <a:ext cx="28" cy="785"/>
              </a:xfrm>
              <a:custGeom>
                <a:avLst/>
                <a:gdLst/>
                <a:ahLst/>
                <a:cxnLst>
                  <a:cxn ang="0">
                    <a:pos x="0" y="785"/>
                  </a:cxn>
                  <a:cxn ang="0">
                    <a:pos x="0" y="17"/>
                  </a:cxn>
                  <a:cxn ang="0">
                    <a:pos x="28" y="0"/>
                  </a:cxn>
                  <a:cxn ang="0">
                    <a:pos x="28" y="768"/>
                  </a:cxn>
                  <a:cxn ang="0">
                    <a:pos x="0" y="785"/>
                  </a:cxn>
                </a:cxnLst>
                <a:rect l="0" t="0" r="r" b="b"/>
                <a:pathLst>
                  <a:path w="28" h="785">
                    <a:moveTo>
                      <a:pt x="0" y="785"/>
                    </a:moveTo>
                    <a:lnTo>
                      <a:pt x="0" y="17"/>
                    </a:lnTo>
                    <a:lnTo>
                      <a:pt x="28" y="0"/>
                    </a:lnTo>
                    <a:lnTo>
                      <a:pt x="28" y="768"/>
                    </a:lnTo>
                    <a:lnTo>
                      <a:pt x="0" y="785"/>
                    </a:lnTo>
                    <a:close/>
                  </a:path>
                </a:pathLst>
              </a:custGeom>
              <a:solidFill>
                <a:srgbClr val="4D4D80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Rectangle 70"/>
              <p:cNvSpPr>
                <a:spLocks noChangeArrowheads="1"/>
              </p:cNvSpPr>
              <p:nvPr/>
            </p:nvSpPr>
            <p:spPr bwMode="auto">
              <a:xfrm>
                <a:off x="5178" y="2928"/>
                <a:ext cx="74" cy="768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Freeform 71"/>
              <p:cNvSpPr>
                <a:spLocks/>
              </p:cNvSpPr>
              <p:nvPr/>
            </p:nvSpPr>
            <p:spPr bwMode="auto">
              <a:xfrm>
                <a:off x="5178" y="2911"/>
                <a:ext cx="102" cy="17"/>
              </a:xfrm>
              <a:custGeom>
                <a:avLst/>
                <a:gdLst/>
                <a:ahLst/>
                <a:cxnLst>
                  <a:cxn ang="0">
                    <a:pos x="74" y="17"/>
                  </a:cxn>
                  <a:cxn ang="0">
                    <a:pos x="102" y="0"/>
                  </a:cxn>
                  <a:cxn ang="0">
                    <a:pos x="23" y="0"/>
                  </a:cxn>
                  <a:cxn ang="0">
                    <a:pos x="0" y="17"/>
                  </a:cxn>
                  <a:cxn ang="0">
                    <a:pos x="74" y="17"/>
                  </a:cxn>
                </a:cxnLst>
                <a:rect l="0" t="0" r="r" b="b"/>
                <a:pathLst>
                  <a:path w="102" h="17">
                    <a:moveTo>
                      <a:pt x="74" y="17"/>
                    </a:moveTo>
                    <a:lnTo>
                      <a:pt x="102" y="0"/>
                    </a:lnTo>
                    <a:lnTo>
                      <a:pt x="23" y="0"/>
                    </a:lnTo>
                    <a:lnTo>
                      <a:pt x="0" y="17"/>
                    </a:lnTo>
                    <a:lnTo>
                      <a:pt x="74" y="17"/>
                    </a:lnTo>
                    <a:close/>
                  </a:path>
                </a:pathLst>
              </a:custGeom>
              <a:solidFill>
                <a:srgbClr val="7373BF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Freeform 72"/>
              <p:cNvSpPr>
                <a:spLocks/>
              </p:cNvSpPr>
              <p:nvPr/>
            </p:nvSpPr>
            <p:spPr bwMode="auto">
              <a:xfrm>
                <a:off x="5331" y="2552"/>
                <a:ext cx="28" cy="1144"/>
              </a:xfrm>
              <a:custGeom>
                <a:avLst/>
                <a:gdLst/>
                <a:ahLst/>
                <a:cxnLst>
                  <a:cxn ang="0">
                    <a:pos x="0" y="1144"/>
                  </a:cxn>
                  <a:cxn ang="0">
                    <a:pos x="0" y="22"/>
                  </a:cxn>
                  <a:cxn ang="0">
                    <a:pos x="28" y="0"/>
                  </a:cxn>
                  <a:cxn ang="0">
                    <a:pos x="28" y="1127"/>
                  </a:cxn>
                  <a:cxn ang="0">
                    <a:pos x="0" y="1144"/>
                  </a:cxn>
                </a:cxnLst>
                <a:rect l="0" t="0" r="r" b="b"/>
                <a:pathLst>
                  <a:path w="28" h="1144">
                    <a:moveTo>
                      <a:pt x="0" y="1144"/>
                    </a:moveTo>
                    <a:lnTo>
                      <a:pt x="0" y="22"/>
                    </a:lnTo>
                    <a:lnTo>
                      <a:pt x="28" y="0"/>
                    </a:lnTo>
                    <a:lnTo>
                      <a:pt x="28" y="1127"/>
                    </a:lnTo>
                    <a:lnTo>
                      <a:pt x="0" y="1144"/>
                    </a:lnTo>
                    <a:close/>
                  </a:path>
                </a:pathLst>
              </a:custGeom>
              <a:solidFill>
                <a:srgbClr val="4D1A33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Rectangle 73"/>
              <p:cNvSpPr>
                <a:spLocks noChangeArrowheads="1"/>
              </p:cNvSpPr>
              <p:nvPr/>
            </p:nvSpPr>
            <p:spPr bwMode="auto">
              <a:xfrm>
                <a:off x="5252" y="2574"/>
                <a:ext cx="79" cy="1122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Freeform 74"/>
              <p:cNvSpPr>
                <a:spLocks/>
              </p:cNvSpPr>
              <p:nvPr/>
            </p:nvSpPr>
            <p:spPr bwMode="auto">
              <a:xfrm>
                <a:off x="5252" y="2552"/>
                <a:ext cx="107" cy="22"/>
              </a:xfrm>
              <a:custGeom>
                <a:avLst/>
                <a:gdLst/>
                <a:ahLst/>
                <a:cxnLst>
                  <a:cxn ang="0">
                    <a:pos x="79" y="22"/>
                  </a:cxn>
                  <a:cxn ang="0">
                    <a:pos x="107" y="0"/>
                  </a:cxn>
                  <a:cxn ang="0">
                    <a:pos x="28" y="0"/>
                  </a:cxn>
                  <a:cxn ang="0">
                    <a:pos x="0" y="22"/>
                  </a:cxn>
                  <a:cxn ang="0">
                    <a:pos x="79" y="22"/>
                  </a:cxn>
                </a:cxnLst>
                <a:rect l="0" t="0" r="r" b="b"/>
                <a:pathLst>
                  <a:path w="107" h="22">
                    <a:moveTo>
                      <a:pt x="79" y="22"/>
                    </a:moveTo>
                    <a:lnTo>
                      <a:pt x="107" y="0"/>
                    </a:lnTo>
                    <a:lnTo>
                      <a:pt x="28" y="0"/>
                    </a:lnTo>
                    <a:lnTo>
                      <a:pt x="0" y="22"/>
                    </a:lnTo>
                    <a:lnTo>
                      <a:pt x="79" y="22"/>
                    </a:lnTo>
                    <a:close/>
                  </a:path>
                </a:pathLst>
              </a:custGeom>
              <a:solidFill>
                <a:srgbClr val="73264D"/>
              </a:solidFill>
              <a:ln w="6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Line 75"/>
              <p:cNvSpPr>
                <a:spLocks noChangeShapeType="1"/>
              </p:cNvSpPr>
              <p:nvPr/>
            </p:nvSpPr>
            <p:spPr bwMode="auto">
              <a:xfrm flipV="1">
                <a:off x="3208" y="2574"/>
                <a:ext cx="1" cy="1139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Line 76"/>
              <p:cNvSpPr>
                <a:spLocks noChangeShapeType="1"/>
              </p:cNvSpPr>
              <p:nvPr/>
            </p:nvSpPr>
            <p:spPr bwMode="auto">
              <a:xfrm flipH="1">
                <a:off x="3191" y="371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Line 77"/>
              <p:cNvSpPr>
                <a:spLocks noChangeShapeType="1"/>
              </p:cNvSpPr>
              <p:nvPr/>
            </p:nvSpPr>
            <p:spPr bwMode="auto">
              <a:xfrm flipH="1">
                <a:off x="3191" y="3573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Line 78"/>
              <p:cNvSpPr>
                <a:spLocks noChangeShapeType="1"/>
              </p:cNvSpPr>
              <p:nvPr/>
            </p:nvSpPr>
            <p:spPr bwMode="auto">
              <a:xfrm flipH="1">
                <a:off x="3191" y="342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Line 79"/>
              <p:cNvSpPr>
                <a:spLocks noChangeShapeType="1"/>
              </p:cNvSpPr>
              <p:nvPr/>
            </p:nvSpPr>
            <p:spPr bwMode="auto">
              <a:xfrm flipH="1">
                <a:off x="3191" y="3287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Line 80"/>
              <p:cNvSpPr>
                <a:spLocks noChangeShapeType="1"/>
              </p:cNvSpPr>
              <p:nvPr/>
            </p:nvSpPr>
            <p:spPr bwMode="auto">
              <a:xfrm flipH="1">
                <a:off x="3191" y="314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Line 81"/>
              <p:cNvSpPr>
                <a:spLocks noChangeShapeType="1"/>
              </p:cNvSpPr>
              <p:nvPr/>
            </p:nvSpPr>
            <p:spPr bwMode="auto">
              <a:xfrm flipH="1">
                <a:off x="3191" y="3001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Line 82"/>
              <p:cNvSpPr>
                <a:spLocks noChangeShapeType="1"/>
              </p:cNvSpPr>
              <p:nvPr/>
            </p:nvSpPr>
            <p:spPr bwMode="auto">
              <a:xfrm flipH="1">
                <a:off x="3191" y="2860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Line 83"/>
              <p:cNvSpPr>
                <a:spLocks noChangeShapeType="1"/>
              </p:cNvSpPr>
              <p:nvPr/>
            </p:nvSpPr>
            <p:spPr bwMode="auto">
              <a:xfrm flipH="1">
                <a:off x="3191" y="2715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Line 84"/>
              <p:cNvSpPr>
                <a:spLocks noChangeShapeType="1"/>
              </p:cNvSpPr>
              <p:nvPr/>
            </p:nvSpPr>
            <p:spPr bwMode="auto">
              <a:xfrm flipH="1">
                <a:off x="3191" y="2574"/>
                <a:ext cx="17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Rectangle 85"/>
              <p:cNvSpPr>
                <a:spLocks noChangeArrowheads="1"/>
              </p:cNvSpPr>
              <p:nvPr/>
            </p:nvSpPr>
            <p:spPr bwMode="auto">
              <a:xfrm>
                <a:off x="2920" y="3662"/>
                <a:ext cx="31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0" name="Rectangle 86"/>
              <p:cNvSpPr>
                <a:spLocks noChangeArrowheads="1"/>
              </p:cNvSpPr>
              <p:nvPr/>
            </p:nvSpPr>
            <p:spPr bwMode="auto">
              <a:xfrm>
                <a:off x="2869" y="3522"/>
                <a:ext cx="36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1" name="Rectangle 87"/>
              <p:cNvSpPr>
                <a:spLocks noChangeArrowheads="1"/>
              </p:cNvSpPr>
              <p:nvPr/>
            </p:nvSpPr>
            <p:spPr bwMode="auto">
              <a:xfrm>
                <a:off x="2869" y="3376"/>
                <a:ext cx="36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2" name="Rectangle 88"/>
              <p:cNvSpPr>
                <a:spLocks noChangeArrowheads="1"/>
              </p:cNvSpPr>
              <p:nvPr/>
            </p:nvSpPr>
            <p:spPr bwMode="auto">
              <a:xfrm>
                <a:off x="2869" y="3236"/>
                <a:ext cx="36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3" name="Rectangle 89"/>
              <p:cNvSpPr>
                <a:spLocks noChangeArrowheads="1"/>
              </p:cNvSpPr>
              <p:nvPr/>
            </p:nvSpPr>
            <p:spPr bwMode="auto">
              <a:xfrm>
                <a:off x="2869" y="3090"/>
                <a:ext cx="36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4" name="Rectangle 90"/>
              <p:cNvSpPr>
                <a:spLocks noChangeArrowheads="1"/>
              </p:cNvSpPr>
              <p:nvPr/>
            </p:nvSpPr>
            <p:spPr bwMode="auto">
              <a:xfrm>
                <a:off x="2869" y="2950"/>
                <a:ext cx="36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5" name="Rectangle 91"/>
              <p:cNvSpPr>
                <a:spLocks noChangeArrowheads="1"/>
              </p:cNvSpPr>
              <p:nvPr/>
            </p:nvSpPr>
            <p:spPr bwMode="auto">
              <a:xfrm>
                <a:off x="2869" y="2810"/>
                <a:ext cx="36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6" name="Rectangle 92"/>
              <p:cNvSpPr>
                <a:spLocks noChangeArrowheads="1"/>
              </p:cNvSpPr>
              <p:nvPr/>
            </p:nvSpPr>
            <p:spPr bwMode="auto">
              <a:xfrm>
                <a:off x="2869" y="2664"/>
                <a:ext cx="36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2869" y="2524"/>
                <a:ext cx="361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80,00%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18" name="Line 94"/>
              <p:cNvSpPr>
                <a:spLocks noChangeShapeType="1"/>
              </p:cNvSpPr>
              <p:nvPr/>
            </p:nvSpPr>
            <p:spPr bwMode="auto">
              <a:xfrm>
                <a:off x="3208" y="3713"/>
                <a:ext cx="2162" cy="1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Line 95"/>
              <p:cNvSpPr>
                <a:spLocks noChangeShapeType="1"/>
              </p:cNvSpPr>
              <p:nvPr/>
            </p:nvSpPr>
            <p:spPr bwMode="auto">
              <a:xfrm>
                <a:off x="3208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Line 96"/>
              <p:cNvSpPr>
                <a:spLocks noChangeShapeType="1"/>
              </p:cNvSpPr>
              <p:nvPr/>
            </p:nvSpPr>
            <p:spPr bwMode="auto">
              <a:xfrm>
                <a:off x="3473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Line 97"/>
              <p:cNvSpPr>
                <a:spLocks noChangeShapeType="1"/>
              </p:cNvSpPr>
              <p:nvPr/>
            </p:nvSpPr>
            <p:spPr bwMode="auto">
              <a:xfrm>
                <a:off x="3744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2" name="Line 98"/>
              <p:cNvSpPr>
                <a:spLocks noChangeShapeType="1"/>
              </p:cNvSpPr>
              <p:nvPr/>
            </p:nvSpPr>
            <p:spPr bwMode="auto">
              <a:xfrm>
                <a:off x="4015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3" name="Line 99"/>
              <p:cNvSpPr>
                <a:spLocks noChangeShapeType="1"/>
              </p:cNvSpPr>
              <p:nvPr/>
            </p:nvSpPr>
            <p:spPr bwMode="auto">
              <a:xfrm>
                <a:off x="4286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4" name="Line 100"/>
              <p:cNvSpPr>
                <a:spLocks noChangeShapeType="1"/>
              </p:cNvSpPr>
              <p:nvPr/>
            </p:nvSpPr>
            <p:spPr bwMode="auto">
              <a:xfrm>
                <a:off x="4557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5" name="Line 101"/>
              <p:cNvSpPr>
                <a:spLocks noChangeShapeType="1"/>
              </p:cNvSpPr>
              <p:nvPr/>
            </p:nvSpPr>
            <p:spPr bwMode="auto">
              <a:xfrm>
                <a:off x="4828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6" name="Line 102"/>
              <p:cNvSpPr>
                <a:spLocks noChangeShapeType="1"/>
              </p:cNvSpPr>
              <p:nvPr/>
            </p:nvSpPr>
            <p:spPr bwMode="auto">
              <a:xfrm>
                <a:off x="5099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7" name="Line 103"/>
              <p:cNvSpPr>
                <a:spLocks noChangeShapeType="1"/>
              </p:cNvSpPr>
              <p:nvPr/>
            </p:nvSpPr>
            <p:spPr bwMode="auto">
              <a:xfrm>
                <a:off x="5370" y="3713"/>
                <a:ext cx="1" cy="17"/>
              </a:xfrm>
              <a:prstGeom prst="line">
                <a:avLst/>
              </a:prstGeom>
              <a:noFill/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8" name="Rectangle 104"/>
              <p:cNvSpPr>
                <a:spLocks noChangeArrowheads="1"/>
              </p:cNvSpPr>
              <p:nvPr/>
            </p:nvSpPr>
            <p:spPr bwMode="auto">
              <a:xfrm>
                <a:off x="3315" y="3752"/>
                <a:ext cx="9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1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9" name="Rectangle 105"/>
              <p:cNvSpPr>
                <a:spLocks noChangeArrowheads="1"/>
              </p:cNvSpPr>
              <p:nvPr/>
            </p:nvSpPr>
            <p:spPr bwMode="auto">
              <a:xfrm>
                <a:off x="3586" y="3752"/>
                <a:ext cx="9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2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0" name="Rectangle 106"/>
              <p:cNvSpPr>
                <a:spLocks noChangeArrowheads="1"/>
              </p:cNvSpPr>
              <p:nvPr/>
            </p:nvSpPr>
            <p:spPr bwMode="auto">
              <a:xfrm>
                <a:off x="3857" y="3752"/>
                <a:ext cx="9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3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1" name="Rectangle 107"/>
              <p:cNvSpPr>
                <a:spLocks noChangeArrowheads="1"/>
              </p:cNvSpPr>
              <p:nvPr/>
            </p:nvSpPr>
            <p:spPr bwMode="auto">
              <a:xfrm>
                <a:off x="4128" y="3752"/>
                <a:ext cx="9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4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2" name="Rectangle 108"/>
              <p:cNvSpPr>
                <a:spLocks noChangeArrowheads="1"/>
              </p:cNvSpPr>
              <p:nvPr/>
            </p:nvSpPr>
            <p:spPr bwMode="auto">
              <a:xfrm>
                <a:off x="4399" y="3752"/>
                <a:ext cx="9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3" name="Rectangle 109"/>
              <p:cNvSpPr>
                <a:spLocks noChangeArrowheads="1"/>
              </p:cNvSpPr>
              <p:nvPr/>
            </p:nvSpPr>
            <p:spPr bwMode="auto">
              <a:xfrm>
                <a:off x="4670" y="3752"/>
                <a:ext cx="9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6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4" name="Rectangle 110"/>
              <p:cNvSpPr>
                <a:spLocks noChangeArrowheads="1"/>
              </p:cNvSpPr>
              <p:nvPr/>
            </p:nvSpPr>
            <p:spPr bwMode="auto">
              <a:xfrm>
                <a:off x="4941" y="3752"/>
                <a:ext cx="9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7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5" name="Rectangle 111"/>
              <p:cNvSpPr>
                <a:spLocks noChangeArrowheads="1"/>
              </p:cNvSpPr>
              <p:nvPr/>
            </p:nvSpPr>
            <p:spPr bwMode="auto">
              <a:xfrm>
                <a:off x="5212" y="3752"/>
                <a:ext cx="90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8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6" name="Rectangle 112"/>
              <p:cNvSpPr>
                <a:spLocks noChangeArrowheads="1"/>
              </p:cNvSpPr>
              <p:nvPr/>
            </p:nvSpPr>
            <p:spPr bwMode="auto">
              <a:xfrm>
                <a:off x="3112" y="2087"/>
                <a:ext cx="2140" cy="15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Анализ навыков исследовательской 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7" name="Rectangle 113"/>
              <p:cNvSpPr>
                <a:spLocks noChangeArrowheads="1"/>
              </p:cNvSpPr>
              <p:nvPr/>
            </p:nvSpPr>
            <p:spPr bwMode="auto">
              <a:xfrm>
                <a:off x="3406" y="2232"/>
                <a:ext cx="1478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деятельности  11 в класса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8" name="Rectangle 114"/>
              <p:cNvSpPr>
                <a:spLocks noChangeArrowheads="1"/>
              </p:cNvSpPr>
              <p:nvPr/>
            </p:nvSpPr>
            <p:spPr bwMode="auto">
              <a:xfrm>
                <a:off x="3112" y="3943"/>
                <a:ext cx="2044" cy="14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39" name="Rectangle 115"/>
              <p:cNvSpPr>
                <a:spLocks noChangeArrowheads="1"/>
              </p:cNvSpPr>
              <p:nvPr/>
            </p:nvSpPr>
            <p:spPr bwMode="auto">
              <a:xfrm>
                <a:off x="3146" y="3993"/>
                <a:ext cx="51" cy="51"/>
              </a:xfrm>
              <a:prstGeom prst="rect">
                <a:avLst/>
              </a:prstGeom>
              <a:solidFill>
                <a:srgbClr val="9999FF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0" name="Rectangle 116"/>
              <p:cNvSpPr>
                <a:spLocks noChangeArrowheads="1"/>
              </p:cNvSpPr>
              <p:nvPr/>
            </p:nvSpPr>
            <p:spPr bwMode="auto">
              <a:xfrm>
                <a:off x="3225" y="3965"/>
                <a:ext cx="70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на начало года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1" name="Rectangle 117"/>
              <p:cNvSpPr>
                <a:spLocks noChangeArrowheads="1"/>
              </p:cNvSpPr>
              <p:nvPr/>
            </p:nvSpPr>
            <p:spPr bwMode="auto">
              <a:xfrm>
                <a:off x="3891" y="3993"/>
                <a:ext cx="51" cy="51"/>
              </a:xfrm>
              <a:prstGeom prst="rect">
                <a:avLst/>
              </a:prstGeom>
              <a:solidFill>
                <a:srgbClr val="993366"/>
              </a:solidFill>
              <a:ln w="6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42" name="Rectangle 118"/>
              <p:cNvSpPr>
                <a:spLocks noChangeArrowheads="1"/>
              </p:cNvSpPr>
              <p:nvPr/>
            </p:nvSpPr>
            <p:spPr bwMode="auto">
              <a:xfrm>
                <a:off x="3970" y="3965"/>
                <a:ext cx="1276" cy="1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100" b="0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Arial" pitchFamily="34" charset="0"/>
                    <a:cs typeface="Arial" pitchFamily="34" charset="0"/>
                  </a:rPr>
                  <a:t>на конец первого полугодия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3" name="Rectangle 119"/>
              <p:cNvSpPr>
                <a:spLocks noChangeArrowheads="1"/>
              </p:cNvSpPr>
              <p:nvPr/>
            </p:nvSpPr>
            <p:spPr bwMode="auto">
              <a:xfrm>
                <a:off x="2773" y="2008"/>
                <a:ext cx="2727" cy="2103"/>
              </a:xfrm>
              <a:prstGeom prst="rect">
                <a:avLst/>
              </a:prstGeom>
              <a:noFill/>
              <a:ln w="0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00105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C00000"/>
                </a:solidFill>
              </a:rPr>
              <a:t>Межпредметные</a:t>
            </a:r>
            <a:r>
              <a:rPr lang="ru-RU" sz="2800" b="1" dirty="0" smtClean="0">
                <a:solidFill>
                  <a:srgbClr val="C00000"/>
                </a:solidFill>
              </a:rPr>
              <a:t> связи как основа комплексных исследований учащихся.</a:t>
            </a:r>
            <a:endParaRPr lang="ru-RU" sz="2800" dirty="0" smtClean="0">
              <a:solidFill>
                <a:srgbClr val="C00000"/>
              </a:solidFill>
            </a:endParaRPr>
          </a:p>
        </p:txBody>
      </p:sp>
      <p:pic>
        <p:nvPicPr>
          <p:cNvPr id="2051" name="Picture 3" descr="C:\Users\School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1285861"/>
            <a:ext cx="8072494" cy="5357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School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857232"/>
            <a:ext cx="7781943" cy="5572164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00034" y="0"/>
            <a:ext cx="82900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Исследование физических моделей</a:t>
            </a:r>
            <a:endParaRPr lang="ru-RU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467544" y="332656"/>
            <a:ext cx="8280920" cy="432048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Список литературы: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Объект 3"/>
          <p:cNvSpPr txBox="1">
            <a:spLocks/>
          </p:cNvSpPr>
          <p:nvPr/>
        </p:nvSpPr>
        <p:spPr>
          <a:xfrm>
            <a:off x="285720" y="1285860"/>
            <a:ext cx="8229600" cy="4525963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2"/>
              </a:rPr>
              <a:t>http://900igr.net/kartinki/fizika/Istochniki-sveta/Istochniki-sveta.html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/>
              </a:rPr>
              <a:t>http://www.fizika.ru/kniga/index.php?mode=paragraf&amp;theme=14&amp;id=14010</a:t>
            </a: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http://files.school-collection.edu.ru/dlrstore/cb594b3f-30d1-472d-8a31-6c3411f30221/optic2.htm</a:t>
            </a:r>
            <a:endParaRPr kumimoji="0" lang="ru-R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http://files.school-collection.edu.ru/dlrstore/6d3973ae-c54c-4528-bd17-66f1adf1d493/9_83.swf</a:t>
            </a:r>
            <a:endParaRPr kumimoji="0" lang="ru-R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0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6"/>
              </a:rPr>
              <a:t>http://files.school-collection.edu.ru/dlrstore/669ba07c-e921-11dc-95ff-0800200c9a66/5_1.swf</a:t>
            </a:r>
            <a:endParaRPr kumimoji="0" lang="ru-RU" sz="20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57158" y="571480"/>
            <a:ext cx="8286808" cy="5909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5400" b="1" i="0" u="sng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kumimoji="0" lang="ru-RU" sz="5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Сформировать навыки исследовательской деятельности у учащихся средствами компьютерного моделирования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 smtClean="0">
                <a:solidFill>
                  <a:srgbClr val="C00000"/>
                </a:solidFill>
                <a:latin typeface="+mn-lt"/>
              </a:rPr>
              <a:t>Заголовок слайда</a:t>
            </a:r>
            <a:endParaRPr lang="ru-RU" sz="4800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85728"/>
            <a:ext cx="8429684" cy="6343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357290" y="428604"/>
            <a:ext cx="6336704" cy="9839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kern="10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Образование тени</a:t>
            </a: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285720" y="1435100"/>
            <a:ext cx="2857520" cy="46910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Тень – это та область пространства, в которую не попадает свет от источника.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4414" y="4572008"/>
            <a:ext cx="1427163" cy="1201737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Рисунок 8" descr="Рисунок1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3214678" y="1857364"/>
            <a:ext cx="5484930" cy="3938909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 idx="4294967295"/>
          </p:nvPr>
        </p:nvSpPr>
        <p:spPr>
          <a:xfrm>
            <a:off x="-214346" y="333375"/>
            <a:ext cx="9358347" cy="814388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Образование тени и полутени</a:t>
            </a:r>
            <a:endParaRPr lang="ru-RU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Текст 3"/>
          <p:cNvSpPr txBox="1">
            <a:spLocks/>
          </p:cNvSpPr>
          <p:nvPr/>
        </p:nvSpPr>
        <p:spPr>
          <a:xfrm>
            <a:off x="428596" y="1357298"/>
            <a:ext cx="3744416" cy="46910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Полутень – это та область, в которую попадает свет от части источника света.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3" action="ppaction://hlinkfile"/>
              </a:rPr>
              <a:t>Интерактивная модель «Тень-полутень»</a:t>
            </a: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2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ru-RU" sz="2400" b="0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4"/>
              </a:rPr>
              <a:t>http://files.school-collection.edu.ru/dlrstore/cb594b3f-30d1-472d-8a31-6c3411f30221/optic2.htm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04048" y="1268760"/>
            <a:ext cx="3432175" cy="476091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9564" y="428604"/>
            <a:ext cx="8457278" cy="6100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8586252" cy="619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424936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8712968" cy="6336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800000"/>
      </a:hlink>
      <a:folHlink>
        <a:srgbClr val="D99694"/>
      </a:folHlink>
    </a:clrScheme>
    <a:fontScheme name="Классическая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141</Words>
  <Application>Microsoft Office PowerPoint</Application>
  <PresentationFormat>Экран (4:3)</PresentationFormat>
  <Paragraphs>44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Заголовок слайда</vt:lpstr>
      <vt:lpstr>Слайд 4</vt:lpstr>
      <vt:lpstr>Образование тени и полутени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Список литературы: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Елена</dc:creator>
  <cp:lastModifiedBy>School</cp:lastModifiedBy>
  <cp:revision>39</cp:revision>
  <dcterms:created xsi:type="dcterms:W3CDTF">2013-07-29T17:42:42Z</dcterms:created>
  <dcterms:modified xsi:type="dcterms:W3CDTF">2014-05-28T05:46:14Z</dcterms:modified>
</cp:coreProperties>
</file>