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5" r:id="rId4"/>
    <p:sldId id="264" r:id="rId5"/>
    <p:sldId id="256" r:id="rId6"/>
    <p:sldId id="257" r:id="rId7"/>
    <p:sldId id="266" r:id="rId8"/>
    <p:sldId id="261" r:id="rId9"/>
    <p:sldId id="260" r:id="rId10"/>
    <p:sldId id="262" r:id="rId11"/>
    <p:sldId id="268" r:id="rId12"/>
    <p:sldId id="267" r:id="rId13"/>
    <p:sldId id="270" r:id="rId14"/>
    <p:sldId id="272" r:id="rId15"/>
    <p:sldId id="273" r:id="rId16"/>
    <p:sldId id="263" r:id="rId17"/>
    <p:sldId id="271" r:id="rId18"/>
    <p:sldId id="274" r:id="rId19"/>
    <p:sldId id="275" r:id="rId20"/>
    <p:sldId id="276" r:id="rId21"/>
    <p:sldId id="277" r:id="rId22"/>
    <p:sldId id="283" r:id="rId23"/>
    <p:sldId id="284" r:id="rId24"/>
    <p:sldId id="280" r:id="rId25"/>
    <p:sldId id="278" r:id="rId26"/>
    <p:sldId id="287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2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68A8E-2FC2-490B-B280-663AE00BA95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794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3F761-447F-4615-B45C-D84B475A280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80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B247E-9C8E-4EAC-A962-73A16EA8CBE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607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583EE-0018-415B-A415-5263D2E3106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32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B261A-ED04-4E54-8EF7-3525B02D332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82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5E59D-56DF-4FCE-AE1F-4276FFFE496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12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7C90C-3890-47CB-B884-30E2F0806DC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705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AB43F-689B-422A-BAA0-082B68DAC3F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1D7B4D-7A2F-412F-A346-7AA9B1538FD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77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B0D16-943B-4980-80AB-0F9083C0ADC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94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8E9EE-A9D9-4D95-8919-4577D601342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68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620F57-08FB-4951-A72C-BC8C54766B8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sl.dnttm.ru/" TargetMode="External"/><Relationship Id="rId2" Type="http://schemas.openxmlformats.org/officeDocument/2006/relationships/hyperlink" Target="http://www.researcher.ru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konkurs.dnttm.r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1125538"/>
            <a:ext cx="91440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4000" b="1" dirty="0">
                <a:solidFill>
                  <a:schemeClr val="tx2"/>
                </a:solidFill>
              </a:rPr>
              <a:t/>
            </a:r>
            <a:br>
              <a:rPr lang="ru-RU" sz="4000" b="1" dirty="0">
                <a:solidFill>
                  <a:schemeClr val="tx2"/>
                </a:solidFill>
              </a:rPr>
            </a:br>
            <a:r>
              <a:rPr lang="ru-RU" sz="4000" b="1" dirty="0">
                <a:solidFill>
                  <a:schemeClr val="tx2"/>
                </a:solidFill>
              </a:rPr>
              <a:t>«Самостоятельные исследования школьников» 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900113" y="404813"/>
            <a:ext cx="1008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4000">
                <a:solidFill>
                  <a:schemeClr val="tx2"/>
                </a:solidFill>
              </a:rPr>
              <a:t>Уровни проектирования в школе</a:t>
            </a:r>
          </a:p>
        </p:txBody>
      </p:sp>
      <p:graphicFrame>
        <p:nvGraphicFramePr>
          <p:cNvPr id="11269" name="Group 5"/>
          <p:cNvGraphicFramePr>
            <a:graphicFrameLocks noGrp="1"/>
          </p:cNvGraphicFramePr>
          <p:nvPr/>
        </p:nvGraphicFramePr>
        <p:xfrm>
          <a:off x="395288" y="1341438"/>
          <a:ext cx="8229600" cy="4816158"/>
        </p:xfrm>
        <a:graphic>
          <a:graphicData uri="http://schemas.openxmlformats.org/drawingml/2006/table">
            <a:tbl>
              <a:tblPr/>
              <a:tblGrid>
                <a:gridCol w="4762500"/>
                <a:gridCol w="3467100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Ученический исследовательский проект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Констатация факта, подтверждение гипотезы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Проектирование учебной деятельности ученика (учительский проект)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Достижение образовательного результата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Проект развития школы на основе исследовательской деятельности учащихся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Создание «лица» школы, развитие  коллектива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2349500"/>
            <a:ext cx="8229600" cy="1143000"/>
          </a:xfrm>
        </p:spPr>
        <p:txBody>
          <a:bodyPr/>
          <a:lstStyle/>
          <a:p>
            <a:r>
              <a:rPr lang="ru-RU" b="1"/>
              <a:t>Практическое занятие по типологии творческих работ учащихся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3200">
                <a:solidFill>
                  <a:schemeClr val="tx2"/>
                </a:solidFill>
              </a:rPr>
              <a:t>Основные типы творческих работ учащихся, организуемых проектным методом</a:t>
            </a:r>
          </a:p>
        </p:txBody>
      </p:sp>
      <p:graphicFrame>
        <p:nvGraphicFramePr>
          <p:cNvPr id="18437" name="Group 5"/>
          <p:cNvGraphicFramePr>
            <a:graphicFrameLocks noGrp="1"/>
          </p:cNvGraphicFramePr>
          <p:nvPr/>
        </p:nvGraphicFramePr>
        <p:xfrm>
          <a:off x="457200" y="1600200"/>
          <a:ext cx="8229600" cy="4727893"/>
        </p:xfrm>
        <a:graphic>
          <a:graphicData uri="http://schemas.openxmlformats.org/drawingml/2006/table">
            <a:tbl>
              <a:tblPr/>
              <a:tblGrid>
                <a:gridCol w="2819400"/>
                <a:gridCol w="5410200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Реферативные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Сбор и представление информации по избранной теме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Экспериментальные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Постановка эксперимента с заранее известным результатом в иллюстративных целях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Проектные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Достижение и описание заранее спланированного результата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Описательные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Фиксация результата сбора данных по определенной методике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Исследовательские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Выводы о характере исследования явления на  основе собранных и обработанных данных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349500"/>
            <a:ext cx="8229600" cy="1143000"/>
          </a:xfrm>
        </p:spPr>
        <p:txBody>
          <a:bodyPr/>
          <a:lstStyle/>
          <a:p>
            <a:r>
              <a:rPr lang="ru-RU" b="1"/>
              <a:t>Основные аспекты проектирования учебного исследования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8610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charset="0"/>
              </a:rPr>
              <a:t>    Исследовательская деятельность учащихся – образовательная технология, предполагающая решение учащимися исследовательской, творческой задачи под руководством специалиста, в ходе которого реализуются следующие этапы (вне зависимости от области исследования):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23850" y="2276475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charset="0"/>
              </a:rPr>
              <a:t>Изучение  теоретического материала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23850" y="3860800"/>
            <a:ext cx="723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charset="0"/>
              </a:rPr>
              <a:t>Освоение методики исследования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323850" y="27813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charset="0"/>
              </a:rPr>
              <a:t>Выделение проблемы, постановка целей и задач исследования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23850" y="4365625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charset="0"/>
              </a:rPr>
              <a:t>Сбор собственного экспериментального материала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23850" y="4941888"/>
            <a:ext cx="723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charset="0"/>
              </a:rPr>
              <a:t>Обработка материала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23850" y="5516563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charset="0"/>
              </a:rPr>
              <a:t>Обобщение, анализ, выводы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323850" y="6021388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charset="0"/>
              </a:rPr>
              <a:t>Представление исследовательской работы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23850" y="3284538"/>
            <a:ext cx="7200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charset="0"/>
              </a:rPr>
              <a:t>Формулировка рабочей гипотезы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utoUpdateAnimBg="0"/>
      <p:bldP spid="26630" grpId="0" autoUpdateAnimBg="0"/>
      <p:bldP spid="26631" grpId="0" autoUpdateAnimBg="0"/>
      <p:bldP spid="26632" grpId="0" autoUpdateAnimBg="0"/>
      <p:bldP spid="26633" grpId="0" autoUpdateAnimBg="0"/>
      <p:bldP spid="26634" grpId="0" autoUpdateAnimBg="0"/>
      <p:bldP spid="2663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11188" y="5492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3600"/>
              <a:t>Развитие авторской позиции юного исследователя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0" y="5638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latin typeface="Times New Roman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50825" y="2060575"/>
            <a:ext cx="1524000" cy="10064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latin typeface="Times New Roman" charset="0"/>
              </a:rPr>
              <a:t>Теоретичес-кий материал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051050" y="2060575"/>
            <a:ext cx="1295400" cy="7016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latin typeface="Times New Roman" charset="0"/>
              </a:rPr>
              <a:t>Освоение методики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635375" y="2060575"/>
            <a:ext cx="1752600" cy="10064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latin typeface="Times New Roman" charset="0"/>
              </a:rPr>
              <a:t>Эксперимен-тальные исследования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5580063" y="2060575"/>
            <a:ext cx="1524000" cy="7016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latin typeface="Times New Roman" charset="0"/>
              </a:rPr>
              <a:t>Обработка данных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7308850" y="2060575"/>
            <a:ext cx="1600200" cy="10064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latin typeface="Times New Roman" charset="0"/>
              </a:rPr>
              <a:t>Представле-ние результатов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684213" y="3644900"/>
            <a:ext cx="2232025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Выбор темы и задачи, формулировка гипотезы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6659563" y="3644900"/>
            <a:ext cx="1584325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Анализ результатов и выводы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3492500" y="3644900"/>
            <a:ext cx="115093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Выбор объекта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0" y="31416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С а м о с т о я т е л ь н а я     р а б о т а     у ч а щ и х с я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250825" y="5373688"/>
            <a:ext cx="1547813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Создание теоретичес-кой базы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051050" y="5373688"/>
            <a:ext cx="158432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Подбор методики под задачу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3851275" y="5373688"/>
            <a:ext cx="17272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Составление плана работ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795963" y="5373688"/>
            <a:ext cx="1439862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Подбор методики обработки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7380288" y="5373688"/>
            <a:ext cx="1547812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Составле-ние плана презентации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0" y="4868863"/>
            <a:ext cx="91440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/>
              <a:t>К о н с у л ь т а ц и о н н а я      р а б о т а     р у к о в о д и т е л 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animBg="1" autoUpdateAnimBg="0"/>
      <p:bldP spid="27655" grpId="0" animBg="1" autoUpdateAnimBg="0"/>
      <p:bldP spid="27656" grpId="0" animBg="1" autoUpdateAnimBg="0"/>
      <p:bldP spid="27657" grpId="0" animBg="1" autoUpdateAnimBg="0"/>
      <p:bldP spid="27658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684213" y="3333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3200">
                <a:solidFill>
                  <a:schemeClr val="tx2"/>
                </a:solidFill>
              </a:rPr>
              <a:t>Учебно-исследовательская и научно-исследовательская деятельность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84213" y="2349500"/>
            <a:ext cx="280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600">
              <a:latin typeface="Times New Roman" charset="0"/>
            </a:endParaRPr>
          </a:p>
        </p:txBody>
      </p:sp>
      <p:graphicFrame>
        <p:nvGraphicFramePr>
          <p:cNvPr id="12309" name="Group 21"/>
          <p:cNvGraphicFramePr>
            <a:graphicFrameLocks noGrp="1"/>
          </p:cNvGraphicFramePr>
          <p:nvPr/>
        </p:nvGraphicFramePr>
        <p:xfrm>
          <a:off x="684213" y="1628775"/>
          <a:ext cx="7772400" cy="4248151"/>
        </p:xfrm>
        <a:graphic>
          <a:graphicData uri="http://schemas.openxmlformats.org/drawingml/2006/table">
            <a:tbl>
              <a:tblPr/>
              <a:tblGrid>
                <a:gridCol w="2590800"/>
                <a:gridCol w="2376487"/>
                <a:gridCol w="2805113"/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Учебная деятельность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Передача заданного объема ЗУН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Технологизация учебного процесса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Научно-исследова-тельская деятельность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Получение объективно нового знания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Повышение научного потенциала исследователя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3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Учебно-исследова-тельская деятельность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Развитие и обучение учащихся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Моделирование процесса получения новых знаний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09600" y="304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2800"/>
              <a:t>Слагаемые профессиональности руководителя детского исследования </a:t>
            </a:r>
            <a:br>
              <a:rPr lang="ru-RU" sz="2800"/>
            </a:br>
            <a:endParaRPr lang="ru-RU" sz="2800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3276600" y="2438400"/>
            <a:ext cx="2590800" cy="243046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1066800" y="1600200"/>
            <a:ext cx="762000" cy="685800"/>
          </a:xfrm>
          <a:prstGeom prst="smileyFace">
            <a:avLst>
              <a:gd name="adj" fmla="val 4653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6781800" y="1524000"/>
            <a:ext cx="685800" cy="609600"/>
          </a:xfrm>
          <a:prstGeom prst="smileyFace">
            <a:avLst>
              <a:gd name="adj" fmla="val 4653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57200" y="23622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latin typeface="Times New Roman" charset="0"/>
              </a:rPr>
              <a:t>Ученый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6553200" y="22098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latin typeface="Times New Roman" charset="0"/>
              </a:rPr>
              <a:t>Учитель</a:t>
            </a: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1752600" y="2133600"/>
            <a:ext cx="1600200" cy="91440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5638800" y="2057400"/>
            <a:ext cx="1219200" cy="83820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1752600" y="50292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latin typeface="Times New Roman" charset="0"/>
            </a:endParaRP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2514600" y="5105400"/>
            <a:ext cx="4114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latin typeface="Times New Roman" charset="0"/>
              </a:rPr>
              <a:t>Руководитель детского исследования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381000" y="4343400"/>
            <a:ext cx="2286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charset="0"/>
              </a:rPr>
              <a:t>Культурно-профессиональ-ная традиция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6477000" y="4419600"/>
            <a:ext cx="2286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400">
                <a:latin typeface="Times New Roman" charset="0"/>
              </a:rPr>
              <a:t>Педагогические навыки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25606" grpId="0" animBg="1"/>
      <p:bldP spid="25607" grpId="0" animBg="1"/>
      <p:bldP spid="25608" grpId="0" autoUpdateAnimBg="0"/>
      <p:bldP spid="25609" grpId="0" autoUpdateAnimBg="0"/>
      <p:bldP spid="25610" grpId="0" animBg="1"/>
      <p:bldP spid="25611" grpId="0" animBg="1"/>
      <p:bldP spid="25613" grpId="0" autoUpdateAnimBg="0"/>
      <p:bldP spid="25614" grpId="0" autoUpdateAnimBg="0"/>
      <p:bldP spid="2561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95288" y="1773238"/>
            <a:ext cx="61309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sz="4400" b="1">
                <a:solidFill>
                  <a:schemeClr val="tx2"/>
                </a:solidFill>
              </a:rPr>
              <a:t>Как включить исследовательскую деятельность учащихся в программу работы школы?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6156325" y="3284538"/>
            <a:ext cx="2592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989138"/>
            <a:ext cx="2538412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404813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3200"/>
              <a:t>Формы организации исследовательской деятельности учащихся</a:t>
            </a:r>
            <a:br>
              <a:rPr lang="ru-RU" sz="3200"/>
            </a:br>
            <a:endParaRPr lang="ru-RU" sz="3200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755650" y="1628775"/>
            <a:ext cx="8137525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sz="2000"/>
              <a:t>Элементы исследования в рамках учебных предметов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sz="2000"/>
              <a:t>Предметы в рамках базисного компонента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sz="2000"/>
              <a:t>Элективные курсы – школьный компонент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sz="2000"/>
              <a:t>Группы дополнительного образования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sz="2000"/>
              <a:t>Экскурсия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sz="2000"/>
              <a:t>Интегрированная программа общего и дополнительного образования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sz="2000"/>
              <a:t>Поход или экспедиция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sz="2000"/>
              <a:t>Конференция или конкурс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sz="2000"/>
              <a:t>Клуб или молодежное объединение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8313" y="5492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4000">
                <a:solidFill>
                  <a:schemeClr val="tx2"/>
                </a:solidFill>
              </a:rPr>
              <a:t>Способы организации учебной деятельности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627313" y="2276475"/>
            <a:ext cx="3673475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Учебный материал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11188" y="4292600"/>
            <a:ext cx="3455987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Репродуктивный способ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787900" y="4292600"/>
            <a:ext cx="3816350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Продуктивный, творческий способ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547813" y="3284538"/>
            <a:ext cx="583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у  с  в  о  е  н  и  е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2484438" y="2852738"/>
            <a:ext cx="64770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5724525" y="2852738"/>
            <a:ext cx="792163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2800">
                <a:solidFill>
                  <a:schemeClr val="tx2"/>
                </a:solidFill>
              </a:rPr>
              <a:t>Особенности реализации исследовательской деятельности в зависимости от формы обучения</a:t>
            </a:r>
          </a:p>
        </p:txBody>
      </p:sp>
      <p:graphicFrame>
        <p:nvGraphicFramePr>
          <p:cNvPr id="30725" name="Group 5"/>
          <p:cNvGraphicFramePr>
            <a:graphicFrameLocks noGrp="1"/>
          </p:cNvGraphicFramePr>
          <p:nvPr/>
        </p:nvGraphicFramePr>
        <p:xfrm>
          <a:off x="468313" y="1773238"/>
          <a:ext cx="8229600" cy="4670680"/>
        </p:xfrm>
        <a:graphic>
          <a:graphicData uri="http://schemas.openxmlformats.org/drawingml/2006/table">
            <a:tbl>
              <a:tblPr/>
              <a:tblGrid>
                <a:gridCol w="1028700"/>
                <a:gridCol w="1028700"/>
                <a:gridCol w="1028700"/>
                <a:gridCol w="1089025"/>
                <a:gridCol w="1019175"/>
                <a:gridCol w="977900"/>
                <a:gridCol w="966787"/>
                <a:gridCol w="1090613"/>
              </a:tblGrid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Изучение  теорети-ческого матери-ала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Постано-вка целей и задач исследо-вания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Освоение методики исследования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Сбор матери-ала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Обрабо-тка мате-риала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Обобще-ние, анализ выводы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Представ-ление  работы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Урок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Кружок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Экскур-сия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Годов-ой цикл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81" name="Oval 61"/>
          <p:cNvSpPr>
            <a:spLocks noChangeArrowheads="1"/>
          </p:cNvSpPr>
          <p:nvPr/>
        </p:nvSpPr>
        <p:spPr bwMode="auto">
          <a:xfrm>
            <a:off x="2916238" y="3644900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82" name="Oval 62"/>
          <p:cNvSpPr>
            <a:spLocks noChangeArrowheads="1"/>
          </p:cNvSpPr>
          <p:nvPr/>
        </p:nvSpPr>
        <p:spPr bwMode="auto">
          <a:xfrm>
            <a:off x="6948488" y="3644900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83" name="Oval 63"/>
          <p:cNvSpPr>
            <a:spLocks noChangeArrowheads="1"/>
          </p:cNvSpPr>
          <p:nvPr/>
        </p:nvSpPr>
        <p:spPr bwMode="auto">
          <a:xfrm>
            <a:off x="3924300" y="5805488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84" name="Oval 64"/>
          <p:cNvSpPr>
            <a:spLocks noChangeArrowheads="1"/>
          </p:cNvSpPr>
          <p:nvPr/>
        </p:nvSpPr>
        <p:spPr bwMode="auto">
          <a:xfrm>
            <a:off x="2916238" y="5805488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85" name="Oval 65"/>
          <p:cNvSpPr>
            <a:spLocks noChangeArrowheads="1"/>
          </p:cNvSpPr>
          <p:nvPr/>
        </p:nvSpPr>
        <p:spPr bwMode="auto">
          <a:xfrm>
            <a:off x="1835150" y="5805488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86" name="Oval 66"/>
          <p:cNvSpPr>
            <a:spLocks noChangeArrowheads="1"/>
          </p:cNvSpPr>
          <p:nvPr/>
        </p:nvSpPr>
        <p:spPr bwMode="auto">
          <a:xfrm>
            <a:off x="2916238" y="5084763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87" name="Oval 67"/>
          <p:cNvSpPr>
            <a:spLocks noChangeArrowheads="1"/>
          </p:cNvSpPr>
          <p:nvPr/>
        </p:nvSpPr>
        <p:spPr bwMode="auto">
          <a:xfrm>
            <a:off x="6948488" y="5084763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88" name="Oval 68"/>
          <p:cNvSpPr>
            <a:spLocks noChangeArrowheads="1"/>
          </p:cNvSpPr>
          <p:nvPr/>
        </p:nvSpPr>
        <p:spPr bwMode="auto">
          <a:xfrm>
            <a:off x="4932363" y="5084763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89" name="Oval 69"/>
          <p:cNvSpPr>
            <a:spLocks noChangeArrowheads="1"/>
          </p:cNvSpPr>
          <p:nvPr/>
        </p:nvSpPr>
        <p:spPr bwMode="auto">
          <a:xfrm>
            <a:off x="6948488" y="43656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90" name="Oval 70"/>
          <p:cNvSpPr>
            <a:spLocks noChangeArrowheads="1"/>
          </p:cNvSpPr>
          <p:nvPr/>
        </p:nvSpPr>
        <p:spPr bwMode="auto">
          <a:xfrm>
            <a:off x="7956550" y="436562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91" name="Oval 71"/>
          <p:cNvSpPr>
            <a:spLocks noChangeArrowheads="1"/>
          </p:cNvSpPr>
          <p:nvPr/>
        </p:nvSpPr>
        <p:spPr bwMode="auto">
          <a:xfrm>
            <a:off x="6948488" y="5805488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92" name="Oval 72"/>
          <p:cNvSpPr>
            <a:spLocks noChangeArrowheads="1"/>
          </p:cNvSpPr>
          <p:nvPr/>
        </p:nvSpPr>
        <p:spPr bwMode="auto">
          <a:xfrm>
            <a:off x="6011863" y="5805488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93" name="Oval 73"/>
          <p:cNvSpPr>
            <a:spLocks noChangeArrowheads="1"/>
          </p:cNvSpPr>
          <p:nvPr/>
        </p:nvSpPr>
        <p:spPr bwMode="auto">
          <a:xfrm>
            <a:off x="4932363" y="5805488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94" name="Oval 74"/>
          <p:cNvSpPr>
            <a:spLocks noChangeArrowheads="1"/>
          </p:cNvSpPr>
          <p:nvPr/>
        </p:nvSpPr>
        <p:spPr bwMode="auto">
          <a:xfrm>
            <a:off x="1835150" y="3644900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95" name="Oval 75"/>
          <p:cNvSpPr>
            <a:spLocks noChangeArrowheads="1"/>
          </p:cNvSpPr>
          <p:nvPr/>
        </p:nvSpPr>
        <p:spPr bwMode="auto">
          <a:xfrm>
            <a:off x="7956550" y="5805488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96" name="Oval 76"/>
          <p:cNvSpPr>
            <a:spLocks noChangeArrowheads="1"/>
          </p:cNvSpPr>
          <p:nvPr/>
        </p:nvSpPr>
        <p:spPr bwMode="auto">
          <a:xfrm>
            <a:off x="4932363" y="43656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97" name="Oval 77"/>
          <p:cNvSpPr>
            <a:spLocks noChangeArrowheads="1"/>
          </p:cNvSpPr>
          <p:nvPr/>
        </p:nvSpPr>
        <p:spPr bwMode="auto">
          <a:xfrm>
            <a:off x="2916238" y="43656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98" name="Oval 78"/>
          <p:cNvSpPr>
            <a:spLocks noChangeArrowheads="1"/>
          </p:cNvSpPr>
          <p:nvPr/>
        </p:nvSpPr>
        <p:spPr bwMode="auto">
          <a:xfrm>
            <a:off x="5940425" y="436562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99" name="Oval 79"/>
          <p:cNvSpPr>
            <a:spLocks noChangeArrowheads="1"/>
          </p:cNvSpPr>
          <p:nvPr/>
        </p:nvSpPr>
        <p:spPr bwMode="auto">
          <a:xfrm>
            <a:off x="6084888" y="3789363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00" name="Oval 80"/>
          <p:cNvSpPr>
            <a:spLocks noChangeArrowheads="1"/>
          </p:cNvSpPr>
          <p:nvPr/>
        </p:nvSpPr>
        <p:spPr bwMode="auto">
          <a:xfrm>
            <a:off x="1908175" y="4437063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01" name="Oval 81"/>
          <p:cNvSpPr>
            <a:spLocks noChangeArrowheads="1"/>
          </p:cNvSpPr>
          <p:nvPr/>
        </p:nvSpPr>
        <p:spPr bwMode="auto">
          <a:xfrm>
            <a:off x="4067175" y="4437063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02" name="Oval 82"/>
          <p:cNvSpPr>
            <a:spLocks noChangeArrowheads="1"/>
          </p:cNvSpPr>
          <p:nvPr/>
        </p:nvSpPr>
        <p:spPr bwMode="auto">
          <a:xfrm>
            <a:off x="1908175" y="5157788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2800">
                <a:solidFill>
                  <a:schemeClr val="tx2"/>
                </a:solidFill>
              </a:rPr>
              <a:t>Структура интегрированной программы общего и дополнительного образования на основе исследовательской деятельности</a:t>
            </a:r>
          </a:p>
        </p:txBody>
      </p:sp>
      <p:grpSp>
        <p:nvGrpSpPr>
          <p:cNvPr id="31749" name="Group 5"/>
          <p:cNvGrpSpPr>
            <a:grpSpLocks/>
          </p:cNvGrpSpPr>
          <p:nvPr/>
        </p:nvGrpSpPr>
        <p:grpSpPr bwMode="auto">
          <a:xfrm>
            <a:off x="1073150" y="2057400"/>
            <a:ext cx="6999288" cy="4230688"/>
            <a:chOff x="-3" y="-3"/>
            <a:chExt cx="4409" cy="3601"/>
          </a:xfrm>
        </p:grpSpPr>
        <p:grpSp>
          <p:nvGrpSpPr>
            <p:cNvPr id="31750" name="Group 6"/>
            <p:cNvGrpSpPr>
              <a:grpSpLocks/>
            </p:cNvGrpSpPr>
            <p:nvPr/>
          </p:nvGrpSpPr>
          <p:grpSpPr bwMode="auto">
            <a:xfrm>
              <a:off x="0" y="0"/>
              <a:ext cx="4403" cy="3595"/>
              <a:chOff x="0" y="0"/>
              <a:chExt cx="4403" cy="3595"/>
            </a:xfrm>
          </p:grpSpPr>
          <p:grpSp>
            <p:nvGrpSpPr>
              <p:cNvPr id="31751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1036" cy="567"/>
                <a:chOff x="0" y="0"/>
                <a:chExt cx="1036" cy="567"/>
              </a:xfrm>
            </p:grpSpPr>
            <p:sp>
              <p:nvSpPr>
                <p:cNvPr id="31752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950" cy="56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sz="1600">
                      <a:solidFill>
                        <a:srgbClr val="002B55"/>
                      </a:solidFill>
                      <a:latin typeface="Times New Roman" charset="0"/>
                      <a:cs typeface="Times New Roman" charset="0"/>
                    </a:rPr>
                    <a:t>Компонент</a:t>
                  </a:r>
                </a:p>
                <a:p>
                  <a:pPr eaLnBrk="0" hangingPunct="0"/>
                  <a:endParaRPr lang="ru-RU" sz="1600">
                    <a:latin typeface="Times New Roman" charset="0"/>
                  </a:endParaRPr>
                </a:p>
              </p:txBody>
            </p:sp>
            <p:sp>
              <p:nvSpPr>
                <p:cNvPr id="31753" name="Rectangle 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036" cy="56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1754" name="Group 10"/>
              <p:cNvGrpSpPr>
                <a:grpSpLocks/>
              </p:cNvGrpSpPr>
              <p:nvPr/>
            </p:nvGrpSpPr>
            <p:grpSpPr bwMode="auto">
              <a:xfrm>
                <a:off x="1036" y="0"/>
                <a:ext cx="1107" cy="567"/>
                <a:chOff x="1036" y="0"/>
                <a:chExt cx="1107" cy="567"/>
              </a:xfrm>
            </p:grpSpPr>
            <p:sp>
              <p:nvSpPr>
                <p:cNvPr id="31755" name="Rectangle 11"/>
                <p:cNvSpPr>
                  <a:spLocks noChangeArrowheads="1"/>
                </p:cNvSpPr>
                <p:nvPr/>
              </p:nvSpPr>
              <p:spPr bwMode="auto">
                <a:xfrm>
                  <a:off x="1079" y="0"/>
                  <a:ext cx="1021" cy="56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bIns="0"/>
                <a:lstStyle/>
                <a:p>
                  <a:r>
                    <a:rPr lang="ru-RU" sz="1600" b="1">
                      <a:latin typeface="Times New Roman" charset="0"/>
                      <a:cs typeface="Times New Roman" charset="0"/>
                    </a:rPr>
                    <a:t>Функциональное назначение</a:t>
                  </a:r>
                </a:p>
                <a:p>
                  <a:pPr eaLnBrk="0" hangingPunct="0"/>
                  <a:endParaRPr lang="ru-RU" sz="2400">
                    <a:latin typeface="Times New Roman" charset="0"/>
                  </a:endParaRPr>
                </a:p>
              </p:txBody>
            </p:sp>
            <p:sp>
              <p:nvSpPr>
                <p:cNvPr id="31756" name="Rectangle 12"/>
                <p:cNvSpPr>
                  <a:spLocks noChangeArrowheads="1"/>
                </p:cNvSpPr>
                <p:nvPr/>
              </p:nvSpPr>
              <p:spPr bwMode="auto">
                <a:xfrm>
                  <a:off x="1036" y="0"/>
                  <a:ext cx="1107" cy="56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1757" name="Group 13"/>
              <p:cNvGrpSpPr>
                <a:grpSpLocks/>
              </p:cNvGrpSpPr>
              <p:nvPr/>
            </p:nvGrpSpPr>
            <p:grpSpPr bwMode="auto">
              <a:xfrm>
                <a:off x="2143" y="0"/>
                <a:ext cx="2260" cy="567"/>
                <a:chOff x="2143" y="0"/>
                <a:chExt cx="2260" cy="567"/>
              </a:xfrm>
            </p:grpSpPr>
            <p:sp>
              <p:nvSpPr>
                <p:cNvPr id="31758" name="Rectangle 14"/>
                <p:cNvSpPr>
                  <a:spLocks noChangeArrowheads="1"/>
                </p:cNvSpPr>
                <p:nvPr/>
              </p:nvSpPr>
              <p:spPr bwMode="auto">
                <a:xfrm>
                  <a:off x="2186" y="0"/>
                  <a:ext cx="2174" cy="56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tIns="152352" bIns="0"/>
                <a:lstStyle/>
                <a:p>
                  <a:r>
                    <a:rPr lang="ru-RU" sz="1400">
                      <a:latin typeface="Times New Roman" charset="0"/>
                      <a:cs typeface="Times New Roman" charset="0"/>
                    </a:rPr>
                    <a:t>Формы</a:t>
                  </a:r>
                  <a:endParaRPr lang="ru-RU" sz="1400" b="1" i="1">
                    <a:cs typeface="Arial" charset="0"/>
                  </a:endParaRPr>
                </a:p>
                <a:p>
                  <a:pPr eaLnBrk="0" hangingPunct="0"/>
                  <a:endParaRPr lang="ru-RU" sz="2400">
                    <a:latin typeface="Times New Roman" charset="0"/>
                  </a:endParaRPr>
                </a:p>
              </p:txBody>
            </p:sp>
            <p:sp>
              <p:nvSpPr>
                <p:cNvPr id="31759" name="Rectangle 15"/>
                <p:cNvSpPr>
                  <a:spLocks noChangeArrowheads="1"/>
                </p:cNvSpPr>
                <p:nvPr/>
              </p:nvSpPr>
              <p:spPr bwMode="auto">
                <a:xfrm>
                  <a:off x="2143" y="0"/>
                  <a:ext cx="2260" cy="56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1760" name="Group 16"/>
              <p:cNvGrpSpPr>
                <a:grpSpLocks/>
              </p:cNvGrpSpPr>
              <p:nvPr/>
            </p:nvGrpSpPr>
            <p:grpSpPr bwMode="auto">
              <a:xfrm>
                <a:off x="0" y="567"/>
                <a:ext cx="1036" cy="824"/>
                <a:chOff x="0" y="567"/>
                <a:chExt cx="1036" cy="824"/>
              </a:xfrm>
            </p:grpSpPr>
            <p:sp>
              <p:nvSpPr>
                <p:cNvPr id="31761" name="Rectangle 17"/>
                <p:cNvSpPr>
                  <a:spLocks noChangeArrowheads="1"/>
                </p:cNvSpPr>
                <p:nvPr/>
              </p:nvSpPr>
              <p:spPr bwMode="auto">
                <a:xfrm>
                  <a:off x="43" y="567"/>
                  <a:ext cx="950" cy="8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sz="1400">
                      <a:solidFill>
                        <a:srgbClr val="002B55"/>
                      </a:solidFill>
                      <a:latin typeface="Times New Roman" charset="0"/>
                      <a:cs typeface="Times New Roman" charset="0"/>
                    </a:rPr>
                    <a:t>Базисный компонент</a:t>
                  </a:r>
                  <a:endParaRPr lang="ru-RU" sz="1200">
                    <a:solidFill>
                      <a:srgbClr val="002B55"/>
                    </a:solidFill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ru-RU" sz="2400">
                    <a:latin typeface="Times New Roman" charset="0"/>
                  </a:endParaRPr>
                </a:p>
              </p:txBody>
            </p:sp>
            <p:sp>
              <p:nvSpPr>
                <p:cNvPr id="31762" name="Rectangle 18"/>
                <p:cNvSpPr>
                  <a:spLocks noChangeArrowheads="1"/>
                </p:cNvSpPr>
                <p:nvPr/>
              </p:nvSpPr>
              <p:spPr bwMode="auto">
                <a:xfrm>
                  <a:off x="0" y="567"/>
                  <a:ext cx="1036" cy="82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1763" name="Group 19"/>
              <p:cNvGrpSpPr>
                <a:grpSpLocks/>
              </p:cNvGrpSpPr>
              <p:nvPr/>
            </p:nvGrpSpPr>
            <p:grpSpPr bwMode="auto">
              <a:xfrm>
                <a:off x="1036" y="567"/>
                <a:ext cx="1107" cy="824"/>
                <a:chOff x="1036" y="567"/>
                <a:chExt cx="1107" cy="824"/>
              </a:xfrm>
            </p:grpSpPr>
            <p:sp>
              <p:nvSpPr>
                <p:cNvPr id="31764" name="Rectangle 20"/>
                <p:cNvSpPr>
                  <a:spLocks noChangeArrowheads="1"/>
                </p:cNvSpPr>
                <p:nvPr/>
              </p:nvSpPr>
              <p:spPr bwMode="auto">
                <a:xfrm>
                  <a:off x="1079" y="567"/>
                  <a:ext cx="1021" cy="8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tIns="152352" bIns="0"/>
                <a:lstStyle/>
                <a:p>
                  <a:r>
                    <a:rPr lang="ru-RU" sz="1400">
                      <a:latin typeface="Times New Roman" charset="0"/>
                      <a:cs typeface="Times New Roman" charset="0"/>
                    </a:rPr>
                    <a:t>Инвариантный компонент</a:t>
                  </a:r>
                  <a:endParaRPr lang="ru-RU" sz="1400" b="1" i="1">
                    <a:cs typeface="Arial" charset="0"/>
                  </a:endParaRPr>
                </a:p>
                <a:p>
                  <a:pPr eaLnBrk="0" hangingPunct="0"/>
                  <a:endParaRPr lang="ru-RU" sz="2400">
                    <a:latin typeface="Times New Roman" charset="0"/>
                  </a:endParaRPr>
                </a:p>
              </p:txBody>
            </p:sp>
            <p:sp>
              <p:nvSpPr>
                <p:cNvPr id="31765" name="Rectangle 21"/>
                <p:cNvSpPr>
                  <a:spLocks noChangeArrowheads="1"/>
                </p:cNvSpPr>
                <p:nvPr/>
              </p:nvSpPr>
              <p:spPr bwMode="auto">
                <a:xfrm>
                  <a:off x="1036" y="567"/>
                  <a:ext cx="1107" cy="82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1766" name="Group 22"/>
              <p:cNvGrpSpPr>
                <a:grpSpLocks/>
              </p:cNvGrpSpPr>
              <p:nvPr/>
            </p:nvGrpSpPr>
            <p:grpSpPr bwMode="auto">
              <a:xfrm>
                <a:off x="2143" y="567"/>
                <a:ext cx="2260" cy="824"/>
                <a:chOff x="2143" y="567"/>
                <a:chExt cx="2260" cy="824"/>
              </a:xfrm>
            </p:grpSpPr>
            <p:sp>
              <p:nvSpPr>
                <p:cNvPr id="31767" name="Rectangle 23"/>
                <p:cNvSpPr>
                  <a:spLocks noChangeArrowheads="1"/>
                </p:cNvSpPr>
                <p:nvPr/>
              </p:nvSpPr>
              <p:spPr bwMode="auto">
                <a:xfrm>
                  <a:off x="2186" y="567"/>
                  <a:ext cx="2174" cy="8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sz="1400">
                      <a:solidFill>
                        <a:srgbClr val="002B55"/>
                      </a:solidFill>
                      <a:latin typeface="Times New Roman" charset="0"/>
                      <a:cs typeface="Times New Roman" charset="0"/>
                    </a:rPr>
                    <a:t>Общие теоретические курсы: Технология, </a:t>
                  </a:r>
                  <a:endParaRPr lang="ru-RU" sz="1200">
                    <a:solidFill>
                      <a:srgbClr val="002B55"/>
                    </a:solidFill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r>
                    <a:rPr lang="ru-RU" sz="1400">
                      <a:solidFill>
                        <a:srgbClr val="002B55"/>
                      </a:solidFill>
                      <a:latin typeface="Times New Roman" charset="0"/>
                      <a:cs typeface="Times New Roman" charset="0"/>
                    </a:rPr>
                    <a:t>«Методы научных исследований», «Информационные технологии» ОБЖ и др.</a:t>
                  </a:r>
                  <a:endParaRPr lang="ru-RU" sz="1200">
                    <a:solidFill>
                      <a:srgbClr val="002B55"/>
                    </a:solidFill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ru-RU" sz="2400">
                    <a:latin typeface="Times New Roman" charset="0"/>
                  </a:endParaRPr>
                </a:p>
              </p:txBody>
            </p:sp>
            <p:sp>
              <p:nvSpPr>
                <p:cNvPr id="31768" name="Rectangle 24"/>
                <p:cNvSpPr>
                  <a:spLocks noChangeArrowheads="1"/>
                </p:cNvSpPr>
                <p:nvPr/>
              </p:nvSpPr>
              <p:spPr bwMode="auto">
                <a:xfrm>
                  <a:off x="2143" y="567"/>
                  <a:ext cx="2260" cy="82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1769" name="Group 25"/>
              <p:cNvGrpSpPr>
                <a:grpSpLocks/>
              </p:cNvGrpSpPr>
              <p:nvPr/>
            </p:nvGrpSpPr>
            <p:grpSpPr bwMode="auto">
              <a:xfrm>
                <a:off x="0" y="1391"/>
                <a:ext cx="1036" cy="824"/>
                <a:chOff x="0" y="1391"/>
                <a:chExt cx="1036" cy="824"/>
              </a:xfrm>
            </p:grpSpPr>
            <p:sp>
              <p:nvSpPr>
                <p:cNvPr id="31770" name="Rectangle 26"/>
                <p:cNvSpPr>
                  <a:spLocks noChangeArrowheads="1"/>
                </p:cNvSpPr>
                <p:nvPr/>
              </p:nvSpPr>
              <p:spPr bwMode="auto">
                <a:xfrm>
                  <a:off x="43" y="1391"/>
                  <a:ext cx="950" cy="8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sz="1400">
                      <a:solidFill>
                        <a:srgbClr val="002B55"/>
                      </a:solidFill>
                      <a:latin typeface="Times New Roman" charset="0"/>
                      <a:cs typeface="Times New Roman" charset="0"/>
                    </a:rPr>
                    <a:t>Школьный компонент</a:t>
                  </a:r>
                  <a:endParaRPr lang="ru-RU" sz="1200">
                    <a:solidFill>
                      <a:srgbClr val="002B55"/>
                    </a:solidFill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ru-RU" sz="2400">
                    <a:latin typeface="Times New Roman" charset="0"/>
                  </a:endParaRPr>
                </a:p>
              </p:txBody>
            </p:sp>
            <p:sp>
              <p:nvSpPr>
                <p:cNvPr id="31771" name="Rectangle 27"/>
                <p:cNvSpPr>
                  <a:spLocks noChangeArrowheads="1"/>
                </p:cNvSpPr>
                <p:nvPr/>
              </p:nvSpPr>
              <p:spPr bwMode="auto">
                <a:xfrm>
                  <a:off x="0" y="1391"/>
                  <a:ext cx="1036" cy="82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1772" name="Group 28"/>
              <p:cNvGrpSpPr>
                <a:grpSpLocks/>
              </p:cNvGrpSpPr>
              <p:nvPr/>
            </p:nvGrpSpPr>
            <p:grpSpPr bwMode="auto">
              <a:xfrm>
                <a:off x="1036" y="1391"/>
                <a:ext cx="1107" cy="824"/>
                <a:chOff x="1036" y="1391"/>
                <a:chExt cx="1107" cy="824"/>
              </a:xfrm>
            </p:grpSpPr>
            <p:sp>
              <p:nvSpPr>
                <p:cNvPr id="31773" name="Rectangle 29"/>
                <p:cNvSpPr>
                  <a:spLocks noChangeArrowheads="1"/>
                </p:cNvSpPr>
                <p:nvPr/>
              </p:nvSpPr>
              <p:spPr bwMode="auto">
                <a:xfrm>
                  <a:off x="1079" y="1391"/>
                  <a:ext cx="1021" cy="8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sz="1400">
                      <a:solidFill>
                        <a:srgbClr val="002B55"/>
                      </a:solidFill>
                      <a:latin typeface="Times New Roman" charset="0"/>
                      <a:cs typeface="Times New Roman" charset="0"/>
                    </a:rPr>
                    <a:t>Вариативный (специализационный) компонент</a:t>
                  </a:r>
                  <a:endParaRPr lang="ru-RU" sz="1200">
                    <a:solidFill>
                      <a:srgbClr val="002B55"/>
                    </a:solidFill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ru-RU" sz="2400">
                    <a:latin typeface="Times New Roman" charset="0"/>
                  </a:endParaRPr>
                </a:p>
              </p:txBody>
            </p:sp>
            <p:sp>
              <p:nvSpPr>
                <p:cNvPr id="31774" name="Rectangle 30"/>
                <p:cNvSpPr>
                  <a:spLocks noChangeArrowheads="1"/>
                </p:cNvSpPr>
                <p:nvPr/>
              </p:nvSpPr>
              <p:spPr bwMode="auto">
                <a:xfrm>
                  <a:off x="1036" y="1391"/>
                  <a:ext cx="1107" cy="82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1775" name="Group 31"/>
              <p:cNvGrpSpPr>
                <a:grpSpLocks/>
              </p:cNvGrpSpPr>
              <p:nvPr/>
            </p:nvGrpSpPr>
            <p:grpSpPr bwMode="auto">
              <a:xfrm>
                <a:off x="2143" y="1391"/>
                <a:ext cx="2260" cy="824"/>
                <a:chOff x="2143" y="1391"/>
                <a:chExt cx="2260" cy="824"/>
              </a:xfrm>
            </p:grpSpPr>
            <p:sp>
              <p:nvSpPr>
                <p:cNvPr id="31776" name="Rectangle 32"/>
                <p:cNvSpPr>
                  <a:spLocks noChangeArrowheads="1"/>
                </p:cNvSpPr>
                <p:nvPr/>
              </p:nvSpPr>
              <p:spPr bwMode="auto">
                <a:xfrm>
                  <a:off x="2186" y="1391"/>
                  <a:ext cx="2174" cy="8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sz="1400">
                      <a:solidFill>
                        <a:srgbClr val="002B55"/>
                      </a:solidFill>
                      <a:latin typeface="Times New Roman" charset="0"/>
                      <a:cs typeface="Times New Roman" charset="0"/>
                    </a:rPr>
                    <a:t>Предметные теоретические программы: </a:t>
                  </a:r>
                  <a:endParaRPr lang="ru-RU" sz="1200">
                    <a:solidFill>
                      <a:srgbClr val="002B55"/>
                    </a:solidFill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r>
                    <a:rPr lang="ru-RU" sz="1400">
                      <a:solidFill>
                        <a:srgbClr val="002B55"/>
                      </a:solidFill>
                      <a:latin typeface="Times New Roman" charset="0"/>
                      <a:cs typeface="Times New Roman" charset="0"/>
                    </a:rPr>
                    <a:t>«Экология и биогеохимия», «Геология и минералогия», «Фольклористика и этнография» и др. </a:t>
                  </a:r>
                  <a:endParaRPr lang="ru-RU" sz="1200">
                    <a:solidFill>
                      <a:srgbClr val="002B55"/>
                    </a:solidFill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ru-RU" sz="2400">
                    <a:latin typeface="Times New Roman" charset="0"/>
                  </a:endParaRPr>
                </a:p>
              </p:txBody>
            </p:sp>
            <p:sp>
              <p:nvSpPr>
                <p:cNvPr id="31777" name="Rectangle 33"/>
                <p:cNvSpPr>
                  <a:spLocks noChangeArrowheads="1"/>
                </p:cNvSpPr>
                <p:nvPr/>
              </p:nvSpPr>
              <p:spPr bwMode="auto">
                <a:xfrm>
                  <a:off x="2143" y="1391"/>
                  <a:ext cx="2260" cy="82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1778" name="Group 34"/>
              <p:cNvGrpSpPr>
                <a:grpSpLocks/>
              </p:cNvGrpSpPr>
              <p:nvPr/>
            </p:nvGrpSpPr>
            <p:grpSpPr bwMode="auto">
              <a:xfrm>
                <a:off x="0" y="2215"/>
                <a:ext cx="1036" cy="690"/>
                <a:chOff x="0" y="2215"/>
                <a:chExt cx="1036" cy="690"/>
              </a:xfrm>
            </p:grpSpPr>
            <p:sp>
              <p:nvSpPr>
                <p:cNvPr id="31779" name="Rectangle 35"/>
                <p:cNvSpPr>
                  <a:spLocks noChangeArrowheads="1"/>
                </p:cNvSpPr>
                <p:nvPr/>
              </p:nvSpPr>
              <p:spPr bwMode="auto">
                <a:xfrm>
                  <a:off x="43" y="2215"/>
                  <a:ext cx="950" cy="6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sz="1400">
                      <a:solidFill>
                        <a:srgbClr val="002B55"/>
                      </a:solidFill>
                      <a:latin typeface="Times New Roman" charset="0"/>
                      <a:cs typeface="Times New Roman" charset="0"/>
                    </a:rPr>
                    <a:t>Блок дополнительного образования</a:t>
                  </a:r>
                  <a:endParaRPr lang="ru-RU" sz="1200">
                    <a:solidFill>
                      <a:srgbClr val="002B55"/>
                    </a:solidFill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ru-RU" sz="2400">
                    <a:latin typeface="Times New Roman" charset="0"/>
                  </a:endParaRPr>
                </a:p>
              </p:txBody>
            </p:sp>
            <p:sp>
              <p:nvSpPr>
                <p:cNvPr id="31780" name="Rectangle 36"/>
                <p:cNvSpPr>
                  <a:spLocks noChangeArrowheads="1"/>
                </p:cNvSpPr>
                <p:nvPr/>
              </p:nvSpPr>
              <p:spPr bwMode="auto">
                <a:xfrm>
                  <a:off x="0" y="2215"/>
                  <a:ext cx="1036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1781" name="Group 37"/>
              <p:cNvGrpSpPr>
                <a:grpSpLocks/>
              </p:cNvGrpSpPr>
              <p:nvPr/>
            </p:nvGrpSpPr>
            <p:grpSpPr bwMode="auto">
              <a:xfrm>
                <a:off x="1036" y="2215"/>
                <a:ext cx="1107" cy="690"/>
                <a:chOff x="1036" y="2215"/>
                <a:chExt cx="1107" cy="690"/>
              </a:xfrm>
            </p:grpSpPr>
            <p:sp>
              <p:nvSpPr>
                <p:cNvPr id="31782" name="Rectangle 38"/>
                <p:cNvSpPr>
                  <a:spLocks noChangeArrowheads="1"/>
                </p:cNvSpPr>
                <p:nvPr/>
              </p:nvSpPr>
              <p:spPr bwMode="auto">
                <a:xfrm>
                  <a:off x="1079" y="2215"/>
                  <a:ext cx="1021" cy="6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bIns="0"/>
                <a:lstStyle/>
                <a:p>
                  <a:r>
                    <a:rPr lang="ru-RU" sz="1400">
                      <a:latin typeface="Times New Roman" charset="0"/>
                    </a:rPr>
                    <a:t>Практический компонент</a:t>
                  </a:r>
                </a:p>
              </p:txBody>
            </p:sp>
            <p:sp>
              <p:nvSpPr>
                <p:cNvPr id="31783" name="Rectangle 39"/>
                <p:cNvSpPr>
                  <a:spLocks noChangeArrowheads="1"/>
                </p:cNvSpPr>
                <p:nvPr/>
              </p:nvSpPr>
              <p:spPr bwMode="auto">
                <a:xfrm>
                  <a:off x="1036" y="2215"/>
                  <a:ext cx="1107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1784" name="Group 40"/>
              <p:cNvGrpSpPr>
                <a:grpSpLocks/>
              </p:cNvGrpSpPr>
              <p:nvPr/>
            </p:nvGrpSpPr>
            <p:grpSpPr bwMode="auto">
              <a:xfrm>
                <a:off x="2143" y="2215"/>
                <a:ext cx="2260" cy="690"/>
                <a:chOff x="2143" y="2215"/>
                <a:chExt cx="2260" cy="690"/>
              </a:xfrm>
            </p:grpSpPr>
            <p:sp>
              <p:nvSpPr>
                <p:cNvPr id="31785" name="Rectangle 41"/>
                <p:cNvSpPr>
                  <a:spLocks noChangeArrowheads="1"/>
                </p:cNvSpPr>
                <p:nvPr/>
              </p:nvSpPr>
              <p:spPr bwMode="auto">
                <a:xfrm>
                  <a:off x="2186" y="2215"/>
                  <a:ext cx="2174" cy="6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sz="1400">
                      <a:solidFill>
                        <a:srgbClr val="002B55"/>
                      </a:solidFill>
                      <a:latin typeface="Times New Roman" charset="0"/>
                      <a:cs typeface="Times New Roman" charset="0"/>
                    </a:rPr>
                    <a:t>Практикумы и тренинги, индивидуальные консультации, выполнение курсовых работ</a:t>
                  </a:r>
                  <a:endParaRPr lang="ru-RU" sz="1200">
                    <a:solidFill>
                      <a:srgbClr val="002B55"/>
                    </a:solidFill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ru-RU" sz="2400">
                    <a:latin typeface="Times New Roman" charset="0"/>
                  </a:endParaRPr>
                </a:p>
              </p:txBody>
            </p:sp>
            <p:sp>
              <p:nvSpPr>
                <p:cNvPr id="31786" name="Rectangle 42"/>
                <p:cNvSpPr>
                  <a:spLocks noChangeArrowheads="1"/>
                </p:cNvSpPr>
                <p:nvPr/>
              </p:nvSpPr>
              <p:spPr bwMode="auto">
                <a:xfrm>
                  <a:off x="2143" y="2215"/>
                  <a:ext cx="2260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1787" name="Group 43"/>
              <p:cNvGrpSpPr>
                <a:grpSpLocks/>
              </p:cNvGrpSpPr>
              <p:nvPr/>
            </p:nvGrpSpPr>
            <p:grpSpPr bwMode="auto">
              <a:xfrm>
                <a:off x="0" y="2905"/>
                <a:ext cx="1036" cy="690"/>
                <a:chOff x="0" y="2905"/>
                <a:chExt cx="1036" cy="690"/>
              </a:xfrm>
            </p:grpSpPr>
            <p:sp>
              <p:nvSpPr>
                <p:cNvPr id="31788" name="Rectangle 44"/>
                <p:cNvSpPr>
                  <a:spLocks noChangeArrowheads="1"/>
                </p:cNvSpPr>
                <p:nvPr/>
              </p:nvSpPr>
              <p:spPr bwMode="auto">
                <a:xfrm>
                  <a:off x="43" y="2905"/>
                  <a:ext cx="950" cy="6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sz="1400">
                      <a:solidFill>
                        <a:srgbClr val="002B55"/>
                      </a:solidFill>
                      <a:latin typeface="Times New Roman" charset="0"/>
                      <a:cs typeface="Times New Roman" charset="0"/>
                    </a:rPr>
                    <a:t>Выездные мероприятия, экспедиции</a:t>
                  </a:r>
                  <a:endParaRPr lang="ru-RU" sz="1200">
                    <a:solidFill>
                      <a:srgbClr val="002B55"/>
                    </a:solidFill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ru-RU" sz="2400">
                    <a:latin typeface="Times New Roman" charset="0"/>
                  </a:endParaRPr>
                </a:p>
              </p:txBody>
            </p:sp>
            <p:sp>
              <p:nvSpPr>
                <p:cNvPr id="31789" name="Rectangle 45"/>
                <p:cNvSpPr>
                  <a:spLocks noChangeArrowheads="1"/>
                </p:cNvSpPr>
                <p:nvPr/>
              </p:nvSpPr>
              <p:spPr bwMode="auto">
                <a:xfrm>
                  <a:off x="0" y="2905"/>
                  <a:ext cx="1036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1790" name="Group 46"/>
              <p:cNvGrpSpPr>
                <a:grpSpLocks/>
              </p:cNvGrpSpPr>
              <p:nvPr/>
            </p:nvGrpSpPr>
            <p:grpSpPr bwMode="auto">
              <a:xfrm>
                <a:off x="1036" y="2905"/>
                <a:ext cx="1107" cy="690"/>
                <a:chOff x="1036" y="2905"/>
                <a:chExt cx="1107" cy="690"/>
              </a:xfrm>
            </p:grpSpPr>
            <p:sp>
              <p:nvSpPr>
                <p:cNvPr id="31791" name="Rectangle 47"/>
                <p:cNvSpPr>
                  <a:spLocks noChangeArrowheads="1"/>
                </p:cNvSpPr>
                <p:nvPr/>
              </p:nvSpPr>
              <p:spPr bwMode="auto">
                <a:xfrm>
                  <a:off x="1079" y="2905"/>
                  <a:ext cx="1021" cy="6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sz="1400">
                      <a:solidFill>
                        <a:srgbClr val="002B55"/>
                      </a:solidFill>
                      <a:latin typeface="Times New Roman" charset="0"/>
                      <a:cs typeface="Times New Roman" charset="0"/>
                    </a:rPr>
                    <a:t>Самостоятельный творческий компонент</a:t>
                  </a:r>
                  <a:endParaRPr lang="ru-RU" sz="1200">
                    <a:solidFill>
                      <a:srgbClr val="002B55"/>
                    </a:solidFill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ru-RU" sz="2400">
                    <a:latin typeface="Times New Roman" charset="0"/>
                  </a:endParaRPr>
                </a:p>
              </p:txBody>
            </p:sp>
            <p:sp>
              <p:nvSpPr>
                <p:cNvPr id="31792" name="Rectangle 48"/>
                <p:cNvSpPr>
                  <a:spLocks noChangeArrowheads="1"/>
                </p:cNvSpPr>
                <p:nvPr/>
              </p:nvSpPr>
              <p:spPr bwMode="auto">
                <a:xfrm>
                  <a:off x="1036" y="2905"/>
                  <a:ext cx="1107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1793" name="Group 49"/>
              <p:cNvGrpSpPr>
                <a:grpSpLocks/>
              </p:cNvGrpSpPr>
              <p:nvPr/>
            </p:nvGrpSpPr>
            <p:grpSpPr bwMode="auto">
              <a:xfrm>
                <a:off x="2143" y="2905"/>
                <a:ext cx="2260" cy="690"/>
                <a:chOff x="2143" y="2905"/>
                <a:chExt cx="2260" cy="690"/>
              </a:xfrm>
            </p:grpSpPr>
            <p:sp>
              <p:nvSpPr>
                <p:cNvPr id="31794" name="Rectangle 50"/>
                <p:cNvSpPr>
                  <a:spLocks noChangeArrowheads="1"/>
                </p:cNvSpPr>
                <p:nvPr/>
              </p:nvSpPr>
              <p:spPr bwMode="auto">
                <a:xfrm>
                  <a:off x="2186" y="2905"/>
                  <a:ext cx="2174" cy="6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sz="1400">
                      <a:solidFill>
                        <a:srgbClr val="002B55"/>
                      </a:solidFill>
                      <a:latin typeface="Times New Roman" charset="0"/>
                      <a:cs typeface="Times New Roman" charset="0"/>
                    </a:rPr>
                    <a:t>Самостоятельные исследования по индивидуальной тематике</a:t>
                  </a:r>
                  <a:endParaRPr lang="ru-RU" sz="1200">
                    <a:solidFill>
                      <a:srgbClr val="002B55"/>
                    </a:solidFill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ru-RU" sz="2400">
                    <a:latin typeface="Times New Roman" charset="0"/>
                  </a:endParaRPr>
                </a:p>
              </p:txBody>
            </p:sp>
            <p:sp>
              <p:nvSpPr>
                <p:cNvPr id="31795" name="Rectangle 51"/>
                <p:cNvSpPr>
                  <a:spLocks noChangeArrowheads="1"/>
                </p:cNvSpPr>
                <p:nvPr/>
              </p:nvSpPr>
              <p:spPr bwMode="auto">
                <a:xfrm>
                  <a:off x="2143" y="2905"/>
                  <a:ext cx="2260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31796" name="Rectangle 52"/>
            <p:cNvSpPr>
              <a:spLocks noChangeArrowheads="1"/>
            </p:cNvSpPr>
            <p:nvPr/>
          </p:nvSpPr>
          <p:spPr bwMode="auto">
            <a:xfrm>
              <a:off x="-3" y="-3"/>
              <a:ext cx="4409" cy="3601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Этапы формулировки темы исследовательской работы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Выбор области исследований</a:t>
            </a:r>
          </a:p>
          <a:p>
            <a:r>
              <a:rPr lang="ru-RU" sz="2800"/>
              <a:t>Определение исследовательской цели работы</a:t>
            </a:r>
          </a:p>
          <a:p>
            <a:r>
              <a:rPr lang="ru-RU" sz="2800"/>
              <a:t>Выбор объекта и привязка к нему поставленной цели</a:t>
            </a:r>
          </a:p>
          <a:p>
            <a:r>
              <a:rPr lang="ru-RU" sz="2800"/>
              <a:t>Определение предмета исследования</a:t>
            </a:r>
          </a:p>
          <a:p>
            <a:r>
              <a:rPr lang="ru-RU" sz="2800"/>
              <a:t>Формулировка гипотезы</a:t>
            </a:r>
          </a:p>
          <a:p>
            <a:r>
              <a:rPr lang="ru-RU" sz="2800"/>
              <a:t>Конкретизация задач исследования</a:t>
            </a:r>
          </a:p>
          <a:p>
            <a:r>
              <a:rPr lang="ru-RU" sz="2800"/>
              <a:t>Формулировка темы работы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sz="3800"/>
              <a:t>Включение материала тренинга в УТП программы «Обучение для будущего</a:t>
            </a:r>
            <a:r>
              <a:rPr lang="ru-RU" sz="4000"/>
              <a:t>»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ru-RU" sz="2800" i="1"/>
              <a:t>Модуль 1. Проектная методика – педагогическая технология нового образования.</a:t>
            </a:r>
            <a:r>
              <a:rPr lang="ru-RU" sz="2800"/>
              <a:t> </a:t>
            </a:r>
          </a:p>
          <a:p>
            <a:r>
              <a:rPr lang="ru-RU" sz="2800" i="1"/>
              <a:t>Модуль 1. Занятие 2. Разработка учебного проекта.</a:t>
            </a:r>
            <a:r>
              <a:rPr lang="ru-RU" sz="2800"/>
              <a:t> </a:t>
            </a:r>
          </a:p>
          <a:p>
            <a:r>
              <a:rPr lang="ru-RU" sz="2800" i="1"/>
              <a:t>Модуль 2. Самостоятельная деятельность учащихся в проекте</a:t>
            </a:r>
            <a:r>
              <a:rPr lang="ru-RU" sz="2800"/>
              <a:t>.</a:t>
            </a:r>
          </a:p>
          <a:p>
            <a:r>
              <a:rPr lang="ru-RU" sz="2800" i="1"/>
              <a:t>Модуль 3. Практические занятия. Создание мультимедийной презентации учащегося.</a:t>
            </a:r>
            <a:r>
              <a:rPr lang="ru-RU" sz="2800"/>
              <a:t> </a:t>
            </a:r>
          </a:p>
          <a:p>
            <a:r>
              <a:rPr lang="ru-RU" sz="2800" i="1"/>
              <a:t>Модуль 9. Организация проведения учебного проекта в школе.</a:t>
            </a:r>
            <a:r>
              <a:rPr lang="ru-RU" sz="2800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2060575"/>
            <a:ext cx="8229600" cy="1143000"/>
          </a:xfrm>
        </p:spPr>
        <p:txBody>
          <a:bodyPr/>
          <a:lstStyle/>
          <a:p>
            <a:r>
              <a:rPr lang="ru-RU" sz="4000" b="1"/>
              <a:t>Принципы распространения проектно-исследовательской технологии в образовательной системе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3200"/>
              <a:t>Структура системы развития исследовательской деятельности учащихся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ru-RU" sz="3200">
              <a:latin typeface="Times New Roman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81000" y="1600200"/>
            <a:ext cx="27432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latin typeface="Times New Roman" charset="0"/>
              </a:rPr>
              <a:t>Группа по разработке теории ИДУ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505200" y="3810000"/>
            <a:ext cx="2438400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latin typeface="Times New Roman" charset="0"/>
              </a:rPr>
              <a:t>Банк методик ИДУ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3505200" y="1600200"/>
            <a:ext cx="2438400" cy="1016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latin typeface="Times New Roman" charset="0"/>
              </a:rPr>
              <a:t>Журнал «Исследовательская работа школьников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3505200" y="2971800"/>
            <a:ext cx="2438400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latin typeface="Times New Roman" charset="0"/>
              </a:rPr>
              <a:t>Интернет- портал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381000" y="3733800"/>
            <a:ext cx="2743200" cy="1016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latin typeface="Times New Roman" charset="0"/>
              </a:rPr>
              <a:t>Курсы повышения квалификации руководителей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381000" y="2514600"/>
            <a:ext cx="2743200" cy="1016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latin typeface="Times New Roman" charset="0"/>
              </a:rPr>
              <a:t>Городская экспериментальная площадка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6553200" y="3429000"/>
            <a:ext cx="2209800" cy="7112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latin typeface="Times New Roman" charset="0"/>
              </a:rPr>
              <a:t>Конференции и конкурсы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6553200" y="1981200"/>
            <a:ext cx="2209800" cy="1016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latin typeface="Times New Roman" charset="0"/>
              </a:rPr>
              <a:t>Экспедиции, профильные смены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685800" y="53340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latin typeface="Times New Roman" charset="0"/>
              </a:rPr>
              <a:t>образовательные  учреждения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990600" y="5943600"/>
            <a:ext cx="1447800" cy="457200"/>
          </a:xfrm>
          <a:prstGeom prst="rect">
            <a:avLst/>
          </a:pr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latin typeface="Times New Roman" charset="0"/>
            </a:endParaRP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5105400" y="5943600"/>
            <a:ext cx="1447800" cy="457200"/>
          </a:xfrm>
          <a:prstGeom prst="rect">
            <a:avLst/>
          </a:pr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latin typeface="Times New Roman" charset="0"/>
            </a:endParaRP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3048000" y="5943600"/>
            <a:ext cx="1447800" cy="457200"/>
          </a:xfrm>
          <a:prstGeom prst="rect">
            <a:avLst/>
          </a:pr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latin typeface="Times New Roman" charset="0"/>
            </a:endParaRP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7162800" y="5943600"/>
            <a:ext cx="1447800" cy="457200"/>
          </a:xfrm>
          <a:prstGeom prst="rect">
            <a:avLst/>
          </a:pr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latin typeface="Times New Roman" charset="0"/>
            </a:endParaRPr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1752600" y="228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1752600" y="3505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3124200" y="3124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 flipV="1">
            <a:off x="5867400" y="29718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>
            <a:off x="7620000" y="2971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4495800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5943600" y="21336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94" name="Line 26"/>
          <p:cNvSpPr>
            <a:spLocks noChangeShapeType="1"/>
          </p:cNvSpPr>
          <p:nvPr/>
        </p:nvSpPr>
        <p:spPr bwMode="auto">
          <a:xfrm>
            <a:off x="1763713" y="4868863"/>
            <a:ext cx="0" cy="477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95" name="Line 27"/>
          <p:cNvSpPr>
            <a:spLocks noChangeShapeType="1"/>
          </p:cNvSpPr>
          <p:nvPr/>
        </p:nvSpPr>
        <p:spPr bwMode="auto">
          <a:xfrm>
            <a:off x="4495800" y="4191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96" name="Line 28"/>
          <p:cNvSpPr>
            <a:spLocks noChangeShapeType="1"/>
          </p:cNvSpPr>
          <p:nvPr/>
        </p:nvSpPr>
        <p:spPr bwMode="auto">
          <a:xfrm>
            <a:off x="7620000" y="4114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97" name="Line 29"/>
          <p:cNvSpPr>
            <a:spLocks noChangeShapeType="1"/>
          </p:cNvSpPr>
          <p:nvPr/>
        </p:nvSpPr>
        <p:spPr bwMode="auto">
          <a:xfrm>
            <a:off x="304800" y="5334000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98" name="Line 30"/>
          <p:cNvSpPr>
            <a:spLocks noChangeShapeType="1"/>
          </p:cNvSpPr>
          <p:nvPr/>
        </p:nvSpPr>
        <p:spPr bwMode="auto">
          <a:xfrm>
            <a:off x="3124200" y="1828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99" name="Line 31"/>
          <p:cNvSpPr>
            <a:spLocks noChangeShapeType="1"/>
          </p:cNvSpPr>
          <p:nvPr/>
        </p:nvSpPr>
        <p:spPr bwMode="auto">
          <a:xfrm>
            <a:off x="44958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800" name="Line 32"/>
          <p:cNvSpPr>
            <a:spLocks noChangeShapeType="1"/>
          </p:cNvSpPr>
          <p:nvPr/>
        </p:nvSpPr>
        <p:spPr bwMode="auto">
          <a:xfrm>
            <a:off x="5943600" y="2362200"/>
            <a:ext cx="609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2362200" y="4876800"/>
            <a:ext cx="533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>
                <a:latin typeface="Times New Roman" charset="0"/>
              </a:rPr>
              <a:t>массовая образовательная практика</a:t>
            </a:r>
          </a:p>
        </p:txBody>
      </p:sp>
      <p:sp>
        <p:nvSpPr>
          <p:cNvPr id="32802" name="Line 34"/>
          <p:cNvSpPr>
            <a:spLocks noChangeShapeType="1"/>
          </p:cNvSpPr>
          <p:nvPr/>
        </p:nvSpPr>
        <p:spPr bwMode="auto">
          <a:xfrm>
            <a:off x="3124200" y="3352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803" name="Line 35"/>
          <p:cNvSpPr>
            <a:spLocks noChangeShapeType="1"/>
          </p:cNvSpPr>
          <p:nvPr/>
        </p:nvSpPr>
        <p:spPr bwMode="auto">
          <a:xfrm flipV="1">
            <a:off x="3124200" y="2209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804" name="Line 36"/>
          <p:cNvSpPr>
            <a:spLocks noChangeShapeType="1"/>
          </p:cNvSpPr>
          <p:nvPr/>
        </p:nvSpPr>
        <p:spPr bwMode="auto">
          <a:xfrm flipV="1">
            <a:off x="5943600" y="27432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852738"/>
            <a:ext cx="8964612" cy="1143000"/>
          </a:xfrm>
        </p:spPr>
        <p:txBody>
          <a:bodyPr/>
          <a:lstStyle/>
          <a:p>
            <a:pPr algn="l"/>
            <a:r>
              <a:rPr lang="ru-RU" sz="2400" b="1"/>
              <a:t>Интернет-ресурсы по проблемам исследовательской деятельности учащихся</a:t>
            </a:r>
            <a:r>
              <a:rPr lang="en-US" sz="4000">
                <a:hlinkClick r:id="rId2"/>
              </a:rPr>
              <a:t/>
            </a:r>
            <a:br>
              <a:rPr lang="en-US" sz="4000">
                <a:hlinkClick r:id="rId2"/>
              </a:rPr>
            </a:br>
            <a:r>
              <a:rPr lang="en-US" sz="2400" b="1"/>
              <a:t>www. researcher.ru</a:t>
            </a:r>
            <a:r>
              <a:rPr lang="en-US" sz="2200"/>
              <a:t> - </a:t>
            </a:r>
            <a:r>
              <a:rPr lang="ru-RU" sz="2200" i="1"/>
              <a:t>портал исследовательской деятельности учащихся. Методология и методика. Исследовательские работы.</a:t>
            </a:r>
            <a:r>
              <a:rPr lang="ru-RU" sz="2200"/>
              <a:t> </a:t>
            </a:r>
            <a:br>
              <a:rPr lang="ru-RU" sz="2200"/>
            </a:br>
            <a:r>
              <a:rPr lang="en-US" sz="2400" b="1"/>
              <a:t>www. vernadsky.dnttm.ru</a:t>
            </a:r>
            <a:r>
              <a:rPr lang="en-US" sz="2200"/>
              <a:t> -</a:t>
            </a:r>
            <a:r>
              <a:rPr lang="ru-RU" sz="2200"/>
              <a:t> </a:t>
            </a:r>
            <a:r>
              <a:rPr lang="ru-RU" sz="2200" i="1"/>
              <a:t>сайт Всероссийского Конкурса юношеских исследовательских работ им. В.И.Вернадского. Публикуются нормативные документы по конкурсу, детские исследовательские работы. Организована система </a:t>
            </a:r>
            <a:r>
              <a:rPr lang="en-US" sz="2200" i="1"/>
              <a:t>on</a:t>
            </a:r>
            <a:r>
              <a:rPr lang="ru-RU" sz="2200" i="1"/>
              <a:t>-</a:t>
            </a:r>
            <a:r>
              <a:rPr lang="en-US" sz="2200" i="1"/>
              <a:t>line</a:t>
            </a:r>
            <a:r>
              <a:rPr lang="ru-RU" sz="2200" i="1"/>
              <a:t> регистрации посетителей. </a:t>
            </a:r>
            <a:r>
              <a:rPr lang="en-US" sz="2200" i="1">
                <a:hlinkClick r:id="rId3"/>
              </a:rPr>
              <a:t/>
            </a:r>
            <a:br>
              <a:rPr lang="en-US" sz="2200" i="1">
                <a:hlinkClick r:id="rId3"/>
              </a:rPr>
            </a:br>
            <a:r>
              <a:rPr lang="en-US" sz="2400" b="1"/>
              <a:t>www. Issl.dnttm.ru</a:t>
            </a:r>
            <a:r>
              <a:rPr lang="ru-RU" sz="2200"/>
              <a:t>	</a:t>
            </a:r>
            <a:r>
              <a:rPr lang="en-US" sz="2200"/>
              <a:t>- </a:t>
            </a:r>
            <a:r>
              <a:rPr lang="ru-RU" sz="2200" i="1"/>
              <a:t>сайт журнала «Исследовательская работа школьника». Публикуются основные материалы проекта, избранные тексты, информация по подписке.</a:t>
            </a:r>
            <a:r>
              <a:rPr lang="ru-RU" sz="2200"/>
              <a:t> </a:t>
            </a:r>
            <a:r>
              <a:rPr lang="en-US" sz="2200">
                <a:hlinkClick r:id="rId4"/>
              </a:rPr>
              <a:t/>
            </a:r>
            <a:br>
              <a:rPr lang="en-US" sz="2200">
                <a:hlinkClick r:id="rId4"/>
              </a:rPr>
            </a:br>
            <a:r>
              <a:rPr lang="en-US" sz="2400" b="1"/>
              <a:t>www. konkurs.dnttm.ru</a:t>
            </a:r>
            <a:r>
              <a:rPr lang="en-US" sz="2200"/>
              <a:t> - </a:t>
            </a:r>
            <a:r>
              <a:rPr lang="ru-RU" sz="2200" i="1"/>
              <a:t>обзор исследовательских и научно-практических юношеских конференций, семинаров конкурсов и пр. Организовано </a:t>
            </a:r>
            <a:r>
              <a:rPr lang="en-US" sz="2200" i="1"/>
              <a:t>on</a:t>
            </a:r>
            <a:r>
              <a:rPr lang="ru-RU" sz="2200" i="1"/>
              <a:t>-</a:t>
            </a:r>
            <a:r>
              <a:rPr lang="en-US" sz="2200" i="1"/>
              <a:t>line</a:t>
            </a:r>
            <a:r>
              <a:rPr lang="ru-RU" sz="2200" i="1"/>
              <a:t> размещение нормативных документов.</a:t>
            </a:r>
            <a:br>
              <a:rPr lang="ru-RU" sz="2200" i="1"/>
            </a:br>
            <a:r>
              <a:rPr lang="en-US" sz="2400" b="1"/>
              <a:t>www. subscribe.dnttm.ru -</a:t>
            </a:r>
            <a:r>
              <a:rPr lang="en-US" sz="2200"/>
              <a:t> </a:t>
            </a:r>
            <a:r>
              <a:rPr lang="ru-RU" sz="2200" i="1"/>
              <a:t>рассылка новостей и информации по разнообразным проблемам и мероприятиям рамках работы системы исследовательской деятельности учащихся</a:t>
            </a:r>
            <a:r>
              <a:rPr lang="en-US" sz="2200" i="1"/>
              <a:t>.</a:t>
            </a:r>
            <a:endParaRPr lang="ru-RU" sz="2200"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1028"/>
          <p:cNvSpPr>
            <a:spLocks noGrp="1" noChangeArrowheads="1"/>
          </p:cNvSpPr>
          <p:nvPr>
            <p:ph type="title"/>
          </p:nvPr>
        </p:nvSpPr>
        <p:spPr>
          <a:xfrm>
            <a:off x="395288" y="836613"/>
            <a:ext cx="8229600" cy="1143000"/>
          </a:xfrm>
        </p:spPr>
        <p:txBody>
          <a:bodyPr/>
          <a:lstStyle/>
          <a:p>
            <a:r>
              <a:rPr lang="ru-RU" b="1"/>
              <a:t>Основные аспекты проектного метода</a:t>
            </a:r>
          </a:p>
        </p:txBody>
      </p:sp>
      <p:sp>
        <p:nvSpPr>
          <p:cNvPr id="14341" name="Text Box 1029"/>
          <p:cNvSpPr txBox="1">
            <a:spLocks noChangeArrowheads="1"/>
          </p:cNvSpPr>
          <p:nvPr/>
        </p:nvSpPr>
        <p:spPr bwMode="auto">
          <a:xfrm>
            <a:off x="2268538" y="3933825"/>
            <a:ext cx="4824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14342" name="Picture 1030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6375" y="2492375"/>
            <a:ext cx="5908675" cy="3921125"/>
          </a:xfrm>
          <a:noFill/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Типовые этапы проектирования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Концептуализация (подбор области проектирования, выделение проблемы)</a:t>
            </a:r>
          </a:p>
          <a:p>
            <a:pPr>
              <a:lnSpc>
                <a:spcPct val="80000"/>
              </a:lnSpc>
            </a:pPr>
            <a:r>
              <a:rPr lang="ru-RU" sz="2800"/>
              <a:t>Целеполагание (создание идеального образа результата, постановка целей, задач)</a:t>
            </a:r>
          </a:p>
          <a:p>
            <a:pPr>
              <a:lnSpc>
                <a:spcPct val="80000"/>
              </a:lnSpc>
            </a:pPr>
            <a:r>
              <a:rPr lang="ru-RU" sz="2800"/>
              <a:t>Ресурсообеспечение (определение необходимых средств, ресурсов, возможностей)</a:t>
            </a:r>
          </a:p>
          <a:p>
            <a:pPr>
              <a:lnSpc>
                <a:spcPct val="80000"/>
              </a:lnSpc>
            </a:pPr>
            <a:r>
              <a:rPr lang="ru-RU" sz="2800"/>
              <a:t>Планирование (создание поэтапного плана реализации проекта)</a:t>
            </a:r>
          </a:p>
          <a:p>
            <a:pPr>
              <a:lnSpc>
                <a:spcPct val="80000"/>
              </a:lnSpc>
            </a:pPr>
            <a:r>
              <a:rPr lang="ru-RU" sz="2800"/>
              <a:t>Реализация</a:t>
            </a:r>
          </a:p>
          <a:p>
            <a:pPr>
              <a:lnSpc>
                <a:spcPct val="80000"/>
              </a:lnSpc>
            </a:pPr>
            <a:r>
              <a:rPr lang="ru-RU" sz="2800"/>
              <a:t>Рефлексия (подведение итогов, фиксация хода реализации, положительных и отрицательных аспектов)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86725" cy="1944688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4000"/>
              <a:t>Обучение учителей методу проектов средствами информационных технологий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924175"/>
            <a:ext cx="3959225" cy="360045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3200"/>
              <a:t>Навыки пользования компьютером и техника применения информационных технологий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2924175"/>
            <a:ext cx="4038600" cy="360045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/>
            <a:r>
              <a:rPr lang="ru-RU" sz="3200"/>
              <a:t>Техника и методика постановки и реализации индивидуальных творческих задач учащихся 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 flipH="1">
            <a:off x="2987675" y="2205038"/>
            <a:ext cx="1512888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4500563" y="2205038"/>
            <a:ext cx="15843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Содержательное наполнение метода проектов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835150" y="1700213"/>
            <a:ext cx="5040313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/>
              <a:t>Метод проектов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68313" y="2997200"/>
            <a:ext cx="3529012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Освоение техники построения деятельности методом проектов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572000" y="2997200"/>
            <a:ext cx="3887788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Реализация содержания образования с использованием метода проектов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95288" y="4581525"/>
            <a:ext cx="3529012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Формальные навыки выделения проблемы, формулировки целей и задач, реализации проектного цикла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643438" y="4941888"/>
            <a:ext cx="381635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Восприятие культурных норм, ценностей и традиций через реализацию учебных задач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2700338" y="2420938"/>
            <a:ext cx="151130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4211638" y="2420938"/>
            <a:ext cx="13684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2195513" y="4076700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6588125" y="4365625"/>
            <a:ext cx="0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2276475"/>
            <a:ext cx="8229600" cy="1143000"/>
          </a:xfrm>
        </p:spPr>
        <p:txBody>
          <a:bodyPr/>
          <a:lstStyle/>
          <a:p>
            <a:r>
              <a:rPr lang="ru-RU" b="1"/>
              <a:t>Основные различения проектирования и исследования в образовании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2800">
                <a:solidFill>
                  <a:schemeClr val="tx2"/>
                </a:solidFill>
              </a:rPr>
              <a:t>Соотношение проектирования и проектного метода организации исследования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62000" y="2133600"/>
            <a:ext cx="4267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62000" y="4572000"/>
            <a:ext cx="4267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762000" y="34290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charset="0"/>
              </a:rPr>
              <a:t>П р о е к т и р о в а н и е 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838200" y="58674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charset="0"/>
              </a:rPr>
              <a:t>И с с л е д о в а н и е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4648200" y="2667000"/>
            <a:ext cx="2514600" cy="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648200" y="5029200"/>
            <a:ext cx="2514600" cy="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638800" y="5257800"/>
            <a:ext cx="21336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Times New Roman" charset="0"/>
              </a:rPr>
              <a:t>Главная цель – уяснение сущности явления, истина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562600" y="3048000"/>
            <a:ext cx="2362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Times New Roman" charset="0"/>
              </a:rPr>
              <a:t>Главная цель – реализация проектного замысла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066800" y="4724400"/>
            <a:ext cx="3721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charset="0"/>
              </a:rPr>
              <a:t>Средство: проектирование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143000" y="2362200"/>
            <a:ext cx="3500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charset="0"/>
              </a:rPr>
              <a:t>Средство: исследование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3200">
                <a:solidFill>
                  <a:schemeClr val="tx2"/>
                </a:solidFill>
              </a:rPr>
              <a:t>Главные отличия исследовательской и проектной деятельности учащихся</a:t>
            </a:r>
            <a:r>
              <a:rPr lang="ru-RU" sz="40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68313" y="2133600"/>
            <a:ext cx="8229600" cy="341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/>
              <a:t>Ценностно-смысловая направленность на выяснение истины, использование проектного метода как средства организации деятельности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/>
              <a:t>Широкое привлечение традиций и образцов, выработанных в сфере науки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891</Words>
  <Application>Microsoft Office PowerPoint</Application>
  <PresentationFormat>Экран (4:3)</PresentationFormat>
  <Paragraphs>166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9" baseType="lpstr">
      <vt:lpstr>Arial</vt:lpstr>
      <vt:lpstr>Times New Roman</vt:lpstr>
      <vt:lpstr>Оформление по умолчанию</vt:lpstr>
      <vt:lpstr>Презентация PowerPoint</vt:lpstr>
      <vt:lpstr>Презентация PowerPoint</vt:lpstr>
      <vt:lpstr>Основные аспекты проектного метода</vt:lpstr>
      <vt:lpstr>Типовые этапы проектирования</vt:lpstr>
      <vt:lpstr>Обучение учителей методу проектов средствами информационных технологий</vt:lpstr>
      <vt:lpstr>Содержательное наполнение метода проектов</vt:lpstr>
      <vt:lpstr>Основные различения проектирования и исследования в образовании</vt:lpstr>
      <vt:lpstr>Презентация PowerPoint</vt:lpstr>
      <vt:lpstr>Презентация PowerPoint</vt:lpstr>
      <vt:lpstr>Презентация PowerPoint</vt:lpstr>
      <vt:lpstr>Практическое занятие по типологии творческих работ учащихся</vt:lpstr>
      <vt:lpstr>Презентация PowerPoint</vt:lpstr>
      <vt:lpstr>Основные аспекты проектирования учебного исследования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Этапы формулировки темы исследовательской работы</vt:lpstr>
      <vt:lpstr>Включение материала тренинга в УТП программы «Обучение для будущего»</vt:lpstr>
      <vt:lpstr>Принципы распространения проектно-исследовательской технологии в образовательной системе</vt:lpstr>
      <vt:lpstr>Презентация PowerPoint</vt:lpstr>
      <vt:lpstr>Интернет-ресурсы по проблемам исследовательской деятельности учащихся www. researcher.ru - портал исследовательской деятельности учащихся. Методология и методика. Исследовательские работы.  www. vernadsky.dnttm.ru - сайт Всероссийского Конкурса юношеских исследовательских работ им. В.И.Вернадского. Публикуются нормативные документы по конкурсу, детские исследовательские работы. Организована система on-line регистрации посетителей.  www. Issl.dnttm.ru - сайт журнала «Исследовательская работа школьника». Публикуются основные материалы проекта, избранные тексты, информация по подписке.  www. konkurs.dnttm.ru - обзор исследовательских и научно-практических юношеских конференций, семинаров конкурсов и пр. Организовано on-line размещение нормативных документов. www. subscribe.dnttm.ru - рассылка новостей и информации по разнообразным проблемам и мероприятиям рамках работы системы исследовательской деятельности учащихся.</vt:lpstr>
    </vt:vector>
  </TitlesOfParts>
  <Company>Лицей 1553 (Лицей на Донской)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Самостоятельные исследования школьников</dc:title>
  <dc:creator>Прошкина Н. Г.</dc:creator>
  <cp:lastModifiedBy>Boris Proshkin</cp:lastModifiedBy>
  <cp:revision>45</cp:revision>
  <dcterms:created xsi:type="dcterms:W3CDTF">2004-09-16T03:44:45Z</dcterms:created>
  <dcterms:modified xsi:type="dcterms:W3CDTF">2013-06-13T19:07:39Z</dcterms:modified>
</cp:coreProperties>
</file>