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9" r:id="rId2"/>
    <p:sldId id="260" r:id="rId3"/>
    <p:sldId id="275" r:id="rId4"/>
    <p:sldId id="276" r:id="rId5"/>
    <p:sldId id="279" r:id="rId6"/>
    <p:sldId id="277" r:id="rId7"/>
    <p:sldId id="280" r:id="rId8"/>
    <p:sldId id="281" r:id="rId9"/>
    <p:sldId id="282" r:id="rId10"/>
    <p:sldId id="283" r:id="rId11"/>
    <p:sldId id="285" r:id="rId12"/>
    <p:sldId id="287" r:id="rId13"/>
    <p:sldId id="294" r:id="rId14"/>
    <p:sldId id="288" r:id="rId15"/>
    <p:sldId id="258" r:id="rId16"/>
    <p:sldId id="261" r:id="rId17"/>
    <p:sldId id="262" r:id="rId18"/>
    <p:sldId id="264" r:id="rId19"/>
    <p:sldId id="290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054"/>
    <a:srgbClr val="800080"/>
    <a:srgbClr val="3E016B"/>
    <a:srgbClr val="01634C"/>
    <a:srgbClr val="04ACA8"/>
    <a:srgbClr val="037370"/>
    <a:srgbClr val="9F0531"/>
    <a:srgbClr val="9E068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4660"/>
  </p:normalViewPr>
  <p:slideViewPr>
    <p:cSldViewPr>
      <p:cViewPr varScale="1">
        <p:scale>
          <a:sx n="65" d="100"/>
          <a:sy n="65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6F485D-1622-425F-AEC3-D5E72E180EEF}" type="datetimeFigureOut">
              <a:rPr lang="ru-RU"/>
              <a:pPr>
                <a:defRPr/>
              </a:pPr>
              <a:t>06.02.2013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CF7387-E8AB-44AA-8A47-07555B998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28C0FD-6A12-405C-9E04-B7E7D3D1B98C}" type="slidenum">
              <a:rPr lang="ru-RU" smtClean="0"/>
              <a:pPr/>
              <a:t>21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0C3BF-DAA3-4695-8E8D-37B18CDECC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F7E4-A1A7-4CBE-9B60-430E4149F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4EBAA-83EA-4579-AC69-F340D34CC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010E2-311F-4162-AC3F-482749DED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85EA4-38FF-4444-927C-11956BDC8D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85BA6-9C69-42FF-921E-BF9F177EF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5799E-4D13-43A5-AF7A-F4E0CDB81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A81D8-32BD-40EF-BD07-78A7E2BFB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A925E-8319-4D09-BC60-BFABEE357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9B737-555B-42C9-86F3-D96F4490E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3EED8-5803-4C95-93E4-677369737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74AA0-4BAD-4CE1-825B-521FE7C74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00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CD4696-DE15-4BCD-A82F-EE18389D4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20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1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1476375" y="692150"/>
            <a:ext cx="6192838" cy="31686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28569"/>
              </a:avLst>
            </a:prstTxWarp>
          </a:bodyPr>
          <a:lstStyle/>
          <a:p>
            <a:pPr algn="ctr"/>
            <a:r>
              <a:rPr lang="ru-RU" sz="6600" b="1" i="1" kern="10" spc="-33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chemeClr val="tx1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Своя  игра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42875" y="3403600"/>
            <a:ext cx="8786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1740000" algn="tl" rotWithShape="0">
              <a:prstClr val="black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FF0000"/>
                </a:solidFill>
              </a:rPr>
              <a:t>Тема:  «КУЛИНАРИЯ. </a:t>
            </a:r>
            <a:r>
              <a:rPr lang="en-US" sz="3200" b="1" dirty="0" smtClean="0">
                <a:solidFill>
                  <a:srgbClr val="FF0000"/>
                </a:solidFill>
              </a:rPr>
              <a:t>7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класс»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197100" y="4954588"/>
            <a:ext cx="66960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2000" b="1" i="1">
                <a:solidFill>
                  <a:schemeClr val="accent1"/>
                </a:solidFill>
                <a:latin typeface="Times New Roman" pitchFamily="18" charset="0"/>
              </a:rPr>
              <a:t>Разработчик:                </a:t>
            </a:r>
            <a:r>
              <a:rPr lang="ru-RU" sz="2000" b="1">
                <a:solidFill>
                  <a:schemeClr val="accent1"/>
                </a:solidFill>
                <a:latin typeface="Times New Roman" pitchFamily="18" charset="0"/>
              </a:rPr>
              <a:t>   </a:t>
            </a:r>
            <a:r>
              <a:rPr lang="ru-RU" sz="2400" b="1">
                <a:solidFill>
                  <a:schemeClr val="accent1"/>
                </a:solidFill>
                <a:latin typeface="Times New Roman" pitchFamily="18" charset="0"/>
              </a:rPr>
              <a:t>Волкова Т.М.</a:t>
            </a:r>
            <a:r>
              <a:rPr lang="ru-RU" sz="2000" b="1">
                <a:solidFill>
                  <a:schemeClr val="accent1"/>
                </a:solidFill>
                <a:latin typeface="Times New Roman" pitchFamily="18" charset="0"/>
              </a:rPr>
              <a:t> </a:t>
            </a:r>
          </a:p>
          <a:p>
            <a:pPr algn="r">
              <a:defRPr/>
            </a:pPr>
            <a:r>
              <a:rPr lang="ru-RU" sz="2000" b="1">
                <a:solidFill>
                  <a:schemeClr val="accent1"/>
                </a:solidFill>
                <a:latin typeface="Times New Roman" pitchFamily="18" charset="0"/>
              </a:rPr>
              <a:t> учитель  ГОУ СОШ №89 </a:t>
            </a:r>
          </a:p>
          <a:p>
            <a:pPr algn="r">
              <a:defRPr/>
            </a:pPr>
            <a:r>
              <a:rPr lang="ru-RU" sz="2000" b="1">
                <a:solidFill>
                  <a:schemeClr val="accent1"/>
                </a:solidFill>
                <a:latin typeface="Times New Roman" pitchFamily="18" charset="0"/>
              </a:rPr>
              <a:t>Калининского района</a:t>
            </a:r>
          </a:p>
          <a:p>
            <a:pPr algn="r">
              <a:defRPr/>
            </a:pPr>
            <a:r>
              <a:rPr lang="ru-RU" sz="2000" b="1">
                <a:solidFill>
                  <a:schemeClr val="accent1"/>
                </a:solidFill>
                <a:latin typeface="Times New Roman" pitchFamily="18" charset="0"/>
              </a:rPr>
              <a:t> Санкт-Петербурга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40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«Блюда из мяса»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559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Перечислите виды тепловой обработки мяса.</a:t>
            </a:r>
          </a:p>
        </p:txBody>
      </p:sp>
      <p:sp>
        <p:nvSpPr>
          <p:cNvPr id="33799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929313" y="2714625"/>
            <a:ext cx="2963862" cy="2214563"/>
          </a:xfrm>
          <a:prstGeom prst="wedgeRoundRectCallout">
            <a:avLst>
              <a:gd name="adj1" fmla="val -68458"/>
              <a:gd name="adj2" fmla="val 8435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indent="449263">
              <a:buFont typeface="+mj-lt"/>
              <a:buAutoNum type="arabicPeriod"/>
              <a:defRPr/>
            </a:pPr>
            <a:r>
              <a:rPr lang="ru-RU" sz="2400" b="1" dirty="0">
                <a:solidFill>
                  <a:srgbClr val="FF0000"/>
                </a:solidFill>
              </a:rPr>
              <a:t>варка;</a:t>
            </a:r>
          </a:p>
          <a:p>
            <a:pPr indent="449263">
              <a:buFont typeface="+mj-lt"/>
              <a:buAutoNum type="arabicPeriod"/>
              <a:defRPr/>
            </a:pPr>
            <a:r>
              <a:rPr lang="ru-RU" sz="2400" b="1" dirty="0">
                <a:solidFill>
                  <a:srgbClr val="FF0000"/>
                </a:solidFill>
              </a:rPr>
              <a:t>жаренье;</a:t>
            </a:r>
          </a:p>
          <a:p>
            <a:pPr indent="449263">
              <a:buFont typeface="+mj-lt"/>
              <a:buAutoNum type="arabicPeriod"/>
              <a:defRPr/>
            </a:pPr>
            <a:r>
              <a:rPr lang="ru-RU" sz="2400" b="1" dirty="0" err="1">
                <a:solidFill>
                  <a:srgbClr val="FF0000"/>
                </a:solidFill>
              </a:rPr>
              <a:t>запекание</a:t>
            </a:r>
            <a:r>
              <a:rPr lang="ru-RU" sz="2400" b="1" dirty="0">
                <a:solidFill>
                  <a:srgbClr val="FF0000"/>
                </a:solidFill>
              </a:rPr>
              <a:t>;</a:t>
            </a:r>
          </a:p>
          <a:p>
            <a:pPr indent="449263">
              <a:buFont typeface="+mj-lt"/>
              <a:buAutoNum type="arabicPeriod"/>
              <a:defRPr/>
            </a:pPr>
            <a:r>
              <a:rPr lang="ru-RU" sz="2400" b="1" dirty="0">
                <a:solidFill>
                  <a:srgbClr val="FF0000"/>
                </a:solidFill>
              </a:rPr>
              <a:t>тушение;</a:t>
            </a:r>
          </a:p>
          <a:p>
            <a:pPr indent="449263">
              <a:buFont typeface="+mj-lt"/>
              <a:buAutoNum type="arabicPeriod"/>
              <a:defRPr/>
            </a:pPr>
            <a:r>
              <a:rPr lang="ru-RU" sz="2400" b="1" dirty="0" err="1">
                <a:solidFill>
                  <a:srgbClr val="FF0000"/>
                </a:solidFill>
              </a:rPr>
              <a:t>припускание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1274" name="Picture 10" descr="C:\Documents and Settings\Татьяна\Local Settings\Temporary Internet Files\Content.IE5\EJWPQLQJ\MC90034390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2714625"/>
            <a:ext cx="2786063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8" grpId="0"/>
      <p:bldP spid="337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4429125" y="3357563"/>
            <a:ext cx="4464050" cy="1000125"/>
          </a:xfrm>
          <a:prstGeom prst="wedgeRoundRectCallout">
            <a:avLst>
              <a:gd name="adj1" fmla="val -70711"/>
              <a:gd name="adj2" fmla="val 186980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Кумыс вырабатывают из кобыльего молока.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7852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10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«Кисломолочные продукты»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8064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Из молока какого животного вырабатывают кумыс?</a:t>
            </a:r>
          </a:p>
        </p:txBody>
      </p:sp>
      <p:sp>
        <p:nvSpPr>
          <p:cNvPr id="35847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2300" name="Picture 12" descr="C:\Documents and Settings\Татьяна\Local Settings\Temporary Internet Files\Content.IE5\8GIYAUEC\MC90023519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3143250"/>
            <a:ext cx="264318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35843" grpId="0" animBg="1"/>
      <p:bldP spid="358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7852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20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«Кисломолочные продукты»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886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Назовите не менее 5-ти кисломолочных продуктов.</a:t>
            </a:r>
          </a:p>
        </p:txBody>
      </p:sp>
      <p:sp>
        <p:nvSpPr>
          <p:cNvPr id="37895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5715000" y="1714500"/>
            <a:ext cx="3178175" cy="3357563"/>
          </a:xfrm>
          <a:prstGeom prst="wedgeRoundRectCallout">
            <a:avLst>
              <a:gd name="adj1" fmla="val -63273"/>
              <a:gd name="adj2" fmla="val 6796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творог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сметана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кефир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простокваша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кумыс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йогурт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сыр</a:t>
            </a:r>
          </a:p>
          <a:p>
            <a:pPr marL="176213" indent="354013"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0000"/>
                </a:solidFill>
              </a:rPr>
              <a:t>ряженка</a:t>
            </a:r>
          </a:p>
        </p:txBody>
      </p:sp>
      <p:pic>
        <p:nvPicPr>
          <p:cNvPr id="13321" name="Picture 9" descr="C:\Documents and Settings\Татьяна\Local Settings\Temporary Internet Files\Content.IE5\EJWPQLQJ\MC90014998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19225" y="3143250"/>
            <a:ext cx="29384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4" grpId="0"/>
      <p:bldP spid="378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7072313" y="4143375"/>
            <a:ext cx="1571625" cy="500063"/>
          </a:xfrm>
          <a:prstGeom prst="wedgeRoundRectCallout">
            <a:avLst>
              <a:gd name="adj1" fmla="val -111514"/>
              <a:gd name="adj2" fmla="val 249698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</a:rPr>
              <a:t>Сыр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7852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30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«Кисломолочные продукты»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80645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Какой продукт не входит в состав сырников?</a:t>
            </a:r>
          </a:p>
          <a:p>
            <a:pPr marL="633413" indent="2667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сыр</a:t>
            </a:r>
          </a:p>
          <a:p>
            <a:pPr marL="633413" indent="2667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яйца</a:t>
            </a:r>
          </a:p>
          <a:p>
            <a:pPr marL="633413" indent="2667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творог</a:t>
            </a:r>
          </a:p>
          <a:p>
            <a:pPr marL="633413" indent="2667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соль</a:t>
            </a:r>
          </a:p>
          <a:p>
            <a:pPr marL="633413" indent="2667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мука</a:t>
            </a:r>
          </a:p>
        </p:txBody>
      </p:sp>
      <p:sp>
        <p:nvSpPr>
          <p:cNvPr id="37895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08951" y="574992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4344" name="Picture 8" descr="C:\Documents and Settings\Татьяна\Local Settings\Temporary Internet Files\Content.IE5\8GIYAUEC\MC90023257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3071813"/>
            <a:ext cx="254952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animBg="1"/>
      <p:bldP spid="378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7852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40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«Кисломолочные продукты»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67238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По характеру брожения кисломолочные продукты разделяют на 2 группы:</a:t>
            </a:r>
          </a:p>
          <a:p>
            <a:pPr marL="900113" indent="-369888">
              <a:spcBef>
                <a:spcPct val="50000"/>
              </a:spcBef>
              <a:buFont typeface="+mj-lt"/>
              <a:buAutoNum type="arabicPeriod"/>
              <a:defRPr/>
            </a:pPr>
            <a:r>
              <a:rPr lang="ru-RU" sz="2400" b="1" dirty="0">
                <a:solidFill>
                  <a:srgbClr val="FFFF00"/>
                </a:solidFill>
              </a:rPr>
              <a:t>Молочнокислое брожение;</a:t>
            </a:r>
          </a:p>
          <a:p>
            <a:pPr marL="900113" indent="-369888">
              <a:spcBef>
                <a:spcPct val="50000"/>
              </a:spcBef>
              <a:buFont typeface="+mj-lt"/>
              <a:buAutoNum type="arabicPeriod"/>
              <a:defRPr/>
            </a:pPr>
            <a:r>
              <a:rPr lang="ru-RU" sz="2400" b="1" dirty="0">
                <a:solidFill>
                  <a:srgbClr val="FFFF00"/>
                </a:solidFill>
              </a:rPr>
              <a:t>Смешанное брожение (молочнокислое и спиртовое).</a:t>
            </a:r>
          </a:p>
          <a:p>
            <a:pPr marL="457200" indent="-457200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 какой группе относится кефир?</a:t>
            </a:r>
          </a:p>
        </p:txBody>
      </p:sp>
      <p:sp>
        <p:nvSpPr>
          <p:cNvPr id="38919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5929313" y="4429125"/>
            <a:ext cx="2963862" cy="571500"/>
          </a:xfrm>
          <a:prstGeom prst="wedgeRoundRectCallout">
            <a:avLst>
              <a:gd name="adj1" fmla="val -68718"/>
              <a:gd name="adj2" fmla="val 167803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722313" indent="-368300">
              <a:defRPr/>
            </a:pPr>
            <a:r>
              <a:rPr lang="ru-RU" sz="2400" b="1" dirty="0">
                <a:solidFill>
                  <a:srgbClr val="FF0000"/>
                </a:solidFill>
              </a:rPr>
              <a:t>К 1-ой группе.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8" grpId="0"/>
      <p:bldP spid="389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4000500" y="2714625"/>
            <a:ext cx="4892675" cy="1785938"/>
          </a:xfrm>
          <a:prstGeom prst="wedgeRoundRectCallout">
            <a:avLst>
              <a:gd name="adj1" fmla="val -60362"/>
              <a:gd name="adj2" fmla="val 114856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Муку просеивают, чтобы:</a:t>
            </a:r>
          </a:p>
          <a:p>
            <a:pPr marL="722313" indent="-279400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обогатить кислородом;</a:t>
            </a:r>
          </a:p>
          <a:p>
            <a:pPr marL="722313" indent="-279400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удалить инородные примеси.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10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«Тесто»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</a:t>
            </a: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Для чего перед приготовлением теста муку просеивают?</a:t>
            </a:r>
          </a:p>
        </p:txBody>
      </p:sp>
      <p:sp>
        <p:nvSpPr>
          <p:cNvPr id="5127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6392" name="Picture 8" descr="C:\Documents and Settings\Татьяна\Local Settings\Temporary Internet Files\Content.IE5\DGUBAHST\MC90021493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372615">
            <a:off x="822325" y="3081338"/>
            <a:ext cx="25939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4572000" y="3286125"/>
            <a:ext cx="4321175" cy="1428750"/>
          </a:xfrm>
          <a:prstGeom prst="wedgeRoundRectCallout">
            <a:avLst>
              <a:gd name="adj1" fmla="val -49762"/>
              <a:gd name="adj2" fmla="val 119271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Нужно проткнуть тесто. Если тесто готово, то спичка останется сухой.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20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«Тесто»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3899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</a:t>
            </a: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Как с помощью  спички или деревянной зубочистки можно определить готовность бисквитного теста?</a:t>
            </a:r>
          </a:p>
        </p:txBody>
      </p:sp>
      <p:sp>
        <p:nvSpPr>
          <p:cNvPr id="11271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7416" name="Picture 8" descr="C:\Documents and Settings\Татьяна\Local Settings\Temporary Internet Files\Content.IE5\EJWPQLQJ\MC90041329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143250"/>
            <a:ext cx="28575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4857750" y="3071813"/>
            <a:ext cx="3857625" cy="1428750"/>
          </a:xfrm>
          <a:prstGeom prst="wedgeRoundRectCallout">
            <a:avLst>
              <a:gd name="adj1" fmla="val -57216"/>
              <a:gd name="adj2" fmla="val 132158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Пресным называют тесто, приготовленное без дрожжей. 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30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«Тесто»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</a:t>
            </a: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Какое тесто называют пресным?</a:t>
            </a:r>
          </a:p>
        </p:txBody>
      </p:sp>
      <p:sp>
        <p:nvSpPr>
          <p:cNvPr id="12295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8440" name="Picture 8" descr="C:\Documents and Settings\Татьяна\Local Settings\Temporary Internet Files\Content.IE5\Q7FU9H46\MC90023735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2643188"/>
            <a:ext cx="285432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3714750" y="3214688"/>
            <a:ext cx="5178425" cy="1785937"/>
          </a:xfrm>
          <a:prstGeom prst="wedgeRoundRectCallout">
            <a:avLst>
              <a:gd name="adj1" fmla="val -53262"/>
              <a:gd name="adj2" fmla="val 9022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От взаимодействия соды с кислотой под влиянием тепла образуется углекислый газ, который разрыхляет тесто.</a:t>
            </a:r>
          </a:p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40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«Тесто»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</a:t>
            </a: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Зачем при приготовлении теста пищевую соду как разрыхлитель «гасят» уксусом?</a:t>
            </a:r>
          </a:p>
        </p:txBody>
      </p:sp>
      <p:sp>
        <p:nvSpPr>
          <p:cNvPr id="14343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7358063" y="4221163"/>
            <a:ext cx="1535112" cy="565150"/>
          </a:xfrm>
          <a:prstGeom prst="wedgeRoundRectCallout">
            <a:avLst>
              <a:gd name="adj1" fmla="val -144512"/>
              <a:gd name="adj2" fmla="val 19432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</a:rPr>
              <a:t>Честь.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71438" y="333375"/>
            <a:ext cx="89646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10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«Загадки и поговорки»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</a:t>
            </a: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    Продолжите поговорку: «Хлеб-соль есть, да не про вашу …»</a:t>
            </a:r>
          </a:p>
        </p:txBody>
      </p:sp>
      <p:sp>
        <p:nvSpPr>
          <p:cNvPr id="40967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0489" name="Picture 9" descr="C:\Documents and Settings\Татьяна\Local Settings\Temporary Internet Files\Content.IE5\8GIYAUEC\MC900423435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3429000"/>
            <a:ext cx="40005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3" grpId="0" animBg="1"/>
      <p:bldP spid="40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8" name="Group 216"/>
          <p:cNvGraphicFramePr>
            <a:graphicFrameLocks noGrp="1"/>
          </p:cNvGraphicFramePr>
          <p:nvPr>
            <p:ph/>
          </p:nvPr>
        </p:nvGraphicFramePr>
        <p:xfrm>
          <a:off x="179388" y="188913"/>
          <a:ext cx="8856662" cy="6479999"/>
        </p:xfrm>
        <a:graphic>
          <a:graphicData uri="http://schemas.openxmlformats.org/drawingml/2006/table">
            <a:tbl>
              <a:tblPr/>
              <a:tblGrid>
                <a:gridCol w="3773487"/>
                <a:gridCol w="1379538"/>
                <a:gridCol w="1308100"/>
                <a:gridCol w="1171575"/>
                <a:gridCol w="1223962"/>
              </a:tblGrid>
              <a:tr h="1293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Физиология питания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2" action="ppaction://hlinksldjump"/>
                        </a:rPr>
                        <a:t>10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20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30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40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Блюда из мяса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10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7" action="ppaction://hlinksldjump"/>
                        </a:rPr>
                        <a:t>20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8" action="ppaction://hlinksldjump"/>
                        </a:rPr>
                        <a:t>30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9" action="ppaction://hlinksldjump"/>
                        </a:rPr>
                        <a:t>40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Кисломолочные продукты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0" action="ppaction://hlinksldjump"/>
                        </a:rPr>
                        <a:t>10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1" action="ppaction://hlinksldjump"/>
                        </a:rPr>
                        <a:t>20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2" action="ppaction://hlinksldjump"/>
                        </a:rPr>
                        <a:t>30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3" action="ppaction://hlinksldjump"/>
                        </a:rPr>
                        <a:t>40</a:t>
                      </a:r>
                      <a:endParaRPr kumimoji="0" lang="ru-RU" sz="5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3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Тесто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4" action="ppaction://hlinksldjump"/>
                        </a:rPr>
                        <a:t>10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5" action="ppaction://hlinksldjump"/>
                        </a:rPr>
                        <a:t>20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6" action="ppaction://hlinksldjump"/>
                        </a:rPr>
                        <a:t>30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7" action="ppaction://hlinksldjump"/>
                        </a:rPr>
                        <a:t>40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75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Загадки и поговорки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7" action="ppaction://hlinksldjump"/>
                        </a:rPr>
                        <a:t>10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8" action="ppaction://hlinksldjump"/>
                        </a:rPr>
                        <a:t>20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19" action="ppaction://hlinksldjump"/>
                        </a:rPr>
                        <a:t>30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hlinkClick r:id="rId20" action="ppaction://hlinksldjump"/>
                        </a:rPr>
                        <a:t>40</a:t>
                      </a:r>
                      <a:endParaRPr kumimoji="0" lang="ru-RU" sz="5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6643688" y="4221163"/>
            <a:ext cx="2249487" cy="565150"/>
          </a:xfrm>
          <a:prstGeom prst="wedgeRoundRectCallout">
            <a:avLst>
              <a:gd name="adj1" fmla="val -87602"/>
              <a:gd name="adj2" fmla="val 19693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err="1">
                <a:solidFill>
                  <a:srgbClr val="FF0000"/>
                </a:solidFill>
              </a:rPr>
              <a:t>Маленька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71438" y="333375"/>
            <a:ext cx="89646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20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«Загадки и поговорки»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2400" b="1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Продолжите поговорку: «Яство сладенько, да ложка …».</a:t>
            </a:r>
          </a:p>
        </p:txBody>
      </p:sp>
      <p:sp>
        <p:nvSpPr>
          <p:cNvPr id="41991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1512" name="Picture 8" descr="C:\Documents and Settings\Татьяна\Local Settings\Temporary Internet Files\Content.IE5\8GIYAUEC\MC90034484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0" y="2928938"/>
            <a:ext cx="22923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/>
      <p:bldP spid="41987" grpId="0" animBg="1"/>
      <p:bldP spid="419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6072188" y="4221163"/>
            <a:ext cx="2820987" cy="565150"/>
          </a:xfrm>
          <a:prstGeom prst="wedgeRoundRectCallout">
            <a:avLst>
              <a:gd name="adj1" fmla="val -75681"/>
              <a:gd name="adj2" fmla="val 20215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</a:rPr>
              <a:t>Холодильник.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1438" y="333375"/>
            <a:ext cx="89646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30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«Загадки и поговорки»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2400" b="1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Отгадайте загадку: «В нашей кухне целый год, Дед Мороз в шкафу живет»?</a:t>
            </a:r>
          </a:p>
        </p:txBody>
      </p:sp>
      <p:sp>
        <p:nvSpPr>
          <p:cNvPr id="43015" name="UTurnArrow">
            <a:hlinkClick r:id="rId3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2536" name="Picture 8" descr="C:\Documents and Settings\Татьяна\Local Settings\Temporary Internet Files\Content.IE5\Q7FU9H46\MC900215895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313" y="3000375"/>
            <a:ext cx="1882775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/>
      <p:bldP spid="43011" grpId="0" animBg="1"/>
      <p:bldP spid="430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7143750" y="4221163"/>
            <a:ext cx="1749425" cy="565150"/>
          </a:xfrm>
          <a:prstGeom prst="wedgeRoundRectCallout">
            <a:avLst>
              <a:gd name="adj1" fmla="val -112835"/>
              <a:gd name="adj2" fmla="val 19432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rgbClr val="FF0000"/>
                </a:solidFill>
              </a:rPr>
              <a:t>Соль.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1438" y="333375"/>
            <a:ext cx="89646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40 баллов </a:t>
            </a:r>
            <a:r>
              <a:rPr lang="ru-RU" sz="2800" b="1" dirty="0">
                <a:solidFill>
                  <a:schemeClr val="accent1"/>
                </a:solidFill>
              </a:rPr>
              <a:t>по теме «Загадки и поговорки»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39750" y="1341438"/>
            <a:ext cx="8064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2400" b="1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Отгадайте загадку: «В воде родится, а воды боится»? </a:t>
            </a:r>
          </a:p>
        </p:txBody>
      </p:sp>
      <p:sp>
        <p:nvSpPr>
          <p:cNvPr id="44039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15301" y="5746750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3562" name="Picture 10" descr="C:\Documents and Settings\Татьяна\Local Settings\Temporary Internet Files\Content.IE5\DGUBAHST\MC90029619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3286125"/>
            <a:ext cx="2947987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/>
      <p:bldP spid="44035" grpId="0" animBg="1"/>
      <p:bldP spid="440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5072063" y="4000500"/>
            <a:ext cx="3714750" cy="571500"/>
          </a:xfrm>
          <a:prstGeom prst="wedgeRoundRectCallout">
            <a:avLst>
              <a:gd name="adj1" fmla="val -61235"/>
              <a:gd name="adj2" fmla="val 230522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indent="360363">
              <a:defRPr/>
            </a:pPr>
            <a:r>
              <a:rPr lang="ru-RU" sz="2400" b="1" dirty="0">
                <a:solidFill>
                  <a:srgbClr val="FF0000"/>
                </a:solidFill>
              </a:rPr>
              <a:t>Покраснение кожи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10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«Физиология питания»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8867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Какой признак не является основным признаком пищевого отравления</a:t>
            </a:r>
            <a:r>
              <a:rPr lang="en-US" sz="2400" b="1" dirty="0">
                <a:solidFill>
                  <a:srgbClr val="FFFF00"/>
                </a:solidFill>
              </a:rPr>
              <a:t>?</a:t>
            </a:r>
          </a:p>
          <a:p>
            <a:pPr indent="90488">
              <a:spcBef>
                <a:spcPct val="50000"/>
              </a:spcBef>
              <a:buFontTx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  боль в области живота</a:t>
            </a:r>
          </a:p>
          <a:p>
            <a:pPr indent="90488">
              <a:spcBef>
                <a:spcPct val="50000"/>
              </a:spcBef>
              <a:buFontTx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  рвота</a:t>
            </a:r>
          </a:p>
          <a:p>
            <a:pPr indent="90488">
              <a:spcBef>
                <a:spcPct val="50000"/>
              </a:spcBef>
              <a:buFontTx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  головная боль</a:t>
            </a:r>
          </a:p>
          <a:p>
            <a:pPr indent="90488">
              <a:spcBef>
                <a:spcPct val="50000"/>
              </a:spcBef>
              <a:buFontTx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  покраснение кожи</a:t>
            </a:r>
          </a:p>
          <a:p>
            <a:pPr indent="90488">
              <a:spcBef>
                <a:spcPct val="50000"/>
              </a:spcBef>
              <a:buFontTx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  понос </a:t>
            </a:r>
          </a:p>
        </p:txBody>
      </p:sp>
      <p:sp>
        <p:nvSpPr>
          <p:cNvPr id="25607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20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«Физиология питания»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559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Назовите не менее 3-х полезных применений микроорганизмов.</a:t>
            </a:r>
          </a:p>
        </p:txBody>
      </p:sp>
      <p:sp>
        <p:nvSpPr>
          <p:cNvPr id="26631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285750" y="2000250"/>
            <a:ext cx="8607425" cy="3000375"/>
          </a:xfrm>
          <a:prstGeom prst="wedgeRoundRectCallout">
            <a:avLst>
              <a:gd name="adj1" fmla="val 317"/>
              <a:gd name="adj2" fmla="val 74516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в </a:t>
            </a:r>
            <a:r>
              <a:rPr lang="ru-RU" sz="2400" i="1" dirty="0">
                <a:solidFill>
                  <a:srgbClr val="FF0000"/>
                </a:solidFill>
              </a:rPr>
              <a:t>кулинарии</a:t>
            </a:r>
            <a:r>
              <a:rPr lang="ru-RU" sz="2400" b="1" dirty="0">
                <a:solidFill>
                  <a:srgbClr val="FF0000"/>
                </a:solidFill>
              </a:rPr>
              <a:t> - для процесса брожения теста;</a:t>
            </a:r>
          </a:p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в </a:t>
            </a:r>
            <a:r>
              <a:rPr lang="ru-RU" sz="2400" i="1" dirty="0">
                <a:solidFill>
                  <a:srgbClr val="FF0000"/>
                </a:solidFill>
              </a:rPr>
              <a:t>виноделии</a:t>
            </a:r>
            <a:r>
              <a:rPr lang="ru-RU" sz="2400" b="1" dirty="0">
                <a:solidFill>
                  <a:srgbClr val="FF0000"/>
                </a:solidFill>
              </a:rPr>
              <a:t> – для ускорения выделения соков из плодов;</a:t>
            </a:r>
          </a:p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в </a:t>
            </a:r>
            <a:r>
              <a:rPr lang="ru-RU" sz="2400" i="1" dirty="0" err="1">
                <a:solidFill>
                  <a:srgbClr val="FF0000"/>
                </a:solidFill>
              </a:rPr>
              <a:t>спиртоваренной</a:t>
            </a:r>
            <a:r>
              <a:rPr lang="ru-RU" sz="2400" i="1" dirty="0">
                <a:solidFill>
                  <a:srgbClr val="FF0000"/>
                </a:solidFill>
              </a:rPr>
              <a:t> промышленности </a:t>
            </a:r>
            <a:r>
              <a:rPr lang="ru-RU" sz="2400" b="1" dirty="0">
                <a:solidFill>
                  <a:srgbClr val="FF0000"/>
                </a:solidFill>
              </a:rPr>
              <a:t>– для получения дрожжей;</a:t>
            </a:r>
          </a:p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в </a:t>
            </a:r>
            <a:r>
              <a:rPr lang="ru-RU" sz="2400" i="1" dirty="0">
                <a:solidFill>
                  <a:srgbClr val="FF0000"/>
                </a:solidFill>
              </a:rPr>
              <a:t>медицинской промышленности </a:t>
            </a:r>
            <a:r>
              <a:rPr lang="ru-RU" sz="2400" b="1" dirty="0">
                <a:solidFill>
                  <a:srgbClr val="FF0000"/>
                </a:solidFill>
              </a:rPr>
              <a:t>при производстве лекарств.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30" grpId="0"/>
      <p:bldP spid="266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714375" y="3214688"/>
            <a:ext cx="8107363" cy="2143125"/>
          </a:xfrm>
          <a:prstGeom prst="wedgeRoundRectCallout">
            <a:avLst>
              <a:gd name="adj1" fmla="val 2959"/>
              <a:gd name="adj2" fmla="val 63969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вызвать врача;</a:t>
            </a:r>
          </a:p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до приезда врача промыть желудок;</a:t>
            </a:r>
          </a:p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после промывания дать активированный уголь в растворенном состоянии;</a:t>
            </a:r>
          </a:p>
          <a:p>
            <a:pPr indent="36036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через 2-3 часа повторно промыть желудок.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30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«Физиология питания»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559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Как правильно оказать первую медицинскую помощь человеку с признаками пищевого отравления</a:t>
            </a:r>
            <a:r>
              <a:rPr lang="en-US" sz="2400" b="1" dirty="0">
                <a:solidFill>
                  <a:srgbClr val="FFFF00"/>
                </a:solidFill>
              </a:rPr>
              <a:t>? 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29703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9" grpId="0" animBg="1"/>
      <p:bldP spid="297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285875" y="2428875"/>
            <a:ext cx="7607300" cy="2857500"/>
          </a:xfrm>
          <a:prstGeom prst="wedgeRoundRectCallout">
            <a:avLst>
              <a:gd name="adj1" fmla="val 4307"/>
              <a:gd name="adj2" fmla="val 64260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Это отравления продуктами, ядовитыми по своей природе:</a:t>
            </a:r>
          </a:p>
          <a:p>
            <a:pPr marL="88900" indent="441325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грибами;</a:t>
            </a:r>
          </a:p>
          <a:p>
            <a:pPr marL="88900" indent="441325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нитратами и нитритами;</a:t>
            </a:r>
          </a:p>
          <a:p>
            <a:pPr marL="88900" indent="441325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примесями, попавшими в продукты из материала посуды, оборудования, тары;</a:t>
            </a:r>
          </a:p>
          <a:p>
            <a:pPr marL="88900" indent="441325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из окружающей среды.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40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«Физиология питания»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67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Что такое </a:t>
            </a:r>
            <a:r>
              <a:rPr lang="ru-RU" sz="2400" i="1" dirty="0">
                <a:solidFill>
                  <a:srgbClr val="FFFF00"/>
                </a:solidFill>
              </a:rPr>
              <a:t>немикробные  </a:t>
            </a:r>
            <a:r>
              <a:rPr lang="ru-RU" sz="2400" b="1" dirty="0">
                <a:solidFill>
                  <a:srgbClr val="FFFF00"/>
                </a:solidFill>
              </a:rPr>
              <a:t>пищевые отравления?.</a:t>
            </a:r>
          </a:p>
        </p:txBody>
      </p:sp>
      <p:sp>
        <p:nvSpPr>
          <p:cNvPr id="27655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6072188" y="2857500"/>
            <a:ext cx="2463800" cy="1785938"/>
          </a:xfrm>
          <a:prstGeom prst="wedgeRoundRectCallout">
            <a:avLst>
              <a:gd name="adj1" fmla="val -67130"/>
              <a:gd name="adj2" fmla="val 104760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indent="35401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говядину;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свинину;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баранину;</a:t>
            </a:r>
          </a:p>
          <a:p>
            <a:pPr indent="354013">
              <a:buFont typeface="Wingdings" pitchFamily="2" charset="2"/>
              <a:buChar char="Ø"/>
              <a:defRPr/>
            </a:pPr>
            <a:r>
              <a:rPr lang="ru-RU" sz="2400" b="1" dirty="0">
                <a:solidFill>
                  <a:srgbClr val="FF0000"/>
                </a:solidFill>
              </a:rPr>
              <a:t>телятину.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10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«Блюда из мяса»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559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Какие основные виды мяса употребляют в пищу</a:t>
            </a:r>
            <a:r>
              <a:rPr lang="en-US" sz="2400" b="1" dirty="0">
                <a:solidFill>
                  <a:srgbClr val="FFFF00"/>
                </a:solidFill>
              </a:rPr>
              <a:t>?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0727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8201" name="Picture 9" descr="C:\Documents and Settings\Татьяна\Local Settings\Temporary Internet Files\Content.IE5\EJWPQLQJ\MC90034485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2928938"/>
            <a:ext cx="2571750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0" descr="C:\Documents and Settings\Татьяна\Local Settings\Temporary Internet Files\Content.IE5\Q7FU9H46\MM900040928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857375" y="3929063"/>
            <a:ext cx="1733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C:\Documents and Settings\Татьяна\Local Settings\Temporary Internet Files\Content.IE5\8GIYAUEC\MM900040929[1]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25" y="3714750"/>
            <a:ext cx="14001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 animBg="1"/>
      <p:bldP spid="30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785938" y="3143250"/>
            <a:ext cx="7107237" cy="1785938"/>
          </a:xfrm>
          <a:prstGeom prst="wedgeRoundRectCallout">
            <a:avLst>
              <a:gd name="adj1" fmla="val 780"/>
              <a:gd name="adj2" fmla="val 95107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</a:rPr>
              <a:t>   При медленном оттаивании мясной сок всасывается мышечными волокнами и потеря пищевой ценности продукта уменьшается.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20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«Блюда из мяса»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559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Почему замороженное мясо лучше оттаивать медленно в естественных условиях</a:t>
            </a:r>
            <a:r>
              <a:rPr lang="en-US" sz="2400" b="1" dirty="0">
                <a:solidFill>
                  <a:srgbClr val="FFFF00"/>
                </a:solidFill>
              </a:rPr>
              <a:t>?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1751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nimBg="1"/>
      <p:bldP spid="317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2555875" y="5661025"/>
            <a:ext cx="3744913" cy="574675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 w="38100" algn="ctr">
            <a:solidFill>
              <a:schemeClr val="accent1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Правильный ответ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786438" y="4286250"/>
            <a:ext cx="3106737" cy="571500"/>
          </a:xfrm>
          <a:prstGeom prst="wedgeRoundRectCallout">
            <a:avLst>
              <a:gd name="adj1" fmla="val -61227"/>
              <a:gd name="adj2" fmla="val 206038"/>
              <a:gd name="adj3" fmla="val 16667"/>
            </a:avLst>
          </a:prstGeom>
          <a:solidFill>
            <a:schemeClr val="accent1"/>
          </a:solidFill>
          <a:ln w="38100" algn="ctr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marL="457200" indent="-457200" algn="ctr">
              <a:defRPr/>
            </a:pPr>
            <a:r>
              <a:rPr lang="ru-RU" sz="2400" b="1" dirty="0">
                <a:solidFill>
                  <a:srgbClr val="FF0000"/>
                </a:solidFill>
              </a:rPr>
              <a:t>Охлажденное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68313" y="254000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280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chemeClr val="accent1"/>
                </a:solidFill>
              </a:rPr>
              <a:t>Вопрос на </a:t>
            </a:r>
            <a:r>
              <a:rPr lang="ru-RU" sz="2800" b="1" dirty="0">
                <a:solidFill>
                  <a:srgbClr val="FF0000"/>
                </a:solidFill>
              </a:rPr>
              <a:t>30 баллов</a:t>
            </a:r>
            <a:r>
              <a:rPr lang="ru-RU" sz="2800" b="1" dirty="0">
                <a:solidFill>
                  <a:schemeClr val="accent1"/>
                </a:solidFill>
              </a:rPr>
              <a:t> по теме «Блюда из мяса»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828675" y="2052638"/>
            <a:ext cx="75596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FF00"/>
                </a:solidFill>
              </a:rPr>
              <a:t>   Какое мясо является лучшим для кулинарного использования</a:t>
            </a:r>
            <a:r>
              <a:rPr lang="en-US" sz="2400" b="1" dirty="0">
                <a:solidFill>
                  <a:srgbClr val="FFFF00"/>
                </a:solidFill>
              </a:rPr>
              <a:t>?</a:t>
            </a:r>
            <a:endParaRPr lang="ru-RU" sz="2400" b="1" dirty="0">
              <a:solidFill>
                <a:srgbClr val="FFFF00"/>
              </a:solidFill>
            </a:endParaRPr>
          </a:p>
          <a:p>
            <a:pPr marL="354013" indent="3683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парное</a:t>
            </a:r>
          </a:p>
          <a:p>
            <a:pPr marL="354013" indent="3683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охлажденное</a:t>
            </a:r>
          </a:p>
          <a:p>
            <a:pPr marL="354013" indent="36830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ru-RU" sz="2400" b="1" dirty="0">
                <a:solidFill>
                  <a:srgbClr val="FFFF00"/>
                </a:solidFill>
              </a:rPr>
              <a:t>подмороженное</a:t>
            </a:r>
          </a:p>
        </p:txBody>
      </p:sp>
      <p:sp>
        <p:nvSpPr>
          <p:cNvPr id="32775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 rot="5400000">
            <a:off x="8137526" y="5768975"/>
            <a:ext cx="741362" cy="814387"/>
          </a:xfrm>
          <a:custGeom>
            <a:avLst/>
            <a:gdLst>
              <a:gd name="G0" fmla="+- 0 0 0"/>
              <a:gd name="G1" fmla="+- 6937 0 0"/>
              <a:gd name="G2" fmla="*/ 6937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6937"/>
              <a:gd name="G10" fmla="+- 21600 0 9725"/>
              <a:gd name="G11" fmla="min G10 8691"/>
              <a:gd name="G12" fmla="+- 8968 0 0"/>
              <a:gd name="G13" fmla="+- 17810 0 5975"/>
              <a:gd name="G14" fmla="+- 17810 0 0"/>
              <a:gd name="G15" fmla="*/ 6937 5842 6110"/>
              <a:gd name="G16" fmla="+- 8968 1350 0"/>
              <a:gd name="G17" fmla="+- 8310 0 G15"/>
              <a:gd name="G18" fmla="*/ G17 G7 8310"/>
              <a:gd name="G19" fmla="+- 6937 G18 0"/>
              <a:gd name="G20" fmla="+- G4 0 G18"/>
              <a:gd name="T0" fmla="*/ 9566 w 21600"/>
              <a:gd name="T1" fmla="*/ 0 h 21600"/>
              <a:gd name="T2" fmla="*/ 3469 w 21600"/>
              <a:gd name="T3" fmla="*/ 21600 h 21600"/>
              <a:gd name="T4" fmla="*/ 9725 w 21600"/>
              <a:gd name="T5" fmla="*/ 8968 h 21600"/>
              <a:gd name="T6" fmla="*/ 15663 w 21600"/>
              <a:gd name="T7" fmla="*/ 17810 h 21600"/>
              <a:gd name="T8" fmla="*/ 21600 w 21600"/>
              <a:gd name="T9" fmla="*/ 8968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7810"/>
                </a:moveTo>
                <a:lnTo>
                  <a:pt x="21600" y="8968"/>
                </a:lnTo>
                <a:lnTo>
                  <a:pt x="19132" y="8968"/>
                </a:lnTo>
                <a:lnTo>
                  <a:pt x="19132" y="8310"/>
                </a:lnTo>
                <a:cubicBezTo>
                  <a:pt x="19132" y="3721"/>
                  <a:pt x="14849" y="0"/>
                  <a:pt x="9566" y="0"/>
                </a:cubicBezTo>
                <a:cubicBezTo>
                  <a:pt x="4283" y="0"/>
                  <a:pt x="0" y="3799"/>
                  <a:pt x="0" y="8485"/>
                </a:cubicBezTo>
                <a:lnTo>
                  <a:pt x="0" y="21600"/>
                </a:lnTo>
                <a:lnTo>
                  <a:pt x="6937" y="21600"/>
                </a:lnTo>
                <a:lnTo>
                  <a:pt x="6937" y="8310"/>
                </a:lnTo>
                <a:cubicBezTo>
                  <a:pt x="6937" y="7384"/>
                  <a:pt x="7801" y="6633"/>
                  <a:pt x="8867" y="6633"/>
                </a:cubicBezTo>
                <a:lnTo>
                  <a:pt x="10264" y="6633"/>
                </a:lnTo>
                <a:cubicBezTo>
                  <a:pt x="11330" y="6633"/>
                  <a:pt x="12194" y="7384"/>
                  <a:pt x="12194" y="8310"/>
                </a:cubicBezTo>
                <a:lnTo>
                  <a:pt x="12194" y="8968"/>
                </a:lnTo>
                <a:lnTo>
                  <a:pt x="9725" y="8968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accent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4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Другая 5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FFFF00"/>
      </a:hlink>
      <a:folHlink>
        <a:srgbClr val="540054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00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1598</TotalTime>
  <Words>764</Words>
  <Application>Microsoft PowerPoint</Application>
  <PresentationFormat>Экран (4:3)</PresentationFormat>
  <Paragraphs>163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119</cp:revision>
  <dcterms:created xsi:type="dcterms:W3CDTF">2009-04-20T15:13:08Z</dcterms:created>
  <dcterms:modified xsi:type="dcterms:W3CDTF">2013-02-06T18:40:31Z</dcterms:modified>
</cp:coreProperties>
</file>