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77" r:id="rId3"/>
    <p:sldId id="259" r:id="rId4"/>
    <p:sldId id="260" r:id="rId5"/>
    <p:sldId id="267" r:id="rId6"/>
    <p:sldId id="269" r:id="rId7"/>
    <p:sldId id="270" r:id="rId8"/>
    <p:sldId id="266" r:id="rId9"/>
    <p:sldId id="263" r:id="rId10"/>
    <p:sldId id="273" r:id="rId11"/>
    <p:sldId id="271" r:id="rId12"/>
    <p:sldId id="272" r:id="rId13"/>
    <p:sldId id="264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72" y="-3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0"/>
            <a:ext cx="9148763" cy="6856413"/>
            <a:chOff x="0" y="0"/>
            <a:chExt cx="5763" cy="4319"/>
          </a:xfrm>
        </p:grpSpPr>
        <p:sp>
          <p:nvSpPr>
            <p:cNvPr id="2050" name="Rectangle 2"/>
            <p:cNvSpPr>
              <a:spLocks noChangeArrowheads="1"/>
            </p:cNvSpPr>
            <p:nvPr/>
          </p:nvSpPr>
          <p:spPr bwMode="ltGray">
            <a:xfrm>
              <a:off x="0" y="0"/>
              <a:ext cx="528" cy="4319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000000">
                    <a:gamma/>
                    <a:tint val="0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51" name="Line 3"/>
            <p:cNvSpPr>
              <a:spLocks noChangeShapeType="1"/>
            </p:cNvSpPr>
            <p:nvPr/>
          </p:nvSpPr>
          <p:spPr bwMode="ltGray">
            <a:xfrm>
              <a:off x="0" y="231"/>
              <a:ext cx="5760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2" name="Line 4"/>
            <p:cNvSpPr>
              <a:spLocks noChangeShapeType="1"/>
            </p:cNvSpPr>
            <p:nvPr/>
          </p:nvSpPr>
          <p:spPr bwMode="auto">
            <a:xfrm>
              <a:off x="0" y="285"/>
              <a:ext cx="576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3" name="Line 5"/>
            <p:cNvSpPr>
              <a:spLocks noChangeShapeType="1"/>
            </p:cNvSpPr>
            <p:nvPr/>
          </p:nvSpPr>
          <p:spPr bwMode="auto">
            <a:xfrm>
              <a:off x="0" y="3972"/>
              <a:ext cx="57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54" name="Line 6"/>
            <p:cNvSpPr>
              <a:spLocks noChangeShapeType="1"/>
            </p:cNvSpPr>
            <p:nvPr/>
          </p:nvSpPr>
          <p:spPr bwMode="ltGray">
            <a:xfrm>
              <a:off x="0" y="4044"/>
              <a:ext cx="5763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56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52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0"/>
            <a:ext cx="9148763" cy="6856413"/>
            <a:chOff x="0" y="0"/>
            <a:chExt cx="5763" cy="4319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ltGray">
            <a:xfrm>
              <a:off x="0" y="0"/>
              <a:ext cx="528" cy="4319"/>
            </a:xfrm>
            <a:prstGeom prst="rect">
              <a:avLst/>
            </a:prstGeom>
            <a:gradFill rotWithShape="0">
              <a:gsLst>
                <a:gs pos="0">
                  <a:srgbClr val="000000"/>
                </a:gs>
                <a:gs pos="50000">
                  <a:srgbClr val="000000">
                    <a:gamma/>
                    <a:tint val="0"/>
                    <a:invGamma/>
                  </a:srgbClr>
                </a:gs>
                <a:gs pos="100000">
                  <a:srgbClr val="000000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7" name="Line 3"/>
            <p:cNvSpPr>
              <a:spLocks noChangeShapeType="1"/>
            </p:cNvSpPr>
            <p:nvPr/>
          </p:nvSpPr>
          <p:spPr bwMode="ltGray">
            <a:xfrm>
              <a:off x="0" y="231"/>
              <a:ext cx="5763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8" name="Line 4"/>
            <p:cNvSpPr>
              <a:spLocks noChangeShapeType="1"/>
            </p:cNvSpPr>
            <p:nvPr/>
          </p:nvSpPr>
          <p:spPr bwMode="black">
            <a:xfrm>
              <a:off x="0" y="285"/>
              <a:ext cx="57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9" name="Line 5"/>
            <p:cNvSpPr>
              <a:spLocks noChangeShapeType="1"/>
            </p:cNvSpPr>
            <p:nvPr/>
          </p:nvSpPr>
          <p:spPr bwMode="black">
            <a:xfrm>
              <a:off x="0" y="3972"/>
              <a:ext cx="576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30" name="Line 6"/>
            <p:cNvSpPr>
              <a:spLocks noChangeShapeType="1"/>
            </p:cNvSpPr>
            <p:nvPr/>
          </p:nvSpPr>
          <p:spPr bwMode="ltGray">
            <a:xfrm>
              <a:off x="0" y="4044"/>
              <a:ext cx="5763" cy="0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3992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ru-RU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90%D0%9F%D0%A0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ru.wikipedia.org/wiki/Autodes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428728" y="1857364"/>
            <a:ext cx="7572460" cy="32861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452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effectLst/>
                <a:latin typeface="Arial Black"/>
              </a:rPr>
              <a:t>Прикладное 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effectLst/>
                <a:latin typeface="Arial Black"/>
              </a:rPr>
              <a:t>программное обеспечение 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effectLst/>
                <a:latin typeface="Arial Black"/>
              </a:rPr>
              <a:t>для строительных профессий</a:t>
            </a:r>
          </a:p>
          <a:p>
            <a:pPr lvl="0"/>
            <a:r>
              <a:rPr lang="ru-RU" sz="3600" b="1" dirty="0" smtClean="0">
                <a:solidFill>
                  <a:srgbClr val="7030A0"/>
                </a:solidFill>
              </a:rPr>
              <a:t>Программа КОМПАС</a:t>
            </a:r>
            <a:r>
              <a:rPr lang="en-US" sz="3600" b="1" dirty="0" smtClean="0">
                <a:solidFill>
                  <a:srgbClr val="7030A0"/>
                </a:solidFill>
              </a:rPr>
              <a:t> 3D</a:t>
            </a:r>
            <a:r>
              <a:rPr lang="ru-RU" sz="3600" b="1" dirty="0" smtClean="0">
                <a:solidFill>
                  <a:srgbClr val="7030A0"/>
                </a:solidFill>
              </a:rPr>
              <a:t>;</a:t>
            </a:r>
          </a:p>
          <a:p>
            <a:pPr lvl="0"/>
            <a:r>
              <a:rPr lang="ru-RU" sz="3600" b="1" dirty="0" smtClean="0">
                <a:solidFill>
                  <a:srgbClr val="7030A0"/>
                </a:solidFill>
              </a:rPr>
              <a:t>Программа </a:t>
            </a:r>
            <a:r>
              <a:rPr lang="en-US" sz="3600" b="1" dirty="0" smtClean="0">
                <a:solidFill>
                  <a:srgbClr val="7030A0"/>
                </a:solidFill>
              </a:rPr>
              <a:t>AutoCAD</a:t>
            </a:r>
            <a:r>
              <a:rPr lang="ru-RU" sz="3600" b="1" dirty="0" smtClean="0">
                <a:solidFill>
                  <a:srgbClr val="7030A0"/>
                </a:solidFill>
              </a:rPr>
              <a:t>;</a:t>
            </a:r>
          </a:p>
          <a:p>
            <a:pPr lvl="0"/>
            <a:r>
              <a:rPr lang="ru-RU" sz="3600" b="1" dirty="0" smtClean="0">
                <a:solidFill>
                  <a:srgbClr val="7030A0"/>
                </a:solidFill>
              </a:rPr>
              <a:t>Программа </a:t>
            </a:r>
            <a:r>
              <a:rPr lang="ru-RU" sz="3600" b="1" dirty="0" err="1" smtClean="0">
                <a:solidFill>
                  <a:srgbClr val="7030A0"/>
                </a:solidFill>
              </a:rPr>
              <a:t>VisiCon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err="1" smtClean="0">
                <a:solidFill>
                  <a:srgbClr val="7030A0"/>
                </a:solidFill>
              </a:rPr>
              <a:t>Pro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effectLst/>
              <a:latin typeface="Arial Black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928794" y="5214950"/>
            <a:ext cx="6286544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Липецк 2012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66800" y="357166"/>
            <a:ext cx="7772400" cy="573883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Ранние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версии </a:t>
            </a:r>
            <a:r>
              <a:rPr lang="ru-RU" sz="2800" b="1" i="1" dirty="0" err="1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AutoCAD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оперировали элементарными объектами, такими как круги, линии, дуги и др., из которых составлялись более сложные объекты. </a:t>
            </a:r>
            <a:endParaRPr lang="en-US" sz="2800" b="1" i="1" dirty="0" smtClean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Однако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на современном этапе программа включает в себя полный набор средств, обеспечивающих комплексное трёхмерное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моделирование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ru-R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5043" t="28085" r="43787" b="32340"/>
          <a:stretch>
            <a:fillRect/>
          </a:stretch>
        </p:blipFill>
        <p:spPr bwMode="auto">
          <a:xfrm>
            <a:off x="1142976" y="500042"/>
            <a:ext cx="7630039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7772400" cy="785818"/>
          </a:xfrm>
        </p:spPr>
        <p:txBody>
          <a:bodyPr/>
          <a:lstStyle/>
          <a:p>
            <a:pPr algn="ctr"/>
            <a:r>
              <a:rPr lang="ru-RU" sz="3200" dirty="0" smtClean="0"/>
              <a:t>Интерфейс программы </a:t>
            </a:r>
            <a:r>
              <a:rPr lang="ru-RU" sz="3200" b="1" dirty="0" err="1" smtClean="0"/>
              <a:t>AutoCAD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3086" t="21875" r="35058" b="25390"/>
          <a:stretch>
            <a:fillRect/>
          </a:stretch>
        </p:blipFill>
        <p:spPr bwMode="auto">
          <a:xfrm>
            <a:off x="1571604" y="857232"/>
            <a:ext cx="6786610" cy="517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3906" t="22570" r="7551" b="18402"/>
          <a:stretch>
            <a:fillRect/>
          </a:stretch>
        </p:blipFill>
        <p:spPr bwMode="auto">
          <a:xfrm>
            <a:off x="2143108" y="2000240"/>
            <a:ext cx="5643602" cy="2821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000100" y="928670"/>
            <a:ext cx="814390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Программа </a:t>
            </a:r>
            <a:r>
              <a:rPr lang="ru-RU" sz="4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VisiCon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разрабатываемая компанией </a:t>
            </a:r>
            <a:r>
              <a:rPr lang="ru-RU" sz="4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GrandSoft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рассчитана на профессионалов, но подойдет и рядовому пользователю, желающему улучшить свой интерьер</a:t>
            </a:r>
            <a:endParaRPr lang="ru-RU" sz="36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/>
          <a:srcRect l="86312" t="16015" r="6844" b="78126"/>
          <a:stretch>
            <a:fillRect/>
          </a:stretch>
        </p:blipFill>
        <p:spPr bwMode="auto">
          <a:xfrm>
            <a:off x="7543789" y="357166"/>
            <a:ext cx="1600211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VisiCon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85728"/>
            <a:ext cx="464347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072198" y="428604"/>
            <a:ext cx="28575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Оформление виртуального дома начинается со стен, для рисования которых предусмотрен специальный инструмент. Можно указать длину и толщину создаваемой стены в метрах и сантиметрах соответственно. Далее добавляются двери и окна различных типов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378619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Разобравшись с планировкой помещения, можно переходить и к отделочным работам. В программе можно не только выбирать из предложенных вариантов, но и создавать собственные отделочные материалы, а также подбирать цвета кафельной плитки, обои и другие материалы</a:t>
            </a:r>
            <a:endParaRPr lang="ru-RU" sz="20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селяемся?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57166"/>
            <a:ext cx="5075258" cy="412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85852" y="4357694"/>
            <a:ext cx="75723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Покончив с капитальными работами, приступаем к расстановке мебели. Библиотеки пакета предоставляют к нашим услугам большое количество самой разнообразной мебели, сгруппированной по типу интерьера</a:t>
            </a:r>
            <a:endParaRPr lang="ru-RU" sz="24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oft.mail.ru/NAuthorFiles/articles/904/images/pic3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500042"/>
            <a:ext cx="542928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00100" y="4286256"/>
            <a:ext cx="80010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Закончив редактирование, проект помещения можно просмотреть и в трехмерном виде. Меняя ракурсы и масштаб изображения с помощью специальных команд, пользователь может даже устроить виртуальную прогулку по новым комнатам и коридорам. </a:t>
            </a:r>
            <a:endParaRPr lang="ru-RU" sz="24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5" name="Picture 13" descr="KPP04"/>
          <p:cNvPicPr>
            <a:picLocks noChangeAspect="1" noChangeArrowheads="1"/>
          </p:cNvPicPr>
          <p:nvPr/>
        </p:nvPicPr>
        <p:blipFill>
          <a:blip r:embed="rId2"/>
          <a:srcRect l="5290" t="26054" r="5058" b="57799"/>
          <a:stretch>
            <a:fillRect/>
          </a:stretch>
        </p:blipFill>
        <p:spPr bwMode="auto">
          <a:xfrm>
            <a:off x="0" y="2857496"/>
            <a:ext cx="9144000" cy="2932117"/>
          </a:xfrm>
          <a:prstGeom prst="rect">
            <a:avLst/>
          </a:prstGeom>
          <a:noFill/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785786" y="928670"/>
            <a:ext cx="5334027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sz="5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КОМПАС-3</a:t>
            </a:r>
            <a:r>
              <a:rPr lang="en-US" sz="5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D</a:t>
            </a:r>
            <a:endParaRPr lang="ru-RU" sz="5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pic>
        <p:nvPicPr>
          <p:cNvPr id="3080" name="Picture 8" descr="Рисунок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7763" y="260350"/>
            <a:ext cx="2663825" cy="26495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57166"/>
            <a:ext cx="7929650" cy="928694"/>
          </a:xfrm>
        </p:spPr>
        <p:txBody>
          <a:bodyPr/>
          <a:lstStyle/>
          <a:p>
            <a:pPr algn="ctr"/>
            <a:r>
              <a:rPr lang="ru-RU" sz="3600" b="1" dirty="0" smtClean="0"/>
              <a:t>Программное приложение </a:t>
            </a:r>
            <a:br>
              <a:rPr lang="ru-RU" sz="3600" b="1" dirty="0" smtClean="0"/>
            </a:br>
            <a:r>
              <a:rPr lang="ru-RU" sz="3600" b="1" i="0" dirty="0" smtClean="0"/>
              <a:t>КОМПАС 3</a:t>
            </a:r>
            <a:r>
              <a:rPr lang="en-US" sz="3600" b="1" i="0" dirty="0" smtClean="0"/>
              <a:t>D</a:t>
            </a:r>
            <a:endParaRPr lang="ru-RU" sz="3600" i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43050"/>
            <a:ext cx="8286776" cy="4643494"/>
          </a:xfrm>
        </p:spPr>
        <p:txBody>
          <a:bodyPr/>
          <a:lstStyle/>
          <a:p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Компас 3D – одна из лучших систем трехмерного твердотельного моделирования. 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Программа 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имеет русский интерфейс и может быть использована, как в машиностроительной промышленности, так и для строительного проектирования.</a:t>
            </a:r>
          </a:p>
          <a:p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При помощи данной программы можно в кратчайшие сроки осуществлять подготовку производства, быстро разрабатывать конструкторскую и технологическую документацию, необходимую для выпуска изделий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357290" y="500042"/>
            <a:ext cx="7643866" cy="5000660"/>
          </a:xfrm>
        </p:spPr>
        <p:txBody>
          <a:bodyPr/>
          <a:lstStyle/>
          <a:p>
            <a:pPr algn="l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Какие инструменты мы используем при черчении?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algn="l">
              <a:buFontTx/>
              <a:buChar char="-"/>
            </a:pP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Карандаш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, линейка и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циркуль</a:t>
            </a:r>
            <a:endParaRPr lang="ru-RU" sz="2400" i="1" dirty="0" smtClean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algn="l">
              <a:buFontTx/>
              <a:buChar char="-"/>
            </a:pPr>
            <a:endParaRPr lang="ru-RU" sz="24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algn="l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Из каких элементов может состоять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чертёж?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algn="l">
              <a:buFontTx/>
              <a:buChar char="-"/>
            </a:pP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Отрезков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, окружностей и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прямоугольников</a:t>
            </a:r>
            <a:endParaRPr lang="ru-RU" sz="2400" i="1" dirty="0" smtClean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algn="l">
              <a:buFontTx/>
              <a:buChar char="-"/>
            </a:pPr>
            <a:endParaRPr lang="ru-RU" sz="24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algn="l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- А какова точность построения и от чего она зависит?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pPr algn="l"/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- С точностью, которую предоставляют </a:t>
            </a:r>
            <a:r>
              <a:rPr lang="ru-RU" sz="2400" i="1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чертежные </a:t>
            </a:r>
            <a:r>
              <a:rPr lang="ru-RU" sz="2400" i="1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инструменты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800" y="1438275"/>
            <a:ext cx="8313738" cy="3968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3492" name="Picture 4" descr="kompas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42852"/>
            <a:ext cx="8286776" cy="6429419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7166"/>
            <a:ext cx="7632700" cy="573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875" y="333375"/>
            <a:ext cx="4248150" cy="1341438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ru-RU" b="1"/>
              <a:t>Окно программы</a:t>
            </a:r>
          </a:p>
        </p:txBody>
      </p:sp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2"/>
          <a:srcRect b="4172"/>
          <a:stretch>
            <a:fillRect/>
          </a:stretch>
        </p:blipFill>
        <p:spPr bwMode="auto">
          <a:xfrm>
            <a:off x="2339975" y="1700213"/>
            <a:ext cx="6553200" cy="471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428" name="AutoShape 12"/>
          <p:cNvSpPr>
            <a:spLocks noChangeArrowheads="1"/>
          </p:cNvSpPr>
          <p:nvPr/>
        </p:nvSpPr>
        <p:spPr bwMode="auto">
          <a:xfrm flipH="1">
            <a:off x="6948488" y="549275"/>
            <a:ext cx="1800225" cy="863600"/>
          </a:xfrm>
          <a:prstGeom prst="wedgeRectCallout">
            <a:avLst>
              <a:gd name="adj1" fmla="val -50884"/>
              <a:gd name="adj2" fmla="val 84741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Кнопки управления окном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60429" name="AutoShape 13"/>
          <p:cNvSpPr>
            <a:spLocks noChangeArrowheads="1"/>
          </p:cNvSpPr>
          <p:nvPr/>
        </p:nvSpPr>
        <p:spPr bwMode="auto">
          <a:xfrm flipH="1">
            <a:off x="179388" y="3213100"/>
            <a:ext cx="2016125" cy="576263"/>
          </a:xfrm>
          <a:prstGeom prst="wedgeRectCallout">
            <a:avLst>
              <a:gd name="adj1" fmla="val -58027"/>
              <a:gd name="adj2" fmla="val -154351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1600" b="1" dirty="0" smtClean="0">
                <a:latin typeface="Times New Roman" pitchFamily="18" charset="0"/>
              </a:rPr>
              <a:t>Инструментальная панель</a:t>
            </a:r>
            <a:endParaRPr lang="ru-RU" sz="1600" b="1" dirty="0">
              <a:latin typeface="Times New Roman" pitchFamily="18" charset="0"/>
            </a:endParaRPr>
          </a:p>
        </p:txBody>
      </p:sp>
      <p:sp>
        <p:nvSpPr>
          <p:cNvPr id="60430" name="AutoShape 14"/>
          <p:cNvSpPr>
            <a:spLocks noChangeArrowheads="1"/>
          </p:cNvSpPr>
          <p:nvPr/>
        </p:nvSpPr>
        <p:spPr bwMode="auto">
          <a:xfrm flipH="1">
            <a:off x="179388" y="4221163"/>
            <a:ext cx="2016125" cy="576262"/>
          </a:xfrm>
          <a:prstGeom prst="wedgeRectCallout">
            <a:avLst>
              <a:gd name="adj1" fmla="val -131736"/>
              <a:gd name="adj2" fmla="val -20528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Рабочее поле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60431" name="AutoShape 15"/>
          <p:cNvSpPr>
            <a:spLocks noChangeArrowheads="1"/>
          </p:cNvSpPr>
          <p:nvPr/>
        </p:nvSpPr>
        <p:spPr bwMode="auto">
          <a:xfrm flipH="1">
            <a:off x="179388" y="5157788"/>
            <a:ext cx="2016125" cy="576262"/>
          </a:xfrm>
          <a:prstGeom prst="wedgeRectCallout">
            <a:avLst>
              <a:gd name="adj1" fmla="val -62681"/>
              <a:gd name="adj2" fmla="val 117218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Строка состояния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60432" name="AutoShape 16"/>
          <p:cNvSpPr>
            <a:spLocks noChangeArrowheads="1"/>
          </p:cNvSpPr>
          <p:nvPr/>
        </p:nvSpPr>
        <p:spPr bwMode="auto">
          <a:xfrm flipH="1">
            <a:off x="179388" y="6092825"/>
            <a:ext cx="2016125" cy="576263"/>
          </a:xfrm>
          <a:prstGeom prst="wedgeRectCallout">
            <a:avLst>
              <a:gd name="adj1" fmla="val -61185"/>
              <a:gd name="adj2" fmla="val -7579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Строка сообщений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60433" name="AutoShape 17"/>
          <p:cNvSpPr>
            <a:spLocks noChangeArrowheads="1"/>
          </p:cNvSpPr>
          <p:nvPr/>
        </p:nvSpPr>
        <p:spPr bwMode="auto">
          <a:xfrm flipH="1">
            <a:off x="179388" y="2060575"/>
            <a:ext cx="2016125" cy="576263"/>
          </a:xfrm>
          <a:prstGeom prst="wedgeRectCallout">
            <a:avLst>
              <a:gd name="adj1" fmla="val -64038"/>
              <a:gd name="adj2" fmla="val -16106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Панель переключения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60436" name="AutoShape 20"/>
          <p:cNvSpPr>
            <a:spLocks noChangeArrowheads="1"/>
          </p:cNvSpPr>
          <p:nvPr/>
        </p:nvSpPr>
        <p:spPr bwMode="auto">
          <a:xfrm flipH="1">
            <a:off x="179388" y="1268413"/>
            <a:ext cx="2016125" cy="576262"/>
          </a:xfrm>
          <a:prstGeom prst="wedgeRectCallout">
            <a:avLst>
              <a:gd name="adj1" fmla="val -57481"/>
              <a:gd name="adj2" fmla="val 6763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Панель </a:t>
            </a:r>
            <a:br>
              <a:rPr lang="ru-RU" b="1" dirty="0" smtClean="0">
                <a:latin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</a:rPr>
              <a:t>меню</a:t>
            </a:r>
            <a:r>
              <a:rPr lang="ru-RU" dirty="0" smtClean="0">
                <a:latin typeface="Times New Roman" pitchFamily="18" charset="0"/>
              </a:rPr>
              <a:t> </a:t>
            </a:r>
            <a:endParaRPr lang="ru-RU" dirty="0">
              <a:latin typeface="Times New Roman" pitchFamily="18" charset="0"/>
            </a:endParaRPr>
          </a:p>
        </p:txBody>
      </p:sp>
      <p:sp>
        <p:nvSpPr>
          <p:cNvPr id="60437" name="AutoShape 21"/>
          <p:cNvSpPr>
            <a:spLocks noChangeArrowheads="1"/>
          </p:cNvSpPr>
          <p:nvPr/>
        </p:nvSpPr>
        <p:spPr bwMode="auto">
          <a:xfrm flipH="1">
            <a:off x="250825" y="333375"/>
            <a:ext cx="2016125" cy="576263"/>
          </a:xfrm>
          <a:prstGeom prst="wedgeRectCallout">
            <a:avLst>
              <a:gd name="adj1" fmla="val -119921"/>
              <a:gd name="adj2" fmla="val 191870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Строка заголовка</a:t>
            </a:r>
            <a:endParaRPr lang="ru-RU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0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0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0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0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0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0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8" grpId="0" animBg="1"/>
      <p:bldP spid="60429" grpId="0" animBg="1"/>
      <p:bldP spid="60430" grpId="0" animBg="1"/>
      <p:bldP spid="60431" grpId="0" animBg="1"/>
      <p:bldP spid="60432" grpId="0" animBg="1"/>
      <p:bldP spid="60433" grpId="0" animBg="1"/>
      <p:bldP spid="60436" grpId="0" animBg="1"/>
      <p:bldP spid="604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52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285852" y="428604"/>
            <a:ext cx="6119813" cy="120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sz="54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AutoCAD</a:t>
            </a:r>
            <a:endParaRPr lang="ru-RU" sz="5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 descr="autocad_20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3821100" cy="328614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43438" y="1428736"/>
            <a:ext cx="428628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err="1" smtClean="0">
                <a:solidFill>
                  <a:srgbClr val="00B0F0"/>
                </a:solidFill>
              </a:rPr>
              <a:t>AutoCAD</a:t>
            </a:r>
            <a:r>
              <a:rPr lang="ru-RU" sz="2800" dirty="0" smtClean="0">
                <a:solidFill>
                  <a:srgbClr val="00B0F0"/>
                </a:solidFill>
              </a:rPr>
              <a:t>— двух- и трехмерная </a:t>
            </a:r>
            <a:r>
              <a:rPr lang="ru-RU" sz="2800" dirty="0" smtClean="0">
                <a:solidFill>
                  <a:srgbClr val="00B0F0"/>
                </a:solidFill>
                <a:hlinkClick r:id="rId3" tooltip="САПР"/>
              </a:rPr>
              <a:t>система автоматизированного проектирования</a:t>
            </a:r>
            <a:r>
              <a:rPr lang="ru-RU" sz="2800" dirty="0" smtClean="0">
                <a:solidFill>
                  <a:srgbClr val="00B0F0"/>
                </a:solidFill>
              </a:rPr>
              <a:t> и черчения, разработанная компанией </a:t>
            </a:r>
            <a:r>
              <a:rPr lang="ru-RU" sz="2800" u="sng" dirty="0" err="1" smtClean="0">
                <a:solidFill>
                  <a:srgbClr val="00B0F0"/>
                </a:solidFill>
                <a:hlinkClick r:id="rId4" tooltip="Autodesk"/>
              </a:rPr>
              <a:t>Autodesk</a:t>
            </a:r>
            <a:r>
              <a:rPr lang="ru-RU" sz="2800" dirty="0" smtClean="0">
                <a:solidFill>
                  <a:srgbClr val="00B0F0"/>
                </a:solidFill>
              </a:rPr>
              <a:t> 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</p:bldLst>
  </p:timing>
</p:sld>
</file>

<file path=ppt/theme/theme1.xml><?xml version="1.0" encoding="utf-8"?>
<a:theme xmlns:a="http://schemas.openxmlformats.org/drawingml/2006/main" name="Шаблон черного макет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черного макета 1">
        <a:dk1>
          <a:srgbClr val="868686"/>
        </a:dk1>
        <a:lt1>
          <a:srgbClr val="FFFFFF"/>
        </a:lt1>
        <a:dk2>
          <a:srgbClr val="000000"/>
        </a:dk2>
        <a:lt2>
          <a:srgbClr val="FFFF00"/>
        </a:lt2>
        <a:accent1>
          <a:srgbClr val="66FF33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B8FFAD"/>
        </a:accent5>
        <a:accent6>
          <a:srgbClr val="B92D00"/>
        </a:accent6>
        <a:hlink>
          <a:srgbClr val="0000FF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черного макета 2">
        <a:dk1>
          <a:srgbClr val="000000"/>
        </a:dk1>
        <a:lt1>
          <a:srgbClr val="FFFFFF"/>
        </a:lt1>
        <a:dk2>
          <a:srgbClr val="9966FF"/>
        </a:dk2>
        <a:lt2>
          <a:srgbClr val="CBCBCB"/>
        </a:lt2>
        <a:accent1>
          <a:srgbClr val="6699FF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6B6B6B"/>
        </a:accent6>
        <a:hlink>
          <a:srgbClr val="00CCCC"/>
        </a:hlink>
        <a:folHlink>
          <a:srgbClr val="FF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черного макета 3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Презентация4</Template>
  <TotalTime>316</TotalTime>
  <Words>354</Words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Шаблон черного макета</vt:lpstr>
      <vt:lpstr>Слайд 1</vt:lpstr>
      <vt:lpstr>Слайд 2</vt:lpstr>
      <vt:lpstr>Программное приложение  КОМПАС 3D</vt:lpstr>
      <vt:lpstr>Слайд 4</vt:lpstr>
      <vt:lpstr>Слайд 5</vt:lpstr>
      <vt:lpstr>Слайд 6</vt:lpstr>
      <vt:lpstr>Окно программы</vt:lpstr>
      <vt:lpstr>Слайд 8</vt:lpstr>
      <vt:lpstr>Слайд 9</vt:lpstr>
      <vt:lpstr>Слайд 10</vt:lpstr>
      <vt:lpstr>Слайд 11</vt:lpstr>
      <vt:lpstr>Интерфейс программы AutoCAD 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prep17</cp:lastModifiedBy>
  <cp:revision>35</cp:revision>
  <dcterms:modified xsi:type="dcterms:W3CDTF">2012-03-13T11:25:37Z</dcterms:modified>
</cp:coreProperties>
</file>