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2-14T07:31:24.187" idx="1">
    <p:pos x="2958" y="318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8949-6D4F-4D20-9270-ADDAD107EA0F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6EF2-B0A7-47F9-A0C4-6C154238F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8949-6D4F-4D20-9270-ADDAD107EA0F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6EF2-B0A7-47F9-A0C4-6C154238F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8949-6D4F-4D20-9270-ADDAD107EA0F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6EF2-B0A7-47F9-A0C4-6C154238F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8949-6D4F-4D20-9270-ADDAD107EA0F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6EF2-B0A7-47F9-A0C4-6C154238F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8949-6D4F-4D20-9270-ADDAD107EA0F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6EF2-B0A7-47F9-A0C4-6C154238F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8949-6D4F-4D20-9270-ADDAD107EA0F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6EF2-B0A7-47F9-A0C4-6C154238F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8949-6D4F-4D20-9270-ADDAD107EA0F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6EF2-B0A7-47F9-A0C4-6C154238F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8949-6D4F-4D20-9270-ADDAD107EA0F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6EF2-B0A7-47F9-A0C4-6C154238F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8949-6D4F-4D20-9270-ADDAD107EA0F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6EF2-B0A7-47F9-A0C4-6C154238F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8949-6D4F-4D20-9270-ADDAD107EA0F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6EF2-B0A7-47F9-A0C4-6C154238F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8949-6D4F-4D20-9270-ADDAD107EA0F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6EF2-B0A7-47F9-A0C4-6C154238F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58949-6D4F-4D20-9270-ADDAD107EA0F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56EF2-B0A7-47F9-A0C4-6C154238F6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-collection.edu.ru/" TargetMode="External"/><Relationship Id="rId2" Type="http://schemas.openxmlformats.org/officeDocument/2006/relationships/hyperlink" Target="http://www.shkola.edu.r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Учебный кейс по технологии </a:t>
            </a:r>
            <a:br>
              <a:rPr lang="ru-RU" dirty="0"/>
            </a:br>
            <a:r>
              <a:rPr lang="ru-RU" sz="4000" dirty="0"/>
              <a:t>Раздел «Кулинария»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Тема: «Влияние постной пищи на здоровье человека»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Кейс-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Кейс- задание №1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Исследуйте влияние постной пищи на здоровье человека</a:t>
            </a:r>
          </a:p>
          <a:p>
            <a:r>
              <a:rPr lang="ru-RU" b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Кейс- задание №2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Найдите или составьте рецепт постной выпечки и приготовьте самостоятельно это блюдо</a:t>
            </a:r>
          </a:p>
          <a:p>
            <a:r>
              <a:rPr lang="ru-RU" dirty="0"/>
              <a:t> </a:t>
            </a:r>
          </a:p>
          <a:p>
            <a:r>
              <a:rPr lang="ru-RU" b="1" dirty="0">
                <a:solidFill>
                  <a:srgbClr val="FF0000"/>
                </a:solidFill>
              </a:rPr>
              <a:t>Кейс- задание №3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Оформите рецепт и поделитесь им с друзьями и знакомыми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Глоссарий основных понятии и терминов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sz="1600" b="1" dirty="0"/>
              <a:t>Мука́</a:t>
            </a:r>
            <a:r>
              <a:rPr lang="ru-RU" sz="1600" dirty="0"/>
              <a:t> — продукт питания, получаемый в результате перемалывания зёрен различных культур. Имеет консистенцию порошка. Мука может изготовляться из таких сортов хлебных зерновых культур как пшеница, </a:t>
            </a:r>
            <a:r>
              <a:rPr lang="ru-RU" sz="1600" dirty="0" smtClean="0"/>
              <a:t> </a:t>
            </a:r>
            <a:r>
              <a:rPr lang="ru-RU" sz="1600" dirty="0"/>
              <a:t>рожь, гречка, овёс, ячмень, просо, кукуруза и рис. Основную массу муки вырабатывают из пшеницы. Является необходимой составляющей при изготовлении хлеба.  </a:t>
            </a:r>
          </a:p>
          <a:p>
            <a:pPr>
              <a:buNone/>
            </a:pPr>
            <a:r>
              <a:rPr lang="ru-RU" sz="1600" dirty="0"/>
              <a:t> </a:t>
            </a:r>
          </a:p>
          <a:p>
            <a:pPr lvl="0"/>
            <a:r>
              <a:rPr lang="ru-RU" sz="1600" b="1" dirty="0"/>
              <a:t>Выпечка</a:t>
            </a:r>
            <a:r>
              <a:rPr lang="ru-RU" sz="1600" dirty="0"/>
              <a:t> — общее понятие для продуктов питания из зерна и его производных, которые готовят </a:t>
            </a:r>
            <a:r>
              <a:rPr lang="ru-RU" sz="1600" dirty="0" err="1"/>
              <a:t>запеканием</a:t>
            </a:r>
            <a:r>
              <a:rPr lang="ru-RU" sz="1600" dirty="0"/>
              <a:t>. В выпечке выделяются хлебные изделия, мелкоштучные хлебобулочные изделия и кондитерские </a:t>
            </a:r>
            <a:r>
              <a:rPr lang="ru-RU" sz="1600" dirty="0" smtClean="0"/>
              <a:t>изделия</a:t>
            </a:r>
            <a:r>
              <a:rPr lang="ru-RU" sz="1600" dirty="0"/>
              <a:t>. Отдельно выделяется группа хлебобулочных изделий длительного хранения с низким содержанием влаги.</a:t>
            </a:r>
          </a:p>
          <a:p>
            <a:pPr lvl="0"/>
            <a:r>
              <a:rPr lang="ru-RU" sz="1600" dirty="0"/>
              <a:t>Мелкоштучные хлебобулочные изделия включают в себя выпечку преимущественно из хлебного теста весом до 250 грамм. Это булочки, рогалики, круассаны.</a:t>
            </a:r>
          </a:p>
          <a:p>
            <a:pPr lvl="0"/>
            <a:r>
              <a:rPr lang="ru-RU" sz="1600" dirty="0"/>
              <a:t>Кондитерские изделия выполняются из других видов теста, преимущественно с добавлением жиров и сахара. Сюда также относятся и несладкие изделия с длительным сроком хранения (галеты, крекеры, солёные </a:t>
            </a:r>
            <a:r>
              <a:rPr lang="ru-RU" sz="1600" dirty="0" smtClean="0"/>
              <a:t>палочки). </a:t>
            </a:r>
            <a:r>
              <a:rPr lang="ru-RU" sz="1600" dirty="0"/>
              <a:t>Классическими видами кондитерских изделий являются печенье, пироги и торты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Контроль усвоения учебного материала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/>
              <a:t>Тест</a:t>
            </a:r>
            <a:endParaRPr lang="ru-RU" dirty="0"/>
          </a:p>
          <a:p>
            <a:r>
              <a:rPr lang="ru-RU" dirty="0"/>
              <a:t>Найдите в правой колонке определения, соответствующие понятиям левой колонки.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А. Культура питания</a:t>
            </a:r>
          </a:p>
          <a:p>
            <a:r>
              <a:rPr lang="ru-RU" dirty="0"/>
              <a:t>Б. Норма питания</a:t>
            </a:r>
          </a:p>
          <a:p>
            <a:r>
              <a:rPr lang="ru-RU" dirty="0"/>
              <a:t>В. Режим питания</a:t>
            </a:r>
          </a:p>
          <a:p>
            <a:r>
              <a:rPr lang="ru-RU" dirty="0"/>
              <a:t>Г. Калорий</a:t>
            </a:r>
          </a:p>
          <a:p>
            <a:r>
              <a:rPr lang="ru-RU" dirty="0" smtClean="0"/>
              <a:t>Грамотность </a:t>
            </a:r>
            <a:r>
              <a:rPr lang="ru-RU" dirty="0"/>
              <a:t>рациона</a:t>
            </a:r>
          </a:p>
          <a:p>
            <a:pPr lvl="0"/>
            <a:r>
              <a:rPr lang="ru-RU" dirty="0"/>
              <a:t>Количество ингредиентов питания, удовлетворяющее суточную потребность организма.</a:t>
            </a:r>
          </a:p>
          <a:p>
            <a:pPr lvl="0"/>
            <a:r>
              <a:rPr lang="ru-RU" dirty="0"/>
              <a:t>Количество калорий, содержащихся в тех или иных продуктах питания.</a:t>
            </a:r>
          </a:p>
          <a:p>
            <a:pPr lvl="0"/>
            <a:r>
              <a:rPr lang="ru-RU" dirty="0"/>
              <a:t>Умеренность в еде, разнообразии пищи, сбалансированном рационе, экономическом расчете.</a:t>
            </a:r>
          </a:p>
          <a:p>
            <a:pPr lvl="0"/>
            <a:r>
              <a:rPr lang="ru-RU" dirty="0"/>
              <a:t>Установленный во времени, структуре, объемах и калорийности порядок принятия разнообразной пищи.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dirty="0" smtClean="0"/>
              <a:t>Библиография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/>
              <a:t> </a:t>
            </a:r>
          </a:p>
          <a:p>
            <a:pPr lvl="0"/>
            <a:r>
              <a:rPr lang="ru-RU" dirty="0"/>
              <a:t>Ермакова, В. И. Основы кулинарии: учеб. пособие для учащихся 8–11 </a:t>
            </a:r>
            <a:r>
              <a:rPr lang="ru-RU" dirty="0" err="1"/>
              <a:t>кл</a:t>
            </a:r>
            <a:r>
              <a:rPr lang="ru-RU" dirty="0"/>
              <a:t>. средней школы / В. И. Ермакова. – М.: Просвещение, 1993. – 192 с.</a:t>
            </a:r>
          </a:p>
          <a:p>
            <a:pPr lvl="0"/>
            <a:r>
              <a:rPr lang="ru-RU" dirty="0"/>
              <a:t>Барановский, В.</a:t>
            </a:r>
            <a:r>
              <a:rPr lang="en-US" dirty="0"/>
              <a:t> </a:t>
            </a:r>
            <a:r>
              <a:rPr lang="ru-RU" dirty="0"/>
              <a:t>А. Повар-технолог / В.</a:t>
            </a:r>
            <a:r>
              <a:rPr lang="en-US" dirty="0"/>
              <a:t> </a:t>
            </a:r>
            <a:r>
              <a:rPr lang="ru-RU" dirty="0"/>
              <a:t>А.</a:t>
            </a:r>
            <a:r>
              <a:rPr lang="en-US" dirty="0"/>
              <a:t> </a:t>
            </a:r>
            <a:r>
              <a:rPr lang="ru-RU" dirty="0"/>
              <a:t>Барановский. – Ростов </a:t>
            </a:r>
            <a:r>
              <a:rPr lang="ru-RU" dirty="0" err="1"/>
              <a:t>н</a:t>
            </a:r>
            <a:r>
              <a:rPr lang="ru-RU" dirty="0"/>
              <a:t>/Д.: Феникс, 2003. – 416 с. </a:t>
            </a:r>
          </a:p>
          <a:p>
            <a:pPr lvl="0"/>
            <a:r>
              <a:rPr lang="ru-RU" dirty="0" err="1"/>
              <a:t>Столярова</a:t>
            </a:r>
            <a:r>
              <a:rPr lang="ru-RU" dirty="0"/>
              <a:t>, С. И., Обслуживающий труд: учеб. пособие для учащихся 7–8 </a:t>
            </a:r>
            <a:r>
              <a:rPr lang="ru-RU" dirty="0" err="1"/>
              <a:t>кл</a:t>
            </a:r>
            <a:r>
              <a:rPr lang="ru-RU" dirty="0"/>
              <a:t>. / С. И. </a:t>
            </a:r>
            <a:r>
              <a:rPr lang="ru-RU" dirty="0" err="1"/>
              <a:t>Столярова</a:t>
            </a:r>
            <a:r>
              <a:rPr lang="ru-RU" dirty="0"/>
              <a:t>, Л. В. </a:t>
            </a:r>
            <a:r>
              <a:rPr lang="ru-RU" dirty="0" err="1"/>
              <a:t>Домненкова</a:t>
            </a:r>
            <a:r>
              <a:rPr lang="ru-RU" dirty="0"/>
              <a:t>. – М.: Просвещение, 1985. – 224 с., ил.</a:t>
            </a:r>
          </a:p>
          <a:p>
            <a:pPr lvl="0"/>
            <a:r>
              <a:rPr lang="ru-RU" dirty="0"/>
              <a:t>Симоненко, В. Д. Технология: учебник для учащихся 7 </a:t>
            </a:r>
            <a:r>
              <a:rPr lang="ru-RU" dirty="0" err="1"/>
              <a:t>кл</a:t>
            </a:r>
            <a:r>
              <a:rPr lang="ru-RU" dirty="0"/>
              <a:t>. общеобразовательных учреждений (вариант для девочек) / В. Д. Симоненко и др. – М.: </a:t>
            </a:r>
            <a:r>
              <a:rPr lang="ru-RU" dirty="0" err="1"/>
              <a:t>Вентана-Граф</a:t>
            </a:r>
            <a:r>
              <a:rPr lang="ru-RU" dirty="0"/>
              <a:t>, 2004. – 240 с., ил.</a:t>
            </a:r>
          </a:p>
          <a:p>
            <a:pPr lvl="0"/>
            <a:r>
              <a:rPr lang="ru-RU" u="sng" dirty="0">
                <a:hlinkClick r:id="rId2"/>
              </a:rPr>
              <a:t>http://www.shkola.edu.ru/</a:t>
            </a:r>
            <a:endParaRPr lang="ru-RU" dirty="0"/>
          </a:p>
          <a:p>
            <a:pPr lvl="0"/>
            <a:r>
              <a:rPr lang="en-US" u="sng" dirty="0">
                <a:hlinkClick r:id="rId3"/>
              </a:rPr>
              <a:t>http</a:t>
            </a:r>
            <a:r>
              <a:rPr lang="ru-RU" u="sng" dirty="0">
                <a:hlinkClick r:id="rId3"/>
              </a:rPr>
              <a:t>://</a:t>
            </a:r>
            <a:r>
              <a:rPr lang="en-US" u="sng" dirty="0">
                <a:hlinkClick r:id="rId3"/>
              </a:rPr>
              <a:t>www</a:t>
            </a:r>
            <a:r>
              <a:rPr lang="ru-RU" u="sng" dirty="0">
                <a:hlinkClick r:id="rId3"/>
              </a:rPr>
              <a:t>.</a:t>
            </a:r>
            <a:r>
              <a:rPr lang="en-US" u="sng" dirty="0">
                <a:hlinkClick r:id="rId3"/>
              </a:rPr>
              <a:t>School</a:t>
            </a:r>
            <a:r>
              <a:rPr lang="ru-RU" u="sng" dirty="0">
                <a:hlinkClick r:id="rId3"/>
              </a:rPr>
              <a:t>-</a:t>
            </a:r>
            <a:r>
              <a:rPr lang="en-US" u="sng" dirty="0">
                <a:hlinkClick r:id="rId3"/>
              </a:rPr>
              <a:t>collection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edu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ru</a:t>
            </a:r>
            <a:r>
              <a:rPr lang="ru-RU" u="sng" dirty="0">
                <a:hlinkClick r:id="rId3"/>
              </a:rPr>
              <a:t>/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Приложение</a:t>
            </a:r>
            <a:br>
              <a:rPr lang="ru-RU" dirty="0"/>
            </a:br>
            <a:r>
              <a:rPr lang="ru-RU" b="1" dirty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  Хлеб дольше сохранится, если его держать в полиэтиленовом пакете в холодильнике, но белый хлеб надо хранить отдельно от черного. </a:t>
            </a:r>
          </a:p>
          <a:p>
            <a:pPr lvl="0"/>
            <a:r>
              <a:rPr lang="ru-RU" dirty="0"/>
              <a:t>  Черствый хлеб незаменим при приготовлении хлебного кваса, но его надо хорошо поджарить в духовке, тогда квас приобретет красивый цвет. </a:t>
            </a:r>
          </a:p>
          <a:p>
            <a:pPr lvl="0"/>
            <a:r>
              <a:rPr lang="ru-RU" dirty="0"/>
              <a:t>  Чтобы в муке и рисе не заводились жуки, надо положить сверху 2-3 головки очищенного и разделенного на дольки чеснока, строго следя за тем, чтобы верхние покровы долек не были повреждены, так как чеснок от этого портится. </a:t>
            </a:r>
          </a:p>
          <a:p>
            <a:pPr lvl="0"/>
            <a:r>
              <a:rPr lang="ru-RU" dirty="0"/>
              <a:t>  Некачественное постное масло и плохо осветленное можно сделать более прозрачным, если его сильно подсолить и дать отстояться.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К</a:t>
            </a:r>
            <a:r>
              <a:rPr lang="ru-RU" sz="2800" dirty="0" smtClean="0"/>
              <a:t>ейс-метод - это </a:t>
            </a:r>
            <a:r>
              <a:rPr lang="ru-RU" sz="2800" dirty="0"/>
              <a:t>с</a:t>
            </a:r>
            <a:r>
              <a:rPr lang="ru-RU" sz="2800" dirty="0" smtClean="0"/>
              <a:t>амостоятельная работа учащихся на основе модульной технологии обучения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Кейс- </a:t>
            </a:r>
            <a:r>
              <a:rPr lang="ru-RU" dirty="0" smtClean="0"/>
              <a:t>это пакет учебного элемента с реальной конкретной задачей, которую учащиеся должны решить самостоятельно-  проводя исследования, изучая дополнительную информацию по данной теме и выполнив практическую работу.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Цель учебного кейса: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Изучив </a:t>
            </a:r>
            <a:r>
              <a:rPr lang="ru-RU" dirty="0"/>
              <a:t>предложенный кейс, Вы узнаете:</a:t>
            </a:r>
          </a:p>
          <a:p>
            <a:pPr lvl="0"/>
            <a:r>
              <a:rPr lang="ru-RU" dirty="0"/>
              <a:t>Что такое </a:t>
            </a:r>
            <a:r>
              <a:rPr lang="ru-RU" dirty="0" smtClean="0"/>
              <a:t>пост;</a:t>
            </a:r>
            <a:endParaRPr lang="ru-RU" dirty="0"/>
          </a:p>
          <a:p>
            <a:pPr lvl="0"/>
            <a:r>
              <a:rPr lang="ru-RU" dirty="0"/>
              <a:t> Какие продукты разрешено употреблять в пост;</a:t>
            </a:r>
          </a:p>
          <a:p>
            <a:pPr lvl="0"/>
            <a:r>
              <a:rPr lang="ru-RU" dirty="0"/>
              <a:t>Рецепты постной выпечки;</a:t>
            </a:r>
          </a:p>
          <a:p>
            <a:pPr lvl="0"/>
            <a:r>
              <a:rPr lang="ru-RU" dirty="0"/>
              <a:t>Научитесь замешивать пресное тесто и выпекать постные </a:t>
            </a:r>
            <a:r>
              <a:rPr lang="ru-RU" dirty="0" smtClean="0"/>
              <a:t>изделия;</a:t>
            </a:r>
            <a:endParaRPr lang="ru-RU" dirty="0"/>
          </a:p>
          <a:p>
            <a:pPr lvl="0"/>
            <a:r>
              <a:rPr lang="ru-RU" dirty="0"/>
              <a:t>Сформируете  правильное отношение к своему здоровью через понятие </a:t>
            </a:r>
            <a:r>
              <a:rPr lang="ru-RU"/>
              <a:t>здорового </a:t>
            </a:r>
            <a:r>
              <a:rPr lang="ru-RU" smtClean="0"/>
              <a:t>питания.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Проблемный вопрос: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Постная </a:t>
            </a:r>
            <a:r>
              <a:rPr lang="ru-RU" dirty="0"/>
              <a:t>пища. Вред или польза?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Продукты, употребляемые в пост: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sz="6400" dirty="0"/>
              <a:t>Даже во время строгого поста пища должна быть разнообразной, чтобы обеспечить организм необходимыми витаминами, минералами, белками, углеводами, и аминокислотами.  </a:t>
            </a:r>
            <a:r>
              <a:rPr lang="ru-RU" sz="6400" dirty="0" smtClean="0"/>
              <a:t> </a:t>
            </a:r>
          </a:p>
          <a:p>
            <a:pPr>
              <a:buNone/>
            </a:pPr>
            <a:r>
              <a:rPr lang="ru-RU" sz="6400" dirty="0" smtClean="0"/>
              <a:t>       Кроме </a:t>
            </a:r>
            <a:r>
              <a:rPr lang="ru-RU" sz="6400" dirty="0"/>
              <a:t>многочисленных круп в дело идут домашние заготовки:</a:t>
            </a:r>
          </a:p>
          <a:p>
            <a:pPr lvl="0"/>
            <a:r>
              <a:rPr lang="ru-RU" sz="6400" dirty="0"/>
              <a:t>квашеные и соленые </a:t>
            </a:r>
            <a:r>
              <a:rPr lang="ru-RU" sz="6400" dirty="0" smtClean="0"/>
              <a:t>грибы</a:t>
            </a:r>
            <a:endParaRPr lang="ru-RU" sz="6400" dirty="0"/>
          </a:p>
          <a:p>
            <a:pPr lvl="0"/>
            <a:r>
              <a:rPr lang="ru-RU" sz="6400" dirty="0"/>
              <a:t>компоты и </a:t>
            </a:r>
            <a:r>
              <a:rPr lang="ru-RU" sz="6400" dirty="0" smtClean="0"/>
              <a:t>варенья</a:t>
            </a:r>
            <a:endParaRPr lang="ru-RU" sz="6400" dirty="0"/>
          </a:p>
          <a:p>
            <a:pPr>
              <a:buNone/>
            </a:pPr>
            <a:r>
              <a:rPr lang="ru-RU" sz="6400" dirty="0" smtClean="0"/>
              <a:t>        Максимум </a:t>
            </a:r>
            <a:r>
              <a:rPr lang="ru-RU" sz="6400" dirty="0"/>
              <a:t>питательной ценности у корнеплодов:</a:t>
            </a:r>
          </a:p>
          <a:p>
            <a:pPr lvl="0"/>
            <a:r>
              <a:rPr lang="ru-RU" sz="6400" dirty="0"/>
              <a:t>картофеля</a:t>
            </a:r>
          </a:p>
          <a:p>
            <a:pPr lvl="0"/>
            <a:r>
              <a:rPr lang="ru-RU" sz="6400" dirty="0"/>
              <a:t>свёклы</a:t>
            </a:r>
          </a:p>
          <a:p>
            <a:pPr lvl="0"/>
            <a:r>
              <a:rPr lang="ru-RU" sz="6400" dirty="0"/>
              <a:t> моркови</a:t>
            </a:r>
          </a:p>
          <a:p>
            <a:pPr lvl="0"/>
            <a:r>
              <a:rPr lang="ru-RU" sz="6400" dirty="0"/>
              <a:t> редьки </a:t>
            </a:r>
          </a:p>
          <a:p>
            <a:pPr lvl="0"/>
            <a:r>
              <a:rPr lang="ru-RU" sz="6400" dirty="0"/>
              <a:t>тыквы</a:t>
            </a:r>
          </a:p>
          <a:p>
            <a:pPr lvl="0"/>
            <a:r>
              <a:rPr lang="ru-RU" sz="6400" dirty="0"/>
              <a:t>капусты </a:t>
            </a:r>
          </a:p>
          <a:p>
            <a:r>
              <a:rPr lang="ru-RU" sz="6400" dirty="0"/>
              <a:t>Бобовые и орехи могут заменить </a:t>
            </a:r>
            <a:r>
              <a:rPr lang="ru-RU" sz="6400" dirty="0" smtClean="0"/>
              <a:t>мясо</a:t>
            </a:r>
            <a:endParaRPr lang="ru-RU" sz="6400" dirty="0"/>
          </a:p>
          <a:p>
            <a:r>
              <a:rPr lang="ru-RU" sz="6400" dirty="0"/>
              <a:t>Грибы повысят устойчивость </a:t>
            </a:r>
            <a:r>
              <a:rPr lang="ru-RU" sz="6400" dirty="0" smtClean="0"/>
              <a:t>организма</a:t>
            </a:r>
            <a:endParaRPr lang="ru-RU" sz="6400" dirty="0"/>
          </a:p>
          <a:p>
            <a:r>
              <a:rPr lang="ru-RU" sz="6400" dirty="0"/>
              <a:t>Ржаной хлеб обеспечит поступление в организм витаминов группы </a:t>
            </a:r>
            <a:r>
              <a:rPr lang="ru-RU" sz="6400" dirty="0" smtClean="0"/>
              <a:t>В</a:t>
            </a:r>
            <a:endParaRPr lang="ru-RU" sz="6400" dirty="0"/>
          </a:p>
          <a:p>
            <a:r>
              <a:rPr lang="ru-RU" sz="6400" dirty="0"/>
              <a:t>Несколько раз в неделю можно позволить себе рыбные блюда и </a:t>
            </a:r>
            <a:r>
              <a:rPr lang="ru-RU" sz="6400" dirty="0" smtClean="0"/>
              <a:t>морепродукты</a:t>
            </a:r>
            <a:endParaRPr lang="ru-RU" sz="6400" dirty="0"/>
          </a:p>
          <a:p>
            <a:r>
              <a:rPr lang="ru-RU" sz="6400" dirty="0"/>
              <a:t>Полезны фрукты, овощи, растительное </a:t>
            </a:r>
            <a:r>
              <a:rPr lang="ru-RU" sz="6400" dirty="0" smtClean="0"/>
              <a:t>масло.</a:t>
            </a:r>
            <a:endParaRPr lang="ru-RU" sz="6400" dirty="0"/>
          </a:p>
          <a:p>
            <a:pPr>
              <a:buNone/>
            </a:pPr>
            <a:r>
              <a:rPr lang="ru-RU" sz="6400" dirty="0"/>
              <a:t> </a:t>
            </a:r>
          </a:p>
          <a:p>
            <a:pPr>
              <a:buNone/>
            </a:pPr>
            <a:r>
              <a:rPr lang="ru-RU" sz="6400" dirty="0"/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Влияние постной пищи на здоровье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/>
              <a:t>Пост для православного верующего человека-  это телесное и духовное воздержание и совершенствование, искренняя молитва и добрые дела. У постов есть ещё одна важная задача- поддержание здоровья. Ведь постная пища  для человека- это оздоровительная диета. Во время поста нельзя употреблять продукты животного происхождения, именно они зашлаковывают организм. Разрешены полезные продукты растительного происхождения. Пост помогает людям обрести духовное равновесие и поправить здоровье.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Рецепты постной выпечки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/>
          </a:p>
          <a:p>
            <a:pPr>
              <a:buNone/>
            </a:pPr>
            <a:r>
              <a:rPr lang="ru-RU" sz="3800" b="1" dirty="0" smtClean="0"/>
              <a:t>         Печенье </a:t>
            </a:r>
            <a:r>
              <a:rPr lang="ru-RU" sz="3800" b="1" dirty="0"/>
              <a:t>постное</a:t>
            </a:r>
            <a:endParaRPr lang="ru-RU" sz="3800" dirty="0"/>
          </a:p>
          <a:p>
            <a:pPr lvl="0"/>
            <a:r>
              <a:rPr lang="ru-RU" i="1" dirty="0"/>
              <a:t>6 стаканов муки, </a:t>
            </a:r>
            <a:endParaRPr lang="ru-RU" dirty="0"/>
          </a:p>
          <a:p>
            <a:pPr lvl="0"/>
            <a:r>
              <a:rPr lang="ru-RU" i="1" dirty="0"/>
              <a:t>2 стакана крахмала, </a:t>
            </a:r>
            <a:endParaRPr lang="ru-RU" dirty="0"/>
          </a:p>
          <a:p>
            <a:pPr lvl="0"/>
            <a:r>
              <a:rPr lang="ru-RU" i="1" dirty="0"/>
              <a:t>1 - 1 1/2 стакана, </a:t>
            </a:r>
            <a:endParaRPr lang="ru-RU" dirty="0"/>
          </a:p>
          <a:p>
            <a:pPr lvl="0"/>
            <a:r>
              <a:rPr lang="ru-RU" i="1" dirty="0"/>
              <a:t>растительного масла, </a:t>
            </a:r>
            <a:endParaRPr lang="ru-RU" dirty="0"/>
          </a:p>
          <a:p>
            <a:pPr lvl="0"/>
            <a:r>
              <a:rPr lang="ru-RU" i="1" dirty="0"/>
              <a:t>1 ч. ложка соды,</a:t>
            </a:r>
            <a:r>
              <a:rPr lang="ru-RU" dirty="0"/>
              <a:t> </a:t>
            </a:r>
          </a:p>
          <a:p>
            <a:pPr lvl="0"/>
            <a:r>
              <a:rPr lang="ru-RU" i="1" dirty="0"/>
              <a:t>соль и лимонная кислота, </a:t>
            </a:r>
            <a:endParaRPr lang="ru-RU" dirty="0"/>
          </a:p>
          <a:p>
            <a:pPr lvl="0"/>
            <a:r>
              <a:rPr lang="ru-RU" i="1" dirty="0"/>
              <a:t>1 1/2 стакана воды,</a:t>
            </a:r>
            <a:r>
              <a:rPr lang="ru-RU" dirty="0"/>
              <a:t> </a:t>
            </a:r>
          </a:p>
          <a:p>
            <a:pPr lvl="0"/>
            <a:r>
              <a:rPr lang="ru-RU" i="1" dirty="0"/>
              <a:t>2 стакана сахара.</a:t>
            </a:r>
            <a:r>
              <a:rPr lang="ru-RU" dirty="0"/>
              <a:t> </a:t>
            </a:r>
          </a:p>
          <a:p>
            <a:r>
              <a:rPr lang="ru-RU" dirty="0"/>
              <a:t>Муку растереть с крахмалом и растительным маслом до образования клейкой массы. Соду погасить лимонной кислотой или уксусом, добавить немного соли и ввести в тесто, размешать, добавить воду, сахар. Тесто не должно быть крутым. Раскатать, нарезать, придать форму, выпекать 15 минут.</a:t>
            </a:r>
          </a:p>
          <a:p>
            <a:endParaRPr lang="ru-RU" dirty="0"/>
          </a:p>
        </p:txBody>
      </p:sp>
      <p:pic>
        <p:nvPicPr>
          <p:cNvPr id="4" name="Рисунок 3" descr="http://gorod.tomsk.ru/uploads/20901/1237201872/1236155645_shutterstock_24526003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500174"/>
            <a:ext cx="361949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Булочки с капустой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 lvl="0"/>
            <a:r>
              <a:rPr lang="ru-RU" i="1" dirty="0"/>
              <a:t>3 стакана пшеничной муки, </a:t>
            </a:r>
            <a:endParaRPr lang="ru-RU" dirty="0"/>
          </a:p>
          <a:p>
            <a:pPr lvl="0"/>
            <a:r>
              <a:rPr lang="ru-RU" i="1" dirty="0"/>
              <a:t>1 стакан воды, </a:t>
            </a:r>
            <a:endParaRPr lang="ru-RU" dirty="0"/>
          </a:p>
          <a:p>
            <a:pPr lvl="0"/>
            <a:r>
              <a:rPr lang="ru-RU" i="1" dirty="0"/>
              <a:t>30 г. дрожжей,</a:t>
            </a:r>
            <a:r>
              <a:rPr lang="ru-RU" dirty="0"/>
              <a:t> </a:t>
            </a:r>
          </a:p>
          <a:p>
            <a:pPr lvl="0"/>
            <a:r>
              <a:rPr lang="ru-RU" i="1" dirty="0"/>
              <a:t>1/2 ч. ложки соли, </a:t>
            </a:r>
            <a:endParaRPr lang="ru-RU" dirty="0"/>
          </a:p>
          <a:p>
            <a:pPr lvl="0"/>
            <a:r>
              <a:rPr lang="ru-RU" i="1" dirty="0"/>
              <a:t>2 стакана рубленой белокочанной капусты, </a:t>
            </a:r>
            <a:endParaRPr lang="ru-RU" dirty="0"/>
          </a:p>
          <a:p>
            <a:pPr lvl="0"/>
            <a:r>
              <a:rPr lang="ru-RU" i="1" dirty="0"/>
              <a:t>1 ст. ложка сахара, </a:t>
            </a:r>
            <a:endParaRPr lang="ru-RU" dirty="0"/>
          </a:p>
          <a:p>
            <a:pPr lvl="0"/>
            <a:r>
              <a:rPr lang="ru-RU" i="1" dirty="0"/>
              <a:t>3 ст. ложки растительного масла.</a:t>
            </a:r>
            <a:r>
              <a:rPr lang="ru-RU" dirty="0"/>
              <a:t> </a:t>
            </a:r>
          </a:p>
          <a:p>
            <a:r>
              <a:rPr lang="ru-RU" dirty="0"/>
              <a:t>В подогретую воду (температура 35-40 градусов) добавить предварительно разведенные и процеженные дрожжи, сахар, всыпать просеянную муку, перемешать. Массу тщательно вымесить на доске. Капусту нашинковать соломкой. В подготовленное тесто добавить капусту, и хорошенько перемешать. Поставить тесто для брожения в теплое место на 25-30 минут. Сформировать булочки, уложить их на сухой противень, пусть постоят еще минут 20, выпекать 20-25 при температуре 200-220 градусов .Горячие булочки смазать растительным маслом.</a:t>
            </a:r>
          </a:p>
        </p:txBody>
      </p:sp>
      <p:pic>
        <p:nvPicPr>
          <p:cNvPr id="4" name="Рисунок 3" descr="http://gorod.tomsk.ru/uploads/20901/1237201872/1206520014_shutterstock_3526307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357299"/>
            <a:ext cx="3429024" cy="221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Техника безопасности при кулинарных работах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/>
              <a:t>Перед включением кухонной электроплиты убедиться в наличии и исправности защитного заземления её корпуса и встать на диэлектрический коврик. Перед включением настольной электроплиты в сеть проверить исправность шнура питания и вилки, установить плитку на огнеупорную подставку. Не пользоваться электроплитой с открытой спиралью.</a:t>
            </a:r>
          </a:p>
          <a:p>
            <a:pPr lvl="0"/>
            <a:r>
              <a:rPr lang="ru-RU" dirty="0"/>
              <a:t> Для приготовления пищи пользоваться только эмалированной посудой. Запрещается пользоваться пластмассовой посудой.</a:t>
            </a:r>
          </a:p>
          <a:p>
            <a:pPr lvl="0"/>
            <a:r>
              <a:rPr lang="ru-RU" dirty="0"/>
              <a:t> Соблюдать осторожность при чистке овощей.</a:t>
            </a:r>
          </a:p>
          <a:p>
            <a:pPr lvl="0"/>
            <a:r>
              <a:rPr lang="ru-RU" dirty="0"/>
              <a:t> Хлеб, гастрономические изделия, овощи и другие продукты нарезать хорошо наточенными ножами на разделочных досках, соблюдая правильные приемы резания: пальцы левой руки должны быть согнуты и находиться на некотором расстоянии от лезвий ножа. Сырые и вареные овощи, мясо, рыбу, хлеб нарезать на разделочных досках в соответствии с их маркировкой.</a:t>
            </a:r>
          </a:p>
          <a:p>
            <a:pPr lvl="0"/>
            <a:r>
              <a:rPr lang="ru-RU" dirty="0"/>
              <a:t> При работе с мясорубкой мясо и другие продукты проталкивать в мясорубку не руками, а специальным деревянным пестиком.</a:t>
            </a:r>
          </a:p>
          <a:p>
            <a:pPr lvl="0"/>
            <a:r>
              <a:rPr lang="ru-RU" dirty="0"/>
              <a:t> Соблюдать осторожность при работе с ручными тёрками, надёжно удерживать обрабатываемые продукты, не обрабатывать мелкие части.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587</Words>
  <Application>Microsoft Office PowerPoint</Application>
  <PresentationFormat>Экран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  Учебный кейс по технологии  Раздел «Кулинария» </vt:lpstr>
      <vt:lpstr>Кейс-метод - это самостоятельная работа учащихся на основе модульной технологии обучения </vt:lpstr>
      <vt:lpstr>Цель учебного кейса:</vt:lpstr>
      <vt:lpstr>Проблемный вопрос:</vt:lpstr>
      <vt:lpstr>Продукты, употребляемые в пост: </vt:lpstr>
      <vt:lpstr>Влияние постной пищи на здоровье человека</vt:lpstr>
      <vt:lpstr>Рецепты постной выпечки</vt:lpstr>
      <vt:lpstr>Булочки с капустой</vt:lpstr>
      <vt:lpstr>Техника безопасности при кулинарных работах</vt:lpstr>
      <vt:lpstr>Кейс- задания</vt:lpstr>
      <vt:lpstr>Глоссарий основных понятии и терминов</vt:lpstr>
      <vt:lpstr> Контроль усвоения учебного материала</vt:lpstr>
      <vt:lpstr>  Библиография </vt:lpstr>
      <vt:lpstr>Приложение  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Учебный кейс по технологии  Раздел «Кулинария» </dc:title>
  <dc:creator>Admin</dc:creator>
  <cp:lastModifiedBy>Admin</cp:lastModifiedBy>
  <cp:revision>7</cp:revision>
  <dcterms:created xsi:type="dcterms:W3CDTF">2010-02-14T04:24:13Z</dcterms:created>
  <dcterms:modified xsi:type="dcterms:W3CDTF">2010-02-14T05:29:35Z</dcterms:modified>
</cp:coreProperties>
</file>