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7" r:id="rId4"/>
    <p:sldId id="268" r:id="rId5"/>
    <p:sldId id="270" r:id="rId6"/>
    <p:sldId id="269" r:id="rId7"/>
    <p:sldId id="272" r:id="rId8"/>
    <p:sldId id="274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6E700E-3208-4BF7-AD44-51038665BF4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3.png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6.jpeg"/><Relationship Id="rId4" Type="http://schemas.openxmlformats.org/officeDocument/2006/relationships/oleObject" Target="../embeddings/oleObject34.bin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Grp="1" noChangeArrowheads="1"/>
          </p:cNvSpPr>
          <p:nvPr>
            <p:ph type="title"/>
          </p:nvPr>
        </p:nvSpPr>
        <p:spPr>
          <a:xfrm>
            <a:off x="2928926" y="5500702"/>
            <a:ext cx="4643470" cy="857256"/>
          </a:xfrm>
          <a:solidFill>
            <a:srgbClr val="FFFF99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Century Schoolbook" pitchFamily="18" charset="0"/>
                <a:cs typeface="Times New Roman" pitchFamily="18" charset="0"/>
              </a:rPr>
              <a:t>       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Байкулова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В.В. МОУ «СОШ № 53»                                    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>
            <p:ph idx="1"/>
          </p:nvPr>
        </p:nvGraphicFramePr>
        <p:xfrm>
          <a:off x="7839075" y="2997200"/>
          <a:ext cx="1304925" cy="1304925"/>
        </p:xfrm>
        <a:graphic>
          <a:graphicData uri="http://schemas.openxmlformats.org/presentationml/2006/ole">
            <p:oleObj spid="_x0000_s1026" name="Document" r:id="rId4" imgW="1298520" imgH="1300680" progId="">
              <p:embed/>
            </p:oleObj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7164388" y="3068638"/>
          <a:ext cx="800100" cy="800100"/>
        </p:xfrm>
        <a:graphic>
          <a:graphicData uri="http://schemas.openxmlformats.org/presentationml/2006/ole">
            <p:oleObj spid="_x0000_s1027" name="Document" r:id="rId5" imgW="1298520" imgH="1300680" progId="">
              <p:embed/>
            </p:oleObj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6300788" y="3068638"/>
          <a:ext cx="655637" cy="655637"/>
        </p:xfrm>
        <a:graphic>
          <a:graphicData uri="http://schemas.openxmlformats.org/presentationml/2006/ole">
            <p:oleObj spid="_x0000_s1028" name="Document" r:id="rId6" imgW="1298520" imgH="1300680" progId="">
              <p:embed/>
            </p:oleObj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5651500" y="3141663"/>
          <a:ext cx="439738" cy="439737"/>
        </p:xfrm>
        <a:graphic>
          <a:graphicData uri="http://schemas.openxmlformats.org/presentationml/2006/ole">
            <p:oleObj spid="_x0000_s1029" name="Document" r:id="rId7" imgW="1298520" imgH="1300680" progId="">
              <p:embed/>
            </p:oleObj>
          </a:graphicData>
        </a:graphic>
      </p:graphicFrame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5148263" y="3213100"/>
          <a:ext cx="296862" cy="296863"/>
        </p:xfrm>
        <a:graphic>
          <a:graphicData uri="http://schemas.openxmlformats.org/presentationml/2006/ole">
            <p:oleObj spid="_x0000_s1030" name="Document" r:id="rId8" imgW="1298520" imgH="1300680" progId="">
              <p:embed/>
            </p:oleObj>
          </a:graphicData>
        </a:graphic>
      </p:graphicFrame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4643438" y="3357563"/>
          <a:ext cx="225425" cy="225425"/>
        </p:xfrm>
        <a:graphic>
          <a:graphicData uri="http://schemas.openxmlformats.org/presentationml/2006/ole">
            <p:oleObj spid="_x0000_s1031" name="Document" r:id="rId9" imgW="1298520" imgH="1300680" progId="">
              <p:embed/>
            </p:oleObj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4211638" y="3429000"/>
          <a:ext cx="225425" cy="225425"/>
        </p:xfrm>
        <a:graphic>
          <a:graphicData uri="http://schemas.openxmlformats.org/presentationml/2006/ole">
            <p:oleObj spid="_x0000_s1032" name="Document" r:id="rId10" imgW="1298520" imgH="1300680" progId="">
              <p:embed/>
            </p:oleObj>
          </a:graphicData>
        </a:graphic>
      </p:graphicFrame>
      <p:graphicFrame>
        <p:nvGraphicFramePr>
          <p:cNvPr id="4120" name="Object 24"/>
          <p:cNvGraphicFramePr>
            <a:graphicFrameLocks noChangeAspect="1"/>
          </p:cNvGraphicFramePr>
          <p:nvPr/>
        </p:nvGraphicFramePr>
        <p:xfrm>
          <a:off x="3708400" y="3573463"/>
          <a:ext cx="225425" cy="225425"/>
        </p:xfrm>
        <a:graphic>
          <a:graphicData uri="http://schemas.openxmlformats.org/presentationml/2006/ole">
            <p:oleObj spid="_x0000_s1033" name="Document" r:id="rId11" imgW="1298520" imgH="1300680" progId="">
              <p:embed/>
            </p:oleObj>
          </a:graphicData>
        </a:graphic>
      </p:graphicFrame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3276600" y="3716338"/>
          <a:ext cx="225425" cy="225425"/>
        </p:xfrm>
        <a:graphic>
          <a:graphicData uri="http://schemas.openxmlformats.org/presentationml/2006/ole">
            <p:oleObj spid="_x0000_s1034" name="Document" r:id="rId12" imgW="1298520" imgH="1300680" progId="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214414" y="4500570"/>
            <a:ext cx="74145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ПРОЕКТ УРОКА  ПО ТЕХНОЛОГИИ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0" descr="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1462"/>
            <a:ext cx="9296400" cy="70818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4572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«Технология»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 Технология ведения дома».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«Кулинария».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 Приготовление бутербродов».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5 класс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 урока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комбинированный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571750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p:oleObj spid="_x0000_s3074" name="Document" r:id="rId4" imgW="1298520" imgH="1300680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p:oleObj spid="_x0000_s3075" name="Document" r:id="rId5" imgW="1298520" imgH="130068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p:oleObj spid="_x0000_s3076" name="Document" r:id="rId6" imgW="1298520" imgH="130068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p:oleObj spid="_x0000_s3077" name="Document" r:id="rId7" imgW="1298520" imgH="1300680" progId="">
              <p:embed/>
            </p:oleObj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00100" y="1"/>
          <a:ext cx="8001056" cy="68631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9550"/>
                <a:gridCol w="6631506"/>
              </a:tblGrid>
              <a:tr h="35285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Бутерброды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674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навыков правильного и безопасного приготовления бутербродов. Подача их к столу.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6596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: выбор наиболее оптимальных средств и способов решения задачи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( приготовления бутербродов) .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Развивающие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: -развитие познавательных и творческих способностей;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Воспитательные: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воспитание и развитие эстетического вкуса , культуры труда, потребности эстетики быта.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0953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УУД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: умение провести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самооценку, организовать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взаимооценку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взаимопомощь в группе.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:определение последовательности операций с учетом конечного результата;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 умение вести учебное сотрудничество на уроке с учителем и одноклассниками;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 выбор наиболее  оптимальных средств и способов решения  задачи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4159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Планируемые результаты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Предметные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:применение полученных знаний в процессе осуществления технологического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процесса приготовления ,оценка технологических свойств сырья;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развитие трудолюбия и ответственности за качество своей деятельности;</a:t>
                      </a:r>
                    </a:p>
                    <a:p>
                      <a:r>
                        <a:rPr lang="ru-RU" sz="12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самостоятельное выполнение работы по приготовлению блюда, согласование и координация совместной трудовой деятельности с другими ее участниками .</a:t>
                      </a:r>
                    </a:p>
                    <a:p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07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понятия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Алгоритм приготовления ,бутерброды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,ингредиенты ,сервировка.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076"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Межпредметные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связи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 , химия , ИЗО.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6596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Ресурсы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:</a:t>
                      </a:r>
                    </a:p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дополнительные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УМК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Интернет 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237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урока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Групповая , индивидуальная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907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Формирование новых ЗУН, развитие познавательных способностей , активизация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внимания, сбор информации ,связь обучения с жизнью, активизация СУД ,решение проблемы.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571750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p:oleObj spid="_x0000_s4098" name="Document" r:id="rId4" imgW="1298520" imgH="1300680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p:oleObj spid="_x0000_s4099" name="Document" r:id="rId5" imgW="1298520" imgH="130068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p:oleObj spid="_x0000_s4100" name="Document" r:id="rId6" imgW="1298520" imgH="130068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p:oleObj spid="_x0000_s4101" name="Document" r:id="rId7" imgW="1298520" imgH="1300680" progId="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14744" y="71414"/>
            <a:ext cx="1404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11" y="500042"/>
          <a:ext cx="8501089" cy="566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1153"/>
                <a:gridCol w="851607"/>
                <a:gridCol w="1650936"/>
                <a:gridCol w="1416848"/>
                <a:gridCol w="1416848"/>
                <a:gridCol w="1047780"/>
                <a:gridCol w="928693"/>
                <a:gridCol w="857224"/>
              </a:tblGrid>
              <a:tr h="228600">
                <a:tc rowSpan="2"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Структура </a:t>
                      </a:r>
                      <a:r>
                        <a:rPr lang="ru-RU" sz="9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уурокиу</a:t>
                      </a:r>
                      <a:endParaRPr lang="ru-RU" sz="9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Этап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урока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Задачи</a:t>
                      </a:r>
                      <a:r>
                        <a:rPr lang="ru-RU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этапа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Деятельность учителя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Деятельность учащихся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    Формируемые УУД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Познавательные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Коммуникативные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Регулятивные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5154"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Мотивационно - целевая</a:t>
                      </a:r>
                      <a:endParaRPr lang="ru-RU" sz="900" b="1" dirty="0"/>
                    </a:p>
                  </a:txBody>
                  <a:tcPr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</a:t>
                      </a:r>
                      <a:r>
                        <a:rPr lang="en-US" sz="1200" dirty="0" smtClean="0"/>
                        <a:t>.</a:t>
                      </a: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Организационная </a:t>
                      </a:r>
                      <a:r>
                        <a:rPr lang="ru-RU" sz="1200" baseline="0" dirty="0" smtClean="0"/>
                        <a:t>часть.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Активизация</a:t>
                      </a:r>
                      <a:r>
                        <a:rPr lang="ru-RU" sz="1200" baseline="0" dirty="0" smtClean="0"/>
                        <a:t> учебной деятельности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Приветствие учителя . Проверка готовности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уроку, организация рабочего места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Обсуждение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темы урока : ее практические и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профориентационные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аспекты.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Рапорт бригадира о готовности к уроку, об отсутствующих.Организация рабочего места  . Поиск и формулирование задач урока.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Фиксируют</a:t>
                      </a:r>
                      <a:r>
                        <a:rPr lang="ru-RU" sz="1200" baseline="0" dirty="0" smtClean="0"/>
                        <a:t> проблему. Рассуждают. Соизмеряют полученные знания с имеющимися.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Слушают учителя  . Продумывают высказывания по теме.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Принимают  учебные  цель и задачи.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5154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процессуальная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часть.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 Опрос- беседа.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Активизация знаний  . Активизация деятельности обусловленной интересом.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Пробуждает учащихся к анализу, обобщению, выводам посредством устного опроса, беседы.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Активизация внимания . Поиск ответов на вопросы через</a:t>
                      </a:r>
                      <a:r>
                        <a:rPr lang="ru-RU" sz="1200" baseline="0" dirty="0" smtClean="0"/>
                        <a:t> обобщение , выводы. Демонстрируют иллюстрации , фотографии из интернета . Фотографии бутербродов приготовленных дома мамами.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Анализируют,доказывают</a:t>
                      </a:r>
                      <a:r>
                        <a:rPr lang="ru-RU" sz="1200" dirty="0" smtClean="0"/>
                        <a:t>, аргументируют свою точку зрения.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Осознанно строят </a:t>
                      </a:r>
                      <a:r>
                        <a:rPr lang="ru-RU" sz="1200" dirty="0" err="1" smtClean="0"/>
                        <a:t>высказы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вания</a:t>
                      </a:r>
                      <a:r>
                        <a:rPr lang="ru-RU" sz="1200" dirty="0" smtClean="0"/>
                        <a:t> . Рефлексия своих учебных задач.</a:t>
                      </a:r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Исслед</a:t>
                      </a:r>
                      <a:r>
                        <a:rPr lang="ru-RU" sz="1200" dirty="0" smtClean="0"/>
                        <a:t>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условия </a:t>
                      </a:r>
                      <a:r>
                        <a:rPr lang="ru-RU" sz="1200" dirty="0" smtClean="0"/>
                        <a:t>учебной задачи. Обсуждают </a:t>
                      </a:r>
                      <a:r>
                        <a:rPr lang="ru-RU" sz="1200" dirty="0" smtClean="0"/>
                        <a:t>предмет</a:t>
                      </a:r>
                    </a:p>
                    <a:p>
                      <a:r>
                        <a:rPr lang="ru-RU" sz="1200" dirty="0" err="1" smtClean="0"/>
                        <a:t>ные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smtClean="0"/>
                        <a:t>способы решения.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571750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p:oleObj spid="_x0000_s6146" name="Document" r:id="rId4" imgW="1298520" imgH="1300680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p:oleObj spid="_x0000_s6147" name="Document" r:id="rId5" imgW="1298520" imgH="130068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p:oleObj spid="_x0000_s6148" name="Document" r:id="rId6" imgW="1298520" imgH="130068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p:oleObj spid="_x0000_s6149" name="Document" r:id="rId7" imgW="1298520" imgH="1300680" progId="">
              <p:embed/>
            </p:oleObj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57225" y="142852"/>
          <a:ext cx="8215368" cy="60722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751"/>
                <a:gridCol w="887873"/>
                <a:gridCol w="1173624"/>
                <a:gridCol w="1173624"/>
                <a:gridCol w="1173624"/>
                <a:gridCol w="1173624"/>
                <a:gridCol w="1275679"/>
                <a:gridCol w="1071569"/>
              </a:tblGrid>
              <a:tr h="607223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                                    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процессуальная</a:t>
                      </a:r>
                      <a:endParaRPr lang="ru-RU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2.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Изучение нового материала</a:t>
                      </a:r>
                      <a:endParaRPr lang="ru-RU" sz="12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Формироване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новых 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знаний, представлений 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технологии приготовления блюда.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Совместно с  учащимися сообщает новые сведения , создает проблемные ситуации  , направляет учащихся на их решение . Создает условия для лучшего запоминания и осознания понятий , для успешного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освоения 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технологии  . Совместно 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 учащимися использует ИКТ. </a:t>
                      </a:r>
                      <a:r>
                        <a:rPr lang="ru-RU" sz="12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Демонстри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-</a:t>
                      </a:r>
                    </a:p>
                    <a:p>
                      <a:r>
                        <a:rPr lang="ru-RU" sz="12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рует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приемы практической деятельности , образцы Знакомят с видами готовых блюд. 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Активизируют внимание , обусловленное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интересом и любопытством. Изучение истории хлеба .Знакомство с классификацией бутербродов, видами, технологией приготовления посредством самостоятельной деятельности с помощью 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ИКТ, технологических 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карт , таблиц.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Проводят коллективное обсуждение нового материала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Умение анализировать, выделять 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формулировать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задачу: умение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осознанно строить речевое высказывание.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Умение регулировать свои действия, взаимодействовать в группе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571750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p:oleObj spid="_x0000_s5122" name="Document" r:id="rId4" imgW="1298520" imgH="1300680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p:oleObj spid="_x0000_s5123" name="Document" r:id="rId5" imgW="1298520" imgH="130068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p:oleObj spid="_x0000_s5124" name="Document" r:id="rId6" imgW="1298520" imgH="130068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p:oleObj spid="_x0000_s5125" name="Document" r:id="rId7" imgW="1298520" imgH="1300680" progId="">
              <p:embed/>
            </p:oleObj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85786" y="0"/>
          <a:ext cx="8215376" cy="68101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752"/>
                <a:gridCol w="887874"/>
                <a:gridCol w="1173625"/>
                <a:gridCol w="1173625"/>
                <a:gridCol w="1173625"/>
                <a:gridCol w="1173625"/>
                <a:gridCol w="1173625"/>
                <a:gridCol w="1173625"/>
              </a:tblGrid>
              <a:tr h="394838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                                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процессуальная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Вводный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инструкт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к практической работе</a:t>
                      </a: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Решить проблему выбора вида бутербродов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исходя из желания и возможностей. Конкретизация этапов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работ,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сервировки стола.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/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Подводит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учащихся к выбору учащимися видов бутербродов. Комментирует совместно с учащимися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слайды 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таблицы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. Объясняет разновидности и различия в приготовлении разных видов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бутербродов  . Обсуждает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требования безопасной работы.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Ориентируясь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наличие продуктов , выбирают виды бутербродов для приготовления. Мысленно фиксируют информацию по технологии приготовления блюда.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Участвуют в обсуждении безопасных приемов работы при приготовлении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Фиксируют новую информацию ,применяют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знания по другим предметам . Соблюдение трудовой и технологической дисциплины. Производят подбор и применение инструментов в технологическом процессе.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Активно участвуют в обсуждении содержания материала. Делятся имеющимися знаниями .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Формируют рабочие группы для выполнения работы с распределением обязанностей.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Умение регулировать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свои действия, взаимодействовать в группе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9532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              </a:t>
                      </a:r>
                      <a:r>
                        <a:rPr lang="ru-RU" sz="1200" dirty="0" smtClean="0"/>
                        <a:t>процессуальная</a:t>
                      </a:r>
                      <a:endParaRPr lang="ru-RU" sz="1200" dirty="0"/>
                    </a:p>
                  </a:txBody>
                  <a:tcPr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4. Практическая работа</a:t>
                      </a:r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Самостоятельное применение ЗУН при выполнении практической работы. Развитие творческих способностей. Формирование</a:t>
                      </a:r>
                      <a:r>
                        <a:rPr lang="ru-RU" sz="1200" baseline="0" dirty="0" smtClean="0"/>
                        <a:t> навыков самоанализа , самоконтроля.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Направляет</a:t>
                      </a:r>
                      <a:r>
                        <a:rPr lang="ru-RU" sz="1200" baseline="0" dirty="0" smtClean="0"/>
                        <a:t> работу учащихся , создает условия для самоанализа , обнаружения и устранения ошибок.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Самостоятельный выбор продуктов   ,выбор</a:t>
                      </a:r>
                      <a:r>
                        <a:rPr lang="ru-RU" sz="1200" baseline="0" dirty="0" smtClean="0"/>
                        <a:t> вида бутербродов, технологии приготовления, оформлении, сервировке. Самоанализ.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Владение способами научной организации</a:t>
                      </a:r>
                      <a:r>
                        <a:rPr lang="ru-RU" sz="1200" baseline="0" dirty="0" smtClean="0"/>
                        <a:t> труда , формами деятельности ,соответствующими культуре труда и технологической культуре производства.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Высказывают свое мнение, объясняют свой выбор, комментируют действия девочек в бригаде : соглашаются или не соглашаются с ними и дают свой совет.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Осуществляют пошаговый контроль . Осуществляют</a:t>
                      </a:r>
                      <a:r>
                        <a:rPr lang="ru-RU" sz="1200" baseline="0" dirty="0" smtClean="0"/>
                        <a:t> самоконтроль.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571750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p:oleObj spid="_x0000_s7170" name="Document" r:id="rId4" imgW="1298520" imgH="1300680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p:oleObj spid="_x0000_s7171" name="Document" r:id="rId5" imgW="1298520" imgH="130068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p:oleObj spid="_x0000_s7172" name="Document" r:id="rId6" imgW="1298520" imgH="130068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p:oleObj spid="_x0000_s7173" name="Document" r:id="rId7" imgW="1298520" imgH="1300680" progId="">
              <p:embed/>
            </p:oleObj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7" y="1"/>
          <a:ext cx="8358211" cy="67638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7189"/>
                <a:gridCol w="928695"/>
                <a:gridCol w="1102177"/>
                <a:gridCol w="1194030"/>
                <a:gridCol w="1194030"/>
                <a:gridCol w="1194030"/>
                <a:gridCol w="1245087"/>
                <a:gridCol w="1142973"/>
              </a:tblGrid>
              <a:tr h="2420131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       рефлексивно 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оценочная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III.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Заключительная часть.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Подведен.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итогов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1. Беседа с опросом.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Закрепление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знаний.  Анализ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успешной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работы учащихся</a:t>
                      </a:r>
                      <a:r>
                        <a:rPr lang="ru-RU" sz="1200" b="0" baseline="0" dirty="0" smtClean="0"/>
                        <a:t>.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Создает условия для осознания и запоминания знаний , полученных на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уроке  . Анализирует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ход и результат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учебно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 – практической деятельности учащихся.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Комментируют свою деятельность на уроке .Дают оценку своей деятельности. Отвечают на вопросы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учителя.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Анализируют, доказывают , аргументируют свою точку зрения.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Учатся формулировать собственное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мнение.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Диагностика результатов познавательно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– трудовой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деятельности  по принятым критериям и показателям</a:t>
                      </a:r>
                      <a:r>
                        <a:rPr lang="ru-RU" sz="1200" b="0" dirty="0" smtClean="0"/>
                        <a:t>.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4750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 рефлексивно 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оценочная</a:t>
                      </a:r>
                      <a:endParaRPr lang="ru-RU" sz="1200" dirty="0"/>
                    </a:p>
                  </a:txBody>
                  <a:tcPr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2.Выставление оценок.</a:t>
                      </a:r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Активация</a:t>
                      </a:r>
                      <a:r>
                        <a:rPr lang="ru-RU" sz="1200" baseline="0" dirty="0" smtClean="0"/>
                        <a:t> мотивации учебной деятельности</a:t>
                      </a:r>
                    </a:p>
                    <a:p>
                      <a:r>
                        <a:rPr lang="ru-RU" sz="1200" baseline="0" dirty="0" smtClean="0"/>
                        <a:t>Критерии оценивания.( Приложение № 1)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Создает условия для объективной </a:t>
                      </a:r>
                      <a:r>
                        <a:rPr lang="ru-RU" sz="1200" dirty="0" smtClean="0"/>
                        <a:t>самооценки</a:t>
                      </a:r>
                      <a:r>
                        <a:rPr lang="ru-RU" sz="1200" baseline="0" dirty="0" smtClean="0"/>
                        <a:t>            </a:t>
                      </a:r>
                      <a:r>
                        <a:rPr lang="ru-RU" sz="1200" baseline="0" dirty="0" smtClean="0"/>
                        <a:t>,</a:t>
                      </a:r>
                      <a:r>
                        <a:rPr lang="ru-RU" sz="1200" baseline="0" dirty="0" err="1" smtClean="0"/>
                        <a:t>взаимооценки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Осознание степени  успешной работы. Самооценка. </a:t>
                      </a:r>
                      <a:r>
                        <a:rPr lang="ru-RU" sz="1200" dirty="0" err="1" smtClean="0"/>
                        <a:t>Взаимооценка</a:t>
                      </a:r>
                      <a:r>
                        <a:rPr lang="ru-RU" sz="1200" dirty="0" smtClean="0"/>
                        <a:t>. </a:t>
                      </a:r>
                      <a:r>
                        <a:rPr lang="ru-RU" sz="1200" dirty="0" smtClean="0"/>
                        <a:t>Анализ деятельности на уроке.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Анализируют , контролируют и оценивают результат.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Рефлексия своих действий.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Осуществляют пошаговый контроль по результату.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4750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рефлексивно 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оценочная</a:t>
                      </a:r>
                      <a:endParaRPr lang="ru-RU" sz="1200" dirty="0"/>
                    </a:p>
                  </a:txBody>
                  <a:tcPr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 Домашнее задание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Закрепление полученных ЗУН.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Сообщает</a:t>
                      </a:r>
                      <a:r>
                        <a:rPr lang="ru-RU" sz="1200" baseline="0" dirty="0" smtClean="0"/>
                        <a:t> домашнее задание .Дает перечень продуктов необходимых для работы на следующем уроке.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Записывают домашнее задание.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571750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p:oleObj spid="_x0000_s22530" name="Document" r:id="rId4" imgW="1298520" imgH="1300680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p:oleObj spid="_x0000_s22531" name="Document" r:id="rId5" imgW="1298520" imgH="130068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p:oleObj spid="_x0000_s22532" name="Document" r:id="rId6" imgW="1298520" imgH="130068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p:oleObj spid="_x0000_s22533" name="Document" r:id="rId7" imgW="1298520" imgH="1300680" progId="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275856" y="404664"/>
            <a:ext cx="41018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ПРИЛОЖЕНИ Е №1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Критерии оценивания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115616" y="2348880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1.Бутерброды должны быть приготовлены непосредственно перед подачей к столу.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2.Продукты , входящие в состав бутерброда , должны быть свежими.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3.Ломтик хлеба должен быть тонким 1 – 1.5 см.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4.Хлеб должен быть покрыт продуктами аккуратно.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5.Вкус ,цвет и запах бутерброда должен соответствовать качественным продуктам.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571750"/>
            <a:ext cx="5464175" cy="2500313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entury Schoolbook" pitchFamily="18" charset="0"/>
              </a:rPr>
              <a:t>	</a:t>
            </a:r>
          </a:p>
          <a:p>
            <a:pPr lvl="1">
              <a:buNone/>
            </a:pPr>
            <a:endParaRPr lang="ru-RU" sz="2400" dirty="0" smtClean="0">
              <a:latin typeface="Century Schoolbook" pitchFamily="18" charset="0"/>
            </a:endParaRPr>
          </a:p>
          <a:p>
            <a:pPr lvl="1">
              <a:buNone/>
            </a:pPr>
            <a:endParaRPr lang="ru-RU" sz="2400" dirty="0">
              <a:latin typeface="Century Schoolbook" pitchFamily="18" charset="0"/>
            </a:endParaRPr>
          </a:p>
          <a:p>
            <a:pPr>
              <a:buNone/>
            </a:pPr>
            <a:endParaRPr lang="ru-RU" sz="2800" dirty="0">
              <a:latin typeface="Century Schoolbook" pitchFamily="18" charset="0"/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1268413"/>
          <a:ext cx="873125" cy="873125"/>
        </p:xfrm>
        <a:graphic>
          <a:graphicData uri="http://schemas.openxmlformats.org/presentationml/2006/ole">
            <p:oleObj spid="_x0000_s8194" name="Document" r:id="rId4" imgW="1298520" imgH="1300680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268538" y="1268413"/>
          <a:ext cx="584200" cy="584200"/>
        </p:xfrm>
        <a:graphic>
          <a:graphicData uri="http://schemas.openxmlformats.org/presentationml/2006/ole">
            <p:oleObj spid="_x0000_s8195" name="Document" r:id="rId5" imgW="1298520" imgH="130068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916238" y="1268413"/>
          <a:ext cx="368300" cy="368300"/>
        </p:xfrm>
        <a:graphic>
          <a:graphicData uri="http://schemas.openxmlformats.org/presentationml/2006/ole">
            <p:oleObj spid="_x0000_s8196" name="Document" r:id="rId6" imgW="1298520" imgH="130068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419475" y="1268413"/>
          <a:ext cx="223838" cy="223837"/>
        </p:xfrm>
        <a:graphic>
          <a:graphicData uri="http://schemas.openxmlformats.org/presentationml/2006/ole">
            <p:oleObj spid="_x0000_s8197" name="Document" r:id="rId7" imgW="1298520" imgH="1300680" progId="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928926" y="428604"/>
            <a:ext cx="3956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РЕЗУЛЬТАТ ТРУДА</a:t>
            </a:r>
            <a:endParaRPr lang="ru-RU" sz="3200" b="1" dirty="0"/>
          </a:p>
        </p:txBody>
      </p:sp>
      <p:pic>
        <p:nvPicPr>
          <p:cNvPr id="10" name="Picture 6" descr="F:\фото блюд\Школа Блюда 01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672" y="3284984"/>
            <a:ext cx="2286016" cy="1714512"/>
          </a:xfrm>
          <a:prstGeom prst="rect">
            <a:avLst/>
          </a:prstGeom>
          <a:noFill/>
        </p:spPr>
      </p:pic>
      <p:pic>
        <p:nvPicPr>
          <p:cNvPr id="11" name="Picture 2" descr="F:\фото блюд\Школа Блюда 00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3140968"/>
            <a:ext cx="2476517" cy="1857388"/>
          </a:xfrm>
          <a:prstGeom prst="rect">
            <a:avLst/>
          </a:prstGeom>
          <a:noFill/>
        </p:spPr>
      </p:pic>
      <p:pic>
        <p:nvPicPr>
          <p:cNvPr id="14" name="Picture 8" descr="F:\фото блюд\Школа Блюда 01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2420888"/>
            <a:ext cx="2099070" cy="279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1009</Words>
  <Application>Microsoft Office PowerPoint</Application>
  <PresentationFormat>Экран (4:3)</PresentationFormat>
  <Paragraphs>149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Document</vt:lpstr>
      <vt:lpstr>                 Байкулова В.В. МОУ «СОШ № 53»                          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60</cp:revision>
  <dcterms:modified xsi:type="dcterms:W3CDTF">2013-05-28T16:31:42Z</dcterms:modified>
</cp:coreProperties>
</file>