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9" r:id="rId2"/>
    <p:sldId id="290" r:id="rId3"/>
    <p:sldId id="291" r:id="rId4"/>
    <p:sldId id="257" r:id="rId5"/>
    <p:sldId id="259" r:id="rId6"/>
    <p:sldId id="261" r:id="rId7"/>
    <p:sldId id="265" r:id="rId8"/>
    <p:sldId id="266" r:id="rId9"/>
    <p:sldId id="269" r:id="rId10"/>
    <p:sldId id="263" r:id="rId11"/>
    <p:sldId id="271" r:id="rId12"/>
    <p:sldId id="273" r:id="rId13"/>
    <p:sldId id="275" r:id="rId14"/>
    <p:sldId id="277" r:id="rId15"/>
    <p:sldId id="279" r:id="rId16"/>
    <p:sldId id="281" r:id="rId17"/>
    <p:sldId id="283" r:id="rId18"/>
    <p:sldId id="285" r:id="rId19"/>
    <p:sldId id="287" r:id="rId20"/>
    <p:sldId id="292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4F51C-E997-4FED-9E01-EA6ADBC6B6E3}" type="datetimeFigureOut">
              <a:rPr lang="ru-RU" smtClean="0"/>
              <a:pPr/>
              <a:t>06.06.2014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3C3E1-778E-4324-9930-B3445F39C6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4F51C-E997-4FED-9E01-EA6ADBC6B6E3}" type="datetimeFigureOut">
              <a:rPr lang="ru-RU" smtClean="0"/>
              <a:pPr/>
              <a:t>06.06.2014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3C3E1-778E-4324-9930-B3445F39C6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4F51C-E997-4FED-9E01-EA6ADBC6B6E3}" type="datetimeFigureOut">
              <a:rPr lang="ru-RU" smtClean="0"/>
              <a:pPr/>
              <a:t>06.06.2014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3C3E1-778E-4324-9930-B3445F39C6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4F51C-E997-4FED-9E01-EA6ADBC6B6E3}" type="datetimeFigureOut">
              <a:rPr lang="ru-RU" smtClean="0"/>
              <a:pPr/>
              <a:t>06.06.2014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3C3E1-778E-4324-9930-B3445F39C6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4F51C-E997-4FED-9E01-EA6ADBC6B6E3}" type="datetimeFigureOut">
              <a:rPr lang="ru-RU" smtClean="0"/>
              <a:pPr/>
              <a:t>06.06.2014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3C3E1-778E-4324-9930-B3445F39C6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4F51C-E997-4FED-9E01-EA6ADBC6B6E3}" type="datetimeFigureOut">
              <a:rPr lang="ru-RU" smtClean="0"/>
              <a:pPr/>
              <a:t>06.06.2014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3C3E1-778E-4324-9930-B3445F39C6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4F51C-E997-4FED-9E01-EA6ADBC6B6E3}" type="datetimeFigureOut">
              <a:rPr lang="ru-RU" smtClean="0"/>
              <a:pPr/>
              <a:t>06.06.2014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3C3E1-778E-4324-9930-B3445F39C6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4F51C-E997-4FED-9E01-EA6ADBC6B6E3}" type="datetimeFigureOut">
              <a:rPr lang="ru-RU" smtClean="0"/>
              <a:pPr/>
              <a:t>06.06.2014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3C3E1-778E-4324-9930-B3445F39C6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4F51C-E997-4FED-9E01-EA6ADBC6B6E3}" type="datetimeFigureOut">
              <a:rPr lang="ru-RU" smtClean="0"/>
              <a:pPr/>
              <a:t>06.06.2014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3C3E1-778E-4324-9930-B3445F39C6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4F51C-E997-4FED-9E01-EA6ADBC6B6E3}" type="datetimeFigureOut">
              <a:rPr lang="ru-RU" smtClean="0"/>
              <a:pPr/>
              <a:t>06.06.2014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3C3E1-778E-4324-9930-B3445F39C6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4F51C-E997-4FED-9E01-EA6ADBC6B6E3}" type="datetimeFigureOut">
              <a:rPr lang="ru-RU" smtClean="0"/>
              <a:pPr/>
              <a:t>06.06.2014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3C3E1-778E-4324-9930-B3445F39C6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4F51C-E997-4FED-9E01-EA6ADBC6B6E3}" type="datetimeFigureOut">
              <a:rPr lang="ru-RU" smtClean="0"/>
              <a:pPr/>
              <a:t>06.06.2014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3C3E1-778E-4324-9930-B3445F39C67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13" Type="http://schemas.openxmlformats.org/officeDocument/2006/relationships/slide" Target="slide19.xml"/><Relationship Id="rId3" Type="http://schemas.openxmlformats.org/officeDocument/2006/relationships/slide" Target="slide8.xml"/><Relationship Id="rId7" Type="http://schemas.openxmlformats.org/officeDocument/2006/relationships/slide" Target="slide14.xml"/><Relationship Id="rId12" Type="http://schemas.openxmlformats.org/officeDocument/2006/relationships/slide" Target="slide18.xml"/><Relationship Id="rId17" Type="http://schemas.openxmlformats.org/officeDocument/2006/relationships/slide" Target="slide15.xml"/><Relationship Id="rId2" Type="http://schemas.openxmlformats.org/officeDocument/2006/relationships/slide" Target="slide5.xml"/><Relationship Id="rId16" Type="http://schemas.openxmlformats.org/officeDocument/2006/relationships/slide" Target="slide1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11" Type="http://schemas.openxmlformats.org/officeDocument/2006/relationships/slide" Target="slide17.xml"/><Relationship Id="rId5" Type="http://schemas.openxmlformats.org/officeDocument/2006/relationships/slide" Target="slide6.xml"/><Relationship Id="rId15" Type="http://schemas.openxmlformats.org/officeDocument/2006/relationships/slide" Target="slide10.xml"/><Relationship Id="rId10" Type="http://schemas.openxmlformats.org/officeDocument/2006/relationships/slide" Target="slide16.xml"/><Relationship Id="rId4" Type="http://schemas.openxmlformats.org/officeDocument/2006/relationships/slide" Target="slide4.xml"/><Relationship Id="rId9" Type="http://schemas.openxmlformats.org/officeDocument/2006/relationships/slide" Target="slide12.xml"/><Relationship Id="rId14" Type="http://schemas.openxmlformats.org/officeDocument/2006/relationships/slide" Target="slide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1285860"/>
            <a:ext cx="8084264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ahoma" pitchFamily="34" charset="0"/>
                <a:cs typeface="Tahoma" pitchFamily="34" charset="0"/>
              </a:rPr>
              <a:t>Героям России</a:t>
            </a:r>
          </a:p>
          <a:p>
            <a:pPr algn="ctr"/>
            <a:r>
              <a:rPr lang="ru-RU" sz="8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ahoma" pitchFamily="34" charset="0"/>
                <a:cs typeface="Tahoma" pitchFamily="34" charset="0"/>
              </a:rPr>
              <a:t>посвящается</a:t>
            </a:r>
            <a:endParaRPr lang="ru-RU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428604"/>
            <a:ext cx="821537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ahoma" pitchFamily="34" charset="0"/>
                <a:cs typeface="Tahoma" pitchFamily="34" charset="0"/>
              </a:rPr>
              <a:t>16 декабря  1941г экипаж бомбардировщика 125-го авиационного полка повторил подвиг экипажа Николая Гастелло, направив горящий самолет на танковую колонну врагов в районе станции Чудово. Стрелком радистом этого экипажа был…. Его именем названа улица в </a:t>
            </a:r>
            <a:r>
              <a:rPr lang="ru-RU" sz="3200" b="1" dirty="0" err="1" smtClean="0">
                <a:latin typeface="Tahoma" pitchFamily="34" charset="0"/>
                <a:cs typeface="Tahoma" pitchFamily="34" charset="0"/>
              </a:rPr>
              <a:t>Колпинском</a:t>
            </a:r>
            <a:r>
              <a:rPr lang="ru-RU" sz="3200" b="1" dirty="0" smtClean="0">
                <a:latin typeface="Tahoma" pitchFamily="34" charset="0"/>
                <a:cs typeface="Tahoma" pitchFamily="34" charset="0"/>
              </a:rPr>
              <a:t> районе.</a:t>
            </a:r>
            <a:endParaRPr lang="ru-RU" sz="32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14480" y="5357826"/>
            <a:ext cx="542928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Назар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ru-RU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Губин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5-конечная звезда 3">
            <a:hlinkClick r:id="rId2" action="ppaction://hlinksldjump"/>
          </p:cNvPr>
          <p:cNvSpPr/>
          <p:nvPr/>
        </p:nvSpPr>
        <p:spPr>
          <a:xfrm>
            <a:off x="8072462" y="5857892"/>
            <a:ext cx="642942" cy="500066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28596" y="285728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>
                <a:latin typeface="Tahoma" pitchFamily="34" charset="0"/>
                <a:cs typeface="Tahoma" pitchFamily="34" charset="0"/>
              </a:rPr>
              <a:t>   Прославленный советский ас – летчик-истребитель, геройски сражался в небе над Ленинградом. В ноябре 1941г совершил ночной таран и остался жив. Командовал эскадрильей 26-го истребительного полка. Погиб на боевом вылете 23 апреля 1942г. Его именем названа улица в Московском районе.</a:t>
            </a:r>
            <a:endParaRPr lang="ru-RU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5143512"/>
            <a:ext cx="79303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Алексей Севастьянов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5-конечная звезда 5">
            <a:hlinkClick r:id="rId2" action="ppaction://hlinksldjump"/>
          </p:cNvPr>
          <p:cNvSpPr/>
          <p:nvPr/>
        </p:nvSpPr>
        <p:spPr>
          <a:xfrm>
            <a:off x="8501090" y="6215082"/>
            <a:ext cx="500066" cy="500066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642910" y="357166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latin typeface="Tahoma" pitchFamily="34" charset="0"/>
                <a:cs typeface="Tahoma" pitchFamily="34" charset="0"/>
              </a:rPr>
              <a:t>  Зачинатель снайперского движения. По молодости не смог уйти на фронт добровольцем , тогда вступил в ряды народного ополчения. С октября 1941 по январь 1942 уничтожил 126 фашистов. Погиб 19 января 1942г. Его именем названа улица в Выборгском районе.</a:t>
            </a:r>
            <a:endParaRPr lang="ru-RU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5357826"/>
            <a:ext cx="79624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Феодосий </a:t>
            </a:r>
            <a:r>
              <a:rPr lang="ru-RU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Смолячков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5-конечная звезда 5">
            <a:hlinkClick r:id="rId2" action="ppaction://hlinksldjump"/>
          </p:cNvPr>
          <p:cNvSpPr/>
          <p:nvPr/>
        </p:nvSpPr>
        <p:spPr>
          <a:xfrm>
            <a:off x="8001024" y="6215082"/>
            <a:ext cx="714380" cy="500066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357166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latin typeface="Tahoma" pitchFamily="34" charset="0"/>
                <a:cs typeface="Tahoma" pitchFamily="34" charset="0"/>
              </a:rPr>
              <a:t>  Командир батареи 402 гаубичного полка. Геройски сражался и погиб в упорных боях на подступах к линии Маннергейма в декабре 1940 года. Его именем названа улица в Московском районе.</a:t>
            </a:r>
            <a:endParaRPr lang="ru-RU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857356" y="4786322"/>
            <a:ext cx="55976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Виктор </a:t>
            </a:r>
            <a:r>
              <a:rPr lang="ru-RU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Булавский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5-конечная звезда 4">
            <a:hlinkClick r:id="rId2" action="ppaction://hlinksldjump"/>
          </p:cNvPr>
          <p:cNvSpPr/>
          <p:nvPr/>
        </p:nvSpPr>
        <p:spPr>
          <a:xfrm>
            <a:off x="7643834" y="5429264"/>
            <a:ext cx="857256" cy="107157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7148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latin typeface="Tahoma" pitchFamily="34" charset="0"/>
                <a:cs typeface="Tahoma" pitchFamily="34" charset="0"/>
              </a:rPr>
              <a:t>   Бесстрашный летчик-истребитель. Совершил первый ночной таран 7 августа 1941г. Яростно сражался в небе над Москвой. Погиб 27 октября 1941 года. Его именем назван переулок в Петроградском районе.</a:t>
            </a:r>
            <a:endParaRPr lang="ru-RU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85918" y="4786322"/>
            <a:ext cx="56400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Виктор Талалихин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5-конечная звезда 4">
            <a:hlinkClick r:id="rId2" action="ppaction://hlinksldjump"/>
          </p:cNvPr>
          <p:cNvSpPr/>
          <p:nvPr/>
        </p:nvSpPr>
        <p:spPr>
          <a:xfrm>
            <a:off x="7358082" y="5572140"/>
            <a:ext cx="785818" cy="785818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85723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latin typeface="Tahoma" pitchFamily="34" charset="0"/>
                <a:cs typeface="Tahoma" pitchFamily="34" charset="0"/>
              </a:rPr>
              <a:t>   Его подвиг известен всей России. 23 февраля 1943г в бою у д.Чернушки под Великими Луками он своим телом закрыл амбразуру вражеского дота. Его именем названа улица в Выборгском районе.</a:t>
            </a:r>
            <a:endParaRPr lang="ru-RU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57290" y="4929198"/>
            <a:ext cx="65537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Александр Матросов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5-конечная звезда 4">
            <a:hlinkClick r:id="rId2" action="ppaction://hlinksldjump"/>
          </p:cNvPr>
          <p:cNvSpPr/>
          <p:nvPr/>
        </p:nvSpPr>
        <p:spPr>
          <a:xfrm>
            <a:off x="8072462" y="5572140"/>
            <a:ext cx="785786" cy="857256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357166"/>
            <a:ext cx="858679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latin typeface="Tahoma" pitchFamily="34" charset="0"/>
                <a:cs typeface="Tahoma" pitchFamily="34" charset="0"/>
              </a:rPr>
              <a:t>   Он ушел на фронт в 17 лет добровольцем. Закончил артиллерийскую школу, командовал взводом. Доблестно сражался на Ленинградском фронте в районе </a:t>
            </a:r>
            <a:r>
              <a:rPr lang="ru-RU" b="1" dirty="0" err="1" smtClean="0">
                <a:latin typeface="Tahoma" pitchFamily="34" charset="0"/>
                <a:cs typeface="Tahoma" pitchFamily="34" charset="0"/>
              </a:rPr>
              <a:t>Синявинских</a:t>
            </a:r>
            <a:r>
              <a:rPr lang="ru-RU" b="1" dirty="0" smtClean="0">
                <a:latin typeface="Tahoma" pitchFamily="34" charset="0"/>
                <a:cs typeface="Tahoma" pitchFamily="34" charset="0"/>
              </a:rPr>
              <a:t> болот. Геройски погиб при форсировании реки Нарва 22 февраля 1944 года. Его именем названа улица в Выборгском районе. </a:t>
            </a:r>
            <a:endParaRPr lang="ru-RU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14546" y="5286388"/>
            <a:ext cx="52373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Игорь Графов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5-конечная звезда 4">
            <a:hlinkClick r:id="rId2" action="ppaction://hlinksldjump"/>
          </p:cNvPr>
          <p:cNvSpPr/>
          <p:nvPr/>
        </p:nvSpPr>
        <p:spPr>
          <a:xfrm>
            <a:off x="8143900" y="5572140"/>
            <a:ext cx="642942" cy="500066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357166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latin typeface="Tahoma" pitchFamily="34" charset="0"/>
                <a:cs typeface="Tahoma" pitchFamily="34" charset="0"/>
              </a:rPr>
              <a:t>   Бесстрашный летчик истребитель, показывавший чудеса маневренности и хладнокровия. В одном из боев он сбил 4 самолета противника! Его знал весь ленинградский фронт. Погиб 17 мая 1943г при выполнении боевого задания. Его именем названа улица в Приморском районе.</a:t>
            </a:r>
            <a:endParaRPr lang="ru-RU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71604" y="5072074"/>
            <a:ext cx="66010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Александр Савушкин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5-конечная звезда 4">
            <a:hlinkClick r:id="rId2" action="ppaction://hlinksldjump"/>
          </p:cNvPr>
          <p:cNvSpPr/>
          <p:nvPr/>
        </p:nvSpPr>
        <p:spPr>
          <a:xfrm>
            <a:off x="7715272" y="5929330"/>
            <a:ext cx="642942" cy="642942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1429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latin typeface="Tahoma" pitchFamily="34" charset="0"/>
                <a:cs typeface="Tahoma" pitchFamily="34" charset="0"/>
              </a:rPr>
              <a:t>   Один из руководителей «Молодой гвардии», подпольной организации, действовавшей в захваченном немцами Краснодоне. После страшных пыток расстрелян 9 февраля 1943г. Его именем названа улица на Петроградской стороне.</a:t>
            </a:r>
            <a:endParaRPr lang="ru-RU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14546" y="4786322"/>
            <a:ext cx="44807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Олег Кошевой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5-конечная звезда 4">
            <a:hlinkClick r:id="rId2" action="ppaction://hlinksldjump"/>
          </p:cNvPr>
          <p:cNvSpPr/>
          <p:nvPr/>
        </p:nvSpPr>
        <p:spPr>
          <a:xfrm>
            <a:off x="7572396" y="5429264"/>
            <a:ext cx="714380" cy="571504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357166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>
                <a:latin typeface="Tahoma" pitchFamily="34" charset="0"/>
                <a:cs typeface="Tahoma" pitchFamily="34" charset="0"/>
              </a:rPr>
              <a:t>   Лучший шофер артиллерийского полка, не раз проявлявший мужество и смекалку в сложной обстановке, первым прибывавший на место дислокации и вступавший в бой. Погиб при наступлении Ленинградского фронта в 1944г при форсировании реки Нарва. Его именем назван переулок в Адмиралтейском районе.</a:t>
            </a:r>
            <a:endParaRPr lang="ru-RU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43042" y="5214950"/>
            <a:ext cx="60501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Александр </a:t>
            </a:r>
            <a:r>
              <a:rPr lang="ru-RU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Гривцов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5-конечная звезда 4">
            <a:hlinkClick r:id="rId2" action="ppaction://hlinksldjump"/>
          </p:cNvPr>
          <p:cNvSpPr/>
          <p:nvPr/>
        </p:nvSpPr>
        <p:spPr>
          <a:xfrm>
            <a:off x="7715272" y="6000768"/>
            <a:ext cx="785818" cy="571504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71604" y="1785926"/>
            <a:ext cx="6680034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ahoma" pitchFamily="34" charset="0"/>
                <a:cs typeface="Tahoma" pitchFamily="34" charset="0"/>
              </a:rPr>
              <a:t>Их именами</a:t>
            </a:r>
          </a:p>
          <a:p>
            <a:pPr algn="ctr"/>
            <a:r>
              <a:rPr lang="ru-RU" sz="8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ahoma" pitchFamily="34" charset="0"/>
                <a:cs typeface="Tahoma" pitchFamily="34" charset="0"/>
              </a:rPr>
              <a:t> названы</a:t>
            </a:r>
            <a:endParaRPr lang="ru-RU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0166" y="2000240"/>
            <a:ext cx="6978192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ahoma" pitchFamily="34" charset="0"/>
                <a:cs typeface="Tahoma" pitchFamily="34" charset="0"/>
              </a:rPr>
              <a:t>ВЕЧНАЯ ПАМЯТЬ</a:t>
            </a:r>
          </a:p>
          <a:p>
            <a:pPr algn="ctr"/>
            <a:r>
              <a:rPr lang="ru-RU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ahoma" pitchFamily="34" charset="0"/>
                <a:cs typeface="Tahoma" pitchFamily="34" charset="0"/>
              </a:rPr>
              <a:t>ГЕРОЯМ</a:t>
            </a:r>
            <a:endParaRPr lang="ru-RU" sz="6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1142976" y="857232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1" name="Прямоугольник 20">
            <a:hlinkClick r:id="rId2" action="ppaction://hlinksldjump"/>
          </p:cNvPr>
          <p:cNvSpPr/>
          <p:nvPr/>
        </p:nvSpPr>
        <p:spPr>
          <a:xfrm>
            <a:off x="1000100" y="221455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000100" y="3500438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071538" y="4929198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4" name="5-конечная звезда 23">
            <a:hlinkClick r:id="rId3" action="ppaction://hlinksldjump"/>
          </p:cNvPr>
          <p:cNvSpPr/>
          <p:nvPr/>
        </p:nvSpPr>
        <p:spPr>
          <a:xfrm>
            <a:off x="3643306" y="928670"/>
            <a:ext cx="785818" cy="71438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143240" y="857232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5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6" name="5-конечная звезда 25">
            <a:hlinkClick r:id="rId4" action="ppaction://hlinksldjump"/>
          </p:cNvPr>
          <p:cNvSpPr/>
          <p:nvPr/>
        </p:nvSpPr>
        <p:spPr>
          <a:xfrm>
            <a:off x="1785918" y="928670"/>
            <a:ext cx="928694" cy="71438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5-конечная звезда 26">
            <a:hlinkClick r:id="rId2" action="ppaction://hlinksldjump"/>
          </p:cNvPr>
          <p:cNvSpPr/>
          <p:nvPr/>
        </p:nvSpPr>
        <p:spPr>
          <a:xfrm>
            <a:off x="1785918" y="2357430"/>
            <a:ext cx="928694" cy="71438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5-конечная звезда 27">
            <a:hlinkClick r:id="rId5" action="ppaction://hlinksldjump"/>
          </p:cNvPr>
          <p:cNvSpPr/>
          <p:nvPr/>
        </p:nvSpPr>
        <p:spPr>
          <a:xfrm>
            <a:off x="1785918" y="3643314"/>
            <a:ext cx="928694" cy="71438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5-конечная звезда 28">
            <a:hlinkClick r:id="rId6" action="ppaction://hlinksldjump"/>
          </p:cNvPr>
          <p:cNvSpPr/>
          <p:nvPr/>
        </p:nvSpPr>
        <p:spPr>
          <a:xfrm>
            <a:off x="1785918" y="5000636"/>
            <a:ext cx="928694" cy="71438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3143240" y="2285992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6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286116" y="3500438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7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3286116" y="4786322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8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3" name="5-конечная звезда 32">
            <a:hlinkClick r:id="rId7" action="ppaction://hlinksldjump"/>
          </p:cNvPr>
          <p:cNvSpPr/>
          <p:nvPr/>
        </p:nvSpPr>
        <p:spPr>
          <a:xfrm>
            <a:off x="5643570" y="3643314"/>
            <a:ext cx="928694" cy="71438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5-конечная звезда 33">
            <a:hlinkClick r:id="rId8" action="ppaction://hlinksldjump"/>
          </p:cNvPr>
          <p:cNvSpPr/>
          <p:nvPr/>
        </p:nvSpPr>
        <p:spPr>
          <a:xfrm>
            <a:off x="5500694" y="2357430"/>
            <a:ext cx="928694" cy="71438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5-конечная звезда 34">
            <a:hlinkClick r:id="rId9" action="ppaction://hlinksldjump"/>
          </p:cNvPr>
          <p:cNvSpPr/>
          <p:nvPr/>
        </p:nvSpPr>
        <p:spPr>
          <a:xfrm>
            <a:off x="5572132" y="857232"/>
            <a:ext cx="928694" cy="71438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5-конечная звезда 35">
            <a:hlinkClick r:id="rId10" action="ppaction://hlinksldjump"/>
          </p:cNvPr>
          <p:cNvSpPr/>
          <p:nvPr/>
        </p:nvSpPr>
        <p:spPr>
          <a:xfrm>
            <a:off x="7643834" y="785794"/>
            <a:ext cx="928694" cy="71438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5-конечная звезда 36">
            <a:hlinkClick r:id="rId11" action="ppaction://hlinksldjump"/>
          </p:cNvPr>
          <p:cNvSpPr/>
          <p:nvPr/>
        </p:nvSpPr>
        <p:spPr>
          <a:xfrm>
            <a:off x="7643834" y="2285992"/>
            <a:ext cx="928694" cy="71438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5-конечная звезда 37">
            <a:hlinkClick r:id="rId12" action="ppaction://hlinksldjump"/>
          </p:cNvPr>
          <p:cNvSpPr/>
          <p:nvPr/>
        </p:nvSpPr>
        <p:spPr>
          <a:xfrm>
            <a:off x="7715272" y="3714752"/>
            <a:ext cx="928694" cy="71438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5-конечная звезда 38">
            <a:hlinkClick r:id="rId13" action="ppaction://hlinksldjump"/>
          </p:cNvPr>
          <p:cNvSpPr/>
          <p:nvPr/>
        </p:nvSpPr>
        <p:spPr>
          <a:xfrm>
            <a:off x="7786710" y="5000636"/>
            <a:ext cx="928694" cy="71438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5-конечная звезда 39">
            <a:hlinkClick r:id="rId14" action="ppaction://hlinksldjump"/>
          </p:cNvPr>
          <p:cNvSpPr/>
          <p:nvPr/>
        </p:nvSpPr>
        <p:spPr>
          <a:xfrm>
            <a:off x="3643306" y="2357430"/>
            <a:ext cx="928694" cy="71438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5-конечная звезда 40">
            <a:hlinkClick r:id="rId15" action="ppaction://hlinksldjump"/>
          </p:cNvPr>
          <p:cNvSpPr/>
          <p:nvPr/>
        </p:nvSpPr>
        <p:spPr>
          <a:xfrm>
            <a:off x="3714744" y="3571876"/>
            <a:ext cx="928694" cy="71438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5-конечная звезда 41">
            <a:hlinkClick r:id="rId16" action="ppaction://hlinksldjump"/>
          </p:cNvPr>
          <p:cNvSpPr/>
          <p:nvPr/>
        </p:nvSpPr>
        <p:spPr>
          <a:xfrm>
            <a:off x="3857620" y="4857760"/>
            <a:ext cx="928694" cy="71438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5-конечная звезда 42">
            <a:hlinkClick r:id="rId17" action="ppaction://hlinksldjump"/>
          </p:cNvPr>
          <p:cNvSpPr/>
          <p:nvPr/>
        </p:nvSpPr>
        <p:spPr>
          <a:xfrm>
            <a:off x="5786446" y="5000636"/>
            <a:ext cx="928694" cy="71438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5000628" y="857232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9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4714876" y="2285992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10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4786314" y="3500438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11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4857752" y="4857760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12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6858016" y="857232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13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6715140" y="2357430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14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6786578" y="3571876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15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6858016" y="4857760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16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2" name="Круглая лента лицом вверх 51">
            <a:hlinkClick r:id="" action="ppaction://hlinkshowjump?jump=lastslide"/>
          </p:cNvPr>
          <p:cNvSpPr/>
          <p:nvPr/>
        </p:nvSpPr>
        <p:spPr>
          <a:xfrm>
            <a:off x="1000100" y="6357958"/>
            <a:ext cx="7643866" cy="357190"/>
          </a:xfrm>
          <a:prstGeom prst="ellipseRibbon2">
            <a:avLst/>
          </a:prstGeom>
          <a:solidFill>
            <a:srgbClr val="FFC000"/>
          </a:solidFill>
          <a:ln>
            <a:solidFill>
              <a:schemeClr val="accent1"/>
            </a:solidFill>
          </a:ln>
          <a:effectLst>
            <a:outerShdw blurRad="50800" dist="508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0166" y="428604"/>
            <a:ext cx="657229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ahoma" pitchFamily="34" charset="0"/>
                <a:cs typeface="Tahoma" pitchFamily="34" charset="0"/>
              </a:rPr>
              <a:t>Назовите партизанку, убитую гитлеровцами  после жестоких пыток 23 ноября 1941 года в поселке Пёна на Валдайской возвышенности.</a:t>
            </a:r>
          </a:p>
          <a:p>
            <a:r>
              <a:rPr lang="ru-RU" sz="3200" b="1" dirty="0" smtClean="0">
                <a:latin typeface="Tahoma" pitchFamily="34" charset="0"/>
                <a:cs typeface="Tahoma" pitchFamily="34" charset="0"/>
              </a:rPr>
              <a:t>Её именем названа улица на Петроградской стороне.</a:t>
            </a:r>
            <a:endParaRPr lang="ru-RU" sz="32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43042" y="4500570"/>
            <a:ext cx="571504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6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Лиза Чайкина</a:t>
            </a:r>
            <a:endParaRPr lang="ru-RU" sz="6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5-конечная звезда 3">
            <a:hlinkClick r:id="rId2" action="ppaction://hlinksldjump"/>
          </p:cNvPr>
          <p:cNvSpPr/>
          <p:nvPr/>
        </p:nvSpPr>
        <p:spPr>
          <a:xfrm>
            <a:off x="7358082" y="5143512"/>
            <a:ext cx="785818" cy="642942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500042"/>
            <a:ext cx="800105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ahoma" pitchFamily="34" charset="0"/>
                <a:cs typeface="Tahoma" pitchFamily="34" charset="0"/>
              </a:rPr>
              <a:t>Он погиб 14 января 1944г в боях за Красное село под Ленинградом. Вражеский дзот мешал наступлению, у бойцов кончились патроны, и тогда герой закрыл амбразуру своим телом. Его именем названа улица в Московском районе</a:t>
            </a:r>
            <a:endParaRPr lang="ru-RU" sz="32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14480" y="4857760"/>
            <a:ext cx="6086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Александр </a:t>
            </a:r>
            <a:r>
              <a:rPr lang="ru-RU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Типанов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5-конечная звезда 3">
            <a:hlinkClick r:id="rId2" action="ppaction://hlinksldjump"/>
          </p:cNvPr>
          <p:cNvSpPr/>
          <p:nvPr/>
        </p:nvSpPr>
        <p:spPr>
          <a:xfrm>
            <a:off x="8072462" y="5214950"/>
            <a:ext cx="785818" cy="71438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1604" y="857232"/>
            <a:ext cx="707236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ahoma" pitchFamily="34" charset="0"/>
                <a:cs typeface="Tahoma" pitchFamily="34" charset="0"/>
              </a:rPr>
              <a:t>16 января 1944 года в боях за снятие блокады Ленинграда у поселка </a:t>
            </a:r>
            <a:r>
              <a:rPr lang="ru-RU" sz="3200" b="1" dirty="0" err="1" smtClean="0">
                <a:latin typeface="Tahoma" pitchFamily="34" charset="0"/>
                <a:cs typeface="Tahoma" pitchFamily="34" charset="0"/>
              </a:rPr>
              <a:t>Рехколово</a:t>
            </a:r>
            <a:r>
              <a:rPr lang="ru-RU" sz="3200" b="1" dirty="0" smtClean="0">
                <a:latin typeface="Tahoma" pitchFamily="34" charset="0"/>
                <a:cs typeface="Tahoma" pitchFamily="34" charset="0"/>
              </a:rPr>
              <a:t> этот артиллерист вызвал огонь на себя и геройски погиб. Его именем названа улица в Адмиралтейском районе.</a:t>
            </a:r>
            <a:endParaRPr lang="ru-RU" sz="32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71736" y="4786322"/>
            <a:ext cx="43588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Игорь Бойцов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5-конечная звезда 3">
            <a:hlinkClick r:id="rId2" action="ppaction://hlinksldjump"/>
          </p:cNvPr>
          <p:cNvSpPr/>
          <p:nvPr/>
        </p:nvSpPr>
        <p:spPr>
          <a:xfrm>
            <a:off x="7643834" y="5214950"/>
            <a:ext cx="714380" cy="642942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785794"/>
            <a:ext cx="800105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ahoma" pitchFamily="34" charset="0"/>
                <a:cs typeface="Tahoma" pitchFamily="34" charset="0"/>
              </a:rPr>
              <a:t>Стрелок-радист 50-го скоростного бомбардировочного полка геройски сражался в войне 1939-1940г с белофиннами. Погиб 17 февраля 1940г.Его именем названа улица в Московском районе.</a:t>
            </a:r>
            <a:endParaRPr lang="ru-RU" sz="32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71670" y="4429132"/>
            <a:ext cx="53778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Александр Салов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5-конечная звезда 3">
            <a:hlinkClick r:id="rId2" action="ppaction://hlinksldjump"/>
          </p:cNvPr>
          <p:cNvSpPr/>
          <p:nvPr/>
        </p:nvSpPr>
        <p:spPr>
          <a:xfrm>
            <a:off x="7572396" y="5214950"/>
            <a:ext cx="928694" cy="642942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00034" y="428604"/>
            <a:ext cx="8229600" cy="4214842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latin typeface="Tahoma" pitchFamily="34" charset="0"/>
                <a:cs typeface="Tahoma" pitchFamily="34" charset="0"/>
              </a:rPr>
              <a:t>   Отважный летчик-истребитель, сражавшийся в балтийском небе. Сбил 15 самолетов противника, один из них в результате удачного тарана. Погиб 14 сентября 1941года в небе над Стрельной. Его именем назван переулок в Адмиралтейском районе.</a:t>
            </a:r>
            <a:endParaRPr lang="ru-RU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71670" y="4714884"/>
            <a:ext cx="500066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Петр </a:t>
            </a:r>
            <a:r>
              <a:rPr lang="ru-RU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Бринько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5-конечная звезда 5">
            <a:hlinkClick r:id="rId2" action="ppaction://hlinksldjump"/>
          </p:cNvPr>
          <p:cNvSpPr/>
          <p:nvPr/>
        </p:nvSpPr>
        <p:spPr>
          <a:xfrm>
            <a:off x="7715272" y="5500702"/>
            <a:ext cx="857256" cy="571504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642910" y="57148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latin typeface="Tahoma" pitchFamily="34" charset="0"/>
                <a:cs typeface="Tahoma" pitchFamily="34" charset="0"/>
              </a:rPr>
              <a:t>   26 июня 1941г этот летчик направил свой объятый пламенем самолет на танковую колонну, продвигавшуюся по шоссе Молодечно – Радошковичи. За годы войны многие летчики повторили его подвиг, но он был первым.</a:t>
            </a:r>
            <a:endParaRPr lang="ru-RU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857356" y="5000636"/>
            <a:ext cx="55373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Николай Гастелло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5-конечная звезда 5">
            <a:hlinkClick r:id="rId2" action="ppaction://hlinksldjump"/>
          </p:cNvPr>
          <p:cNvSpPr/>
          <p:nvPr/>
        </p:nvSpPr>
        <p:spPr>
          <a:xfrm>
            <a:off x="7929586" y="5357826"/>
            <a:ext cx="642942" cy="571504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650</Words>
  <Application>Microsoft Office PowerPoint</Application>
  <PresentationFormat>Экран (4:3)</PresentationFormat>
  <Paragraphs>55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учитель</dc:creator>
  <cp:lastModifiedBy>Admin</cp:lastModifiedBy>
  <cp:revision>55</cp:revision>
  <dcterms:created xsi:type="dcterms:W3CDTF">2007-10-18T09:57:54Z</dcterms:created>
  <dcterms:modified xsi:type="dcterms:W3CDTF">2014-06-06T07:35:30Z</dcterms:modified>
</cp:coreProperties>
</file>