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73" r:id="rId10"/>
    <p:sldId id="274" r:id="rId11"/>
    <p:sldId id="275" r:id="rId12"/>
    <p:sldId id="266" r:id="rId13"/>
    <p:sldId id="276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177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2940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21000-C343-4FDC-B6CC-06CE53F71714}" type="datetimeFigureOut">
              <a:rPr lang="ru-RU"/>
              <a:pPr>
                <a:defRPr/>
              </a:pPr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3D066-997F-4208-B239-A187E512EB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27680-7CB4-48C5-BC81-D366EE98C15C}" type="datetimeFigureOut">
              <a:rPr lang="ru-RU"/>
              <a:pPr>
                <a:defRPr/>
              </a:pPr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591A6-7C62-4D98-A276-7FB9E47559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74DFE-71E8-4970-9ADC-C21C33BCB608}" type="datetimeFigureOut">
              <a:rPr lang="ru-RU"/>
              <a:pPr>
                <a:defRPr/>
              </a:pPr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F1A3A-2676-4175-BDE1-A3347DE832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D9CC9-37D5-4F57-B565-A568CA697209}" type="datetimeFigureOut">
              <a:rPr lang="ru-RU"/>
              <a:pPr>
                <a:defRPr/>
              </a:pPr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5EAAB-2237-4022-9AB6-CC4B2CC86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EB707-A979-4AC5-A1A3-F185DE80570E}" type="datetimeFigureOut">
              <a:rPr lang="ru-RU"/>
              <a:pPr>
                <a:defRPr/>
              </a:pPr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FD35B-5CFF-4687-8E6B-EEA8AA9A26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16DCA-7D72-4369-9D26-0891CB30C809}" type="datetimeFigureOut">
              <a:rPr lang="ru-RU"/>
              <a:pPr>
                <a:defRPr/>
              </a:pPr>
              <a:t>06.06.2013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7435A-F1E7-4C2D-874E-060C663965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D2A41-B02A-4091-8BEB-62EAAB4ADA4A}" type="datetimeFigureOut">
              <a:rPr lang="ru-RU"/>
              <a:pPr>
                <a:defRPr/>
              </a:pPr>
              <a:t>06.06.2013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1653A-F77E-4468-A6A5-DC7B175269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CDDD7-7863-414A-A493-433B80230884}" type="datetimeFigureOut">
              <a:rPr lang="ru-RU"/>
              <a:pPr>
                <a:defRPr/>
              </a:pPr>
              <a:t>06.06.2013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69E06-6C23-4CAB-A75E-250BBE9997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B9768-5A72-401B-99B0-3D47DD4A7FDB}" type="datetimeFigureOut">
              <a:rPr lang="ru-RU"/>
              <a:pPr>
                <a:defRPr/>
              </a:pPr>
              <a:t>06.06.2013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64A64-5F6A-4C06-9DF6-07B78A913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5458F-D743-4D91-939E-33C8BB8024A9}" type="datetimeFigureOut">
              <a:rPr lang="ru-RU"/>
              <a:pPr>
                <a:defRPr/>
              </a:pPr>
              <a:t>06.06.2013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673A5-DAE6-4AAC-A141-BDA9A422DF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60FDD-3B91-48E7-9D6F-5142ED3100B0}" type="datetimeFigureOut">
              <a:rPr lang="ru-RU"/>
              <a:pPr>
                <a:defRPr/>
              </a:pPr>
              <a:t>06.06.2013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0220C-7239-4CA7-ADDF-B65E3953B4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BB5073-4C95-4578-83EE-F3CF2A53C976}" type="datetimeFigureOut">
              <a:rPr lang="ru-RU"/>
              <a:pPr>
                <a:defRPr/>
              </a:pPr>
              <a:t>06.06.2013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FDB292-8A62-413F-8229-7E578D16C9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knity.ru/uploads/posts/2009-08/1249397080_img_4684.jpg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knity.ru/uploads/posts/2009-08/1249397157_img_4704.jpg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knity.ru/uploads/posts/2009-08/1249397213_img_4685.jpg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kru4ok.ru/wp/wp-content/uploads/2010/04/symka_mish.jpg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kru4ok.ru/wp/wp-content/uploads/2010/04/symka_mish.jpg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knity.ru/uploads/posts/2009-08/1249396828_img_4647.jp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knity.ru/uploads/posts/2009-08/1249396885_img_4670.jpg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knity.ru/uploads/posts/2009-08/1249396836_img_4689.jpg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hyperlink" Target="http://www.knity.ru/uploads/posts/2009-06/1244052299_img03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knity.ru/uploads/posts/2009-08/1249396984_img_4671.jpg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knity.ru/uploads/posts/2009-08/1249397006_img_4680.jpg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knity.ru/uploads/posts/2009-08/1249397039_img_4677.jpg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knity.ru/uploads/posts/2009-08/1249397046_img_4683.jpg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knity.ru/uploads/posts/2009-08/1249397048_img_4679.jpg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786188" y="0"/>
            <a:ext cx="5357812" cy="12858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2" name="Содержимое 6" descr="http://kru4ok.ru/wp/wp-content/uploads/2010/04/symka_mish.jpg"/>
          <p:cNvPicPr>
            <a:picLocks noGrp="1"/>
          </p:cNvPicPr>
          <p:nvPr>
            <p:ph idx="4294967295"/>
          </p:nvPr>
        </p:nvPicPr>
        <p:blipFill>
          <a:blip r:embed="rId2">
            <a:lum bright="-4000" contrast="38000"/>
          </a:blip>
          <a:srcRect l="9418"/>
          <a:stretch>
            <a:fillRect/>
          </a:stretch>
        </p:blipFill>
        <p:spPr>
          <a:xfrm>
            <a:off x="0" y="1285874"/>
            <a:ext cx="3786182" cy="5572126"/>
          </a:xfr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786182" y="2285992"/>
            <a:ext cx="5357818" cy="3429024"/>
          </a:xfrm>
        </p:spPr>
        <p:txBody>
          <a:bodyPr rtlCol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Чехол для сотового телефона</a:t>
            </a:r>
            <a:r>
              <a:rPr lang="ru-RU" sz="4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4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</a:br>
            <a:r>
              <a:rPr lang="ru-RU" sz="4800" b="1" cap="all" dirty="0" smtClean="0">
                <a:ln w="9000" cmpd="sng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«Мышка»</a:t>
            </a:r>
            <a:endParaRPr lang="ru-RU" sz="4800" b="1" cap="all" dirty="0">
              <a:ln w="9000" cmpd="sng">
                <a:solidFill>
                  <a:schemeClr val="bg1">
                    <a:lumMod val="75000"/>
                  </a:schemeClr>
                </a:solidFill>
                <a:prstDash val="solid"/>
              </a:ln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-1214438" y="285750"/>
            <a:ext cx="6400801" cy="7858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Вязание крючком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одзаголовок 8"/>
          <p:cNvSpPr txBox="1">
            <a:spLocks/>
          </p:cNvSpPr>
          <p:nvPr/>
        </p:nvSpPr>
        <p:spPr>
          <a:xfrm>
            <a:off x="3071813" y="285750"/>
            <a:ext cx="6400800" cy="752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Полезные игрушки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357188" y="3429000"/>
            <a:ext cx="6856412" cy="1588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0" y="1285875"/>
            <a:ext cx="9144000" cy="1588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5" y="1600200"/>
            <a:ext cx="4257675" cy="2971800"/>
          </a:xfrm>
        </p:spPr>
        <p:txBody>
          <a:bodyPr rtlCol="0">
            <a:normAutofit lnSpcReduction="10000"/>
          </a:bodyPr>
          <a:lstStyle/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/>
              <a:t>1 ряд: </a:t>
            </a:r>
            <a:r>
              <a:rPr lang="ru-RU" sz="1800" dirty="0" smtClean="0"/>
              <a:t>3 </a:t>
            </a:r>
            <a:r>
              <a:rPr lang="ru-RU" sz="1800" dirty="0" err="1" smtClean="0"/>
              <a:t>возд</a:t>
            </a:r>
            <a:r>
              <a:rPr lang="ru-RU" sz="1800" dirty="0" smtClean="0"/>
              <a:t>. п. (серыми нитками). Затем в первую петлю вяжите 5 ст. б</a:t>
            </a:r>
            <a:r>
              <a:rPr lang="en-US" sz="1800" dirty="0" smtClean="0"/>
              <a:t>/</a:t>
            </a:r>
            <a:r>
              <a:rPr lang="ru-RU" sz="1800" dirty="0" err="1" smtClean="0"/>
              <a:t>н</a:t>
            </a:r>
            <a:r>
              <a:rPr lang="ru-RU" sz="1800" dirty="0" smtClean="0"/>
              <a:t> (2 и 3 петли считаются первым столбиком) = 6 столбиков. 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Затем вяжем по спирали.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/>
              <a:t>2 ряд:</a:t>
            </a:r>
            <a:r>
              <a:rPr lang="ru-RU" sz="1800" dirty="0" smtClean="0"/>
              <a:t> 12 ст. б</a:t>
            </a:r>
            <a:r>
              <a:rPr lang="en-US" sz="1800" dirty="0" smtClean="0"/>
              <a:t>/</a:t>
            </a:r>
            <a:r>
              <a:rPr lang="ru-RU" sz="1800" dirty="0" err="1" smtClean="0"/>
              <a:t>н</a:t>
            </a:r>
            <a:r>
              <a:rPr lang="ru-RU" sz="1800" dirty="0" smtClean="0"/>
              <a:t> (в каждый столбик предыдущего ряда вяжите по 2 ст. б</a:t>
            </a:r>
            <a:r>
              <a:rPr lang="en-US" sz="1800" dirty="0" smtClean="0"/>
              <a:t>/</a:t>
            </a:r>
            <a:r>
              <a:rPr lang="ru-RU" sz="1800" dirty="0" err="1" smtClean="0"/>
              <a:t>н</a:t>
            </a:r>
            <a:r>
              <a:rPr lang="ru-RU" sz="1800" dirty="0" smtClean="0"/>
              <a:t>);</a:t>
            </a:r>
            <a:endParaRPr lang="ru-RU" sz="1800" dirty="0"/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/>
              <a:t>3 ряд:</a:t>
            </a:r>
            <a:r>
              <a:rPr lang="ru-RU" sz="1800" dirty="0" smtClean="0"/>
              <a:t> 18 ст. б</a:t>
            </a:r>
            <a:r>
              <a:rPr lang="en-US" sz="1800" dirty="0" smtClean="0"/>
              <a:t>/</a:t>
            </a:r>
            <a:r>
              <a:rPr lang="ru-RU" sz="1800" dirty="0" err="1" smtClean="0"/>
              <a:t>н</a:t>
            </a:r>
            <a:r>
              <a:rPr lang="ru-RU" sz="1800" dirty="0" smtClean="0"/>
              <a:t> (в каждый второй столбик по 2 ст. б</a:t>
            </a:r>
            <a:r>
              <a:rPr lang="en-US" sz="1800" dirty="0" smtClean="0"/>
              <a:t>/</a:t>
            </a:r>
            <a:r>
              <a:rPr lang="ru-RU" sz="1800" dirty="0" err="1" smtClean="0"/>
              <a:t>н</a:t>
            </a:r>
            <a:r>
              <a:rPr lang="ru-RU" sz="1800" dirty="0" smtClean="0"/>
              <a:t>);</a:t>
            </a:r>
            <a:br>
              <a:rPr lang="ru-RU" sz="1800" dirty="0" smtClean="0"/>
            </a:br>
            <a:r>
              <a:rPr lang="ru-RU" sz="1800" b="1" dirty="0" smtClean="0"/>
              <a:t>4-7 ряд:</a:t>
            </a:r>
            <a:r>
              <a:rPr lang="ru-RU" sz="1800" dirty="0" smtClean="0"/>
              <a:t> 18 ст. б</a:t>
            </a:r>
            <a:r>
              <a:rPr lang="en-US" sz="1800" dirty="0" smtClean="0"/>
              <a:t>/</a:t>
            </a:r>
            <a:r>
              <a:rPr lang="ru-RU" sz="1800" dirty="0" err="1" smtClean="0"/>
              <a:t>н</a:t>
            </a:r>
            <a:r>
              <a:rPr lang="ru-RU" sz="1800" dirty="0" smtClean="0"/>
              <a:t>;</a:t>
            </a:r>
          </a:p>
        </p:txBody>
      </p:sp>
      <p:sp>
        <p:nvSpPr>
          <p:cNvPr id="11267" name="Прямоугольник 5"/>
          <p:cNvSpPr>
            <a:spLocks noChangeArrowheads="1"/>
          </p:cNvSpPr>
          <p:nvPr/>
        </p:nvSpPr>
        <p:spPr bwMode="auto">
          <a:xfrm>
            <a:off x="357188" y="4786313"/>
            <a:ext cx="8358187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74638"/>
            <a:r>
              <a:rPr lang="ru-RU" b="1">
                <a:latin typeface="Calibri" pitchFamily="34" charset="0"/>
              </a:rPr>
              <a:t>8 ряд:</a:t>
            </a:r>
            <a:r>
              <a:rPr lang="ru-RU">
                <a:latin typeface="Calibri" pitchFamily="34" charset="0"/>
              </a:rPr>
              <a:t> 12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 (каждый 2й и 3й столбики провязывайте вместе).</a:t>
            </a:r>
            <a:br>
              <a:rPr lang="ru-RU">
                <a:latin typeface="Calibri" pitchFamily="34" charset="0"/>
              </a:rPr>
            </a:br>
            <a:r>
              <a:rPr lang="ru-RU">
                <a:latin typeface="Calibri" pitchFamily="34" charset="0"/>
              </a:rPr>
              <a:t>Теперь набейте деталь ватой или синтепоном.</a:t>
            </a:r>
          </a:p>
          <a:p>
            <a:pPr indent="274638"/>
            <a:r>
              <a:rPr lang="ru-RU" b="1">
                <a:latin typeface="Calibri" pitchFamily="34" charset="0"/>
              </a:rPr>
              <a:t>9 ряд:</a:t>
            </a:r>
            <a:r>
              <a:rPr lang="ru-RU">
                <a:latin typeface="Calibri" pitchFamily="34" charset="0"/>
              </a:rPr>
              <a:t> 6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 (каждый 1й и 2й столбики провязывайте вместе).</a:t>
            </a:r>
          </a:p>
          <a:p>
            <a:pPr indent="274638"/>
            <a:endParaRPr lang="ru-RU">
              <a:latin typeface="Calibri" pitchFamily="34" charset="0"/>
            </a:endParaRPr>
          </a:p>
          <a:p>
            <a:pPr indent="274638"/>
            <a:r>
              <a:rPr lang="ru-RU">
                <a:latin typeface="Calibri" pitchFamily="34" charset="0"/>
              </a:rPr>
              <a:t>Далее вяжите 7 рядов без прибавок и убавлений (по 6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 в каждом ряду).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09600" y="28572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cap="all" dirty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Верхние </a:t>
            </a:r>
            <a:r>
              <a:rPr lang="ru-RU" sz="4800" b="1" cap="all" dirty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лапки</a:t>
            </a:r>
            <a:endParaRPr lang="ru-R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0" name="Содержимое 4" descr="Мастер-класс: Сумочка для мобильного телефона &quot;Моя Мыша&quot;">
            <a:hlinkClick r:id="rId2"/>
          </p:cNvPr>
          <p:cNvPicPr>
            <a:picLocks/>
          </p:cNvPicPr>
          <p:nvPr/>
        </p:nvPicPr>
        <p:blipFill>
          <a:blip r:embed="rId3">
            <a:lum bright="2000" contrast="29000"/>
          </a:blip>
          <a:srcRect/>
          <a:stretch>
            <a:fillRect/>
          </a:stretch>
        </p:blipFill>
        <p:spPr bwMode="auto">
          <a:xfrm>
            <a:off x="428596" y="1714488"/>
            <a:ext cx="3714776" cy="2786082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5" y="1600200"/>
            <a:ext cx="4257675" cy="2971800"/>
          </a:xfrm>
        </p:spPr>
        <p:txBody>
          <a:bodyPr rtlCol="0">
            <a:normAutofit lnSpcReduction="10000"/>
          </a:bodyPr>
          <a:lstStyle/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/>
              <a:t>1 ряд: </a:t>
            </a:r>
            <a:r>
              <a:rPr lang="ru-RU" sz="1800" dirty="0" smtClean="0"/>
              <a:t>3 </a:t>
            </a:r>
            <a:r>
              <a:rPr lang="ru-RU" sz="1800" dirty="0" err="1" smtClean="0"/>
              <a:t>возд</a:t>
            </a:r>
            <a:r>
              <a:rPr lang="ru-RU" sz="1800" dirty="0" smtClean="0"/>
              <a:t>. п. (</a:t>
            </a:r>
            <a:r>
              <a:rPr lang="ru-RU" sz="1800" dirty="0" err="1" smtClean="0"/>
              <a:t>розовыми</a:t>
            </a:r>
            <a:r>
              <a:rPr lang="ru-RU" sz="1800" dirty="0" smtClean="0"/>
              <a:t> нитками). Затем в первую петлю вяжите 5 ст. б</a:t>
            </a:r>
            <a:r>
              <a:rPr lang="en-US" sz="1800" dirty="0" smtClean="0"/>
              <a:t>/</a:t>
            </a:r>
            <a:r>
              <a:rPr lang="ru-RU" sz="1800" dirty="0" err="1" smtClean="0"/>
              <a:t>н</a:t>
            </a:r>
            <a:r>
              <a:rPr lang="ru-RU" sz="1800" dirty="0" smtClean="0"/>
              <a:t> (2 и 3 петли считаются первым столбиком) = 6 столбиков. 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 smtClean="0"/>
              <a:t>Затем вяжем по спирали.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/>
              <a:t>2 ряд:</a:t>
            </a:r>
            <a:r>
              <a:rPr lang="ru-RU" sz="1800" dirty="0" smtClean="0"/>
              <a:t> 12 ст. б</a:t>
            </a:r>
            <a:r>
              <a:rPr lang="en-US" sz="1800" dirty="0" smtClean="0"/>
              <a:t>/</a:t>
            </a:r>
            <a:r>
              <a:rPr lang="ru-RU" sz="1800" dirty="0" err="1" smtClean="0"/>
              <a:t>н</a:t>
            </a:r>
            <a:r>
              <a:rPr lang="ru-RU" sz="1800" dirty="0" smtClean="0"/>
              <a:t> (в каждый столбик предыдущего ряда вяжите по 2 ст. б</a:t>
            </a:r>
            <a:r>
              <a:rPr lang="en-US" sz="1800" dirty="0" smtClean="0"/>
              <a:t>/</a:t>
            </a:r>
            <a:r>
              <a:rPr lang="ru-RU" sz="1800" dirty="0" err="1" smtClean="0"/>
              <a:t>н</a:t>
            </a:r>
            <a:r>
              <a:rPr lang="ru-RU" sz="1800" dirty="0" smtClean="0"/>
              <a:t>);</a:t>
            </a:r>
            <a:endParaRPr lang="ru-RU" sz="1800" dirty="0"/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/>
              <a:t>3 ряд:</a:t>
            </a:r>
            <a:r>
              <a:rPr lang="ru-RU" sz="1800" dirty="0" smtClean="0"/>
              <a:t> 18 ст. б</a:t>
            </a:r>
            <a:r>
              <a:rPr lang="en-US" sz="1800" dirty="0" smtClean="0"/>
              <a:t>/</a:t>
            </a:r>
            <a:r>
              <a:rPr lang="ru-RU" sz="1800" dirty="0" err="1" smtClean="0"/>
              <a:t>н</a:t>
            </a:r>
            <a:r>
              <a:rPr lang="ru-RU" sz="1800" dirty="0" smtClean="0"/>
              <a:t> (в каждый второй столбик по 2 ст. б</a:t>
            </a:r>
            <a:r>
              <a:rPr lang="en-US" sz="1800" dirty="0" smtClean="0"/>
              <a:t>/</a:t>
            </a:r>
            <a:r>
              <a:rPr lang="ru-RU" sz="1800" dirty="0" err="1" smtClean="0"/>
              <a:t>н</a:t>
            </a:r>
            <a:r>
              <a:rPr lang="ru-RU" sz="1800" dirty="0" smtClean="0"/>
              <a:t>);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/>
              <a:t>4-11 ряд:</a:t>
            </a:r>
            <a:r>
              <a:rPr lang="ru-RU" sz="1800" dirty="0" smtClean="0"/>
              <a:t> 18 ст. б</a:t>
            </a:r>
            <a:r>
              <a:rPr lang="en-US" sz="1800" dirty="0" smtClean="0"/>
              <a:t>/</a:t>
            </a:r>
            <a:r>
              <a:rPr lang="ru-RU" sz="1800" dirty="0" err="1" smtClean="0"/>
              <a:t>н</a:t>
            </a:r>
            <a:r>
              <a:rPr lang="ru-RU" sz="1800" dirty="0" smtClean="0"/>
              <a:t>;</a:t>
            </a:r>
          </a:p>
        </p:txBody>
      </p:sp>
      <p:sp>
        <p:nvSpPr>
          <p:cNvPr id="12291" name="Прямоугольник 5"/>
          <p:cNvSpPr>
            <a:spLocks noChangeArrowheads="1"/>
          </p:cNvSpPr>
          <p:nvPr/>
        </p:nvSpPr>
        <p:spPr bwMode="auto">
          <a:xfrm>
            <a:off x="357188" y="4786313"/>
            <a:ext cx="835818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74638"/>
            <a:r>
              <a:rPr lang="ru-RU" b="1">
                <a:latin typeface="Calibri" pitchFamily="34" charset="0"/>
              </a:rPr>
              <a:t>12 ряд:</a:t>
            </a:r>
            <a:r>
              <a:rPr lang="ru-RU">
                <a:latin typeface="Calibri" pitchFamily="34" charset="0"/>
              </a:rPr>
              <a:t> 12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 (каждый 2й и 3й столбики провязывайте вместе).</a:t>
            </a:r>
            <a:br>
              <a:rPr lang="ru-RU">
                <a:latin typeface="Calibri" pitchFamily="34" charset="0"/>
              </a:rPr>
            </a:br>
            <a:r>
              <a:rPr lang="ru-RU">
                <a:latin typeface="Calibri" pitchFamily="34" charset="0"/>
              </a:rPr>
              <a:t>Теперь набейте деталь ватой или синтепоном.</a:t>
            </a:r>
          </a:p>
          <a:p>
            <a:pPr indent="274638"/>
            <a:r>
              <a:rPr lang="ru-RU" b="1">
                <a:latin typeface="Calibri" pitchFamily="34" charset="0"/>
              </a:rPr>
              <a:t>13 ряд:</a:t>
            </a:r>
            <a:r>
              <a:rPr lang="ru-RU">
                <a:latin typeface="Calibri" pitchFamily="34" charset="0"/>
              </a:rPr>
              <a:t> 6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 (каждый 1й и 2й столбики провязывайте вместе).</a:t>
            </a:r>
          </a:p>
          <a:p>
            <a:pPr indent="274638"/>
            <a:endParaRPr lang="ru-RU">
              <a:latin typeface="Calibri" pitchFamily="34" charset="0"/>
            </a:endParaRPr>
          </a:p>
          <a:p>
            <a:pPr indent="274638"/>
            <a:r>
              <a:rPr lang="ru-RU">
                <a:latin typeface="Calibri" pitchFamily="34" charset="0"/>
              </a:rPr>
              <a:t>Далее вяжите серыми нитками 7 рядов без прибавок и убавлений (по 6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 в каждом ряду).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09600" y="28572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cap="all" dirty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Нижние </a:t>
            </a:r>
            <a:r>
              <a:rPr lang="ru-RU" sz="4800" b="1" cap="all" dirty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лапки</a:t>
            </a:r>
            <a:endParaRPr lang="ru-R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026" name="Рисунок 89" descr="Мастер-класс: Сумочка для мобильного телефона &quot;Моя Мыша&quot;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bright="2000" contrast="29000"/>
          </a:blip>
          <a:srcRect/>
          <a:stretch>
            <a:fillRect/>
          </a:stretch>
        </p:blipFill>
        <p:spPr bwMode="auto">
          <a:xfrm>
            <a:off x="428596" y="1714488"/>
            <a:ext cx="3755154" cy="2786082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cap="all" dirty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Хвостик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2938" y="5072063"/>
            <a:ext cx="7858125" cy="1054100"/>
          </a:xfrm>
        </p:spPr>
        <p:txBody>
          <a:bodyPr rtlCol="0">
            <a:normAutofit lnSpcReduction="10000"/>
          </a:bodyPr>
          <a:lstStyle/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/>
              <a:t>Для хвостика </a:t>
            </a:r>
            <a:r>
              <a:rPr lang="ru-RU" sz="1800" dirty="0" smtClean="0"/>
              <a:t>свяжите шнур «</a:t>
            </a:r>
            <a:r>
              <a:rPr lang="ru-RU" sz="1800" dirty="0" err="1" smtClean="0"/>
              <a:t>Гусеничка</a:t>
            </a:r>
            <a:r>
              <a:rPr lang="ru-RU" sz="1800" dirty="0" smtClean="0"/>
              <a:t>» нужной длины. </a:t>
            </a:r>
            <a:r>
              <a:rPr lang="ru-RU" sz="1800" dirty="0"/>
              <a:t>Хвостик </a:t>
            </a:r>
            <a:r>
              <a:rPr lang="ru-RU" sz="1800" dirty="0" smtClean="0"/>
              <a:t>пришейте </a:t>
            </a:r>
            <a:r>
              <a:rPr lang="ru-RU" sz="1800" dirty="0"/>
              <a:t>под нижнюю рюшу.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 descr="Мастер-класс: Сумочка для мобильного телефона &quot;Моя Мыша&quot;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lum bright="2000" contrast="29000"/>
          </a:blip>
          <a:srcRect/>
          <a:stretch>
            <a:fillRect/>
          </a:stretch>
        </p:blipFill>
        <p:spPr>
          <a:xfrm>
            <a:off x="2714612" y="1714488"/>
            <a:ext cx="3714776" cy="2786082"/>
          </a:xfrm>
          <a:ln w="28575"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3"/>
          <p:cNvSpPr>
            <a:spLocks noGrp="1"/>
          </p:cNvSpPr>
          <p:nvPr>
            <p:ph sz="half" idx="2"/>
          </p:nvPr>
        </p:nvSpPr>
        <p:spPr>
          <a:xfrm>
            <a:off x="4071938" y="1600200"/>
            <a:ext cx="4614862" cy="3114675"/>
          </a:xfrm>
        </p:spPr>
        <p:txBody>
          <a:bodyPr/>
          <a:lstStyle/>
          <a:p>
            <a:pPr marL="0" indent="274638">
              <a:buFont typeface="Arial" charset="0"/>
              <a:buNone/>
            </a:pPr>
            <a:r>
              <a:rPr lang="ru-RU" sz="1800" b="1" smtClean="0"/>
              <a:t>1 ряд: </a:t>
            </a:r>
            <a:r>
              <a:rPr lang="ru-RU" sz="1800" smtClean="0"/>
              <a:t>3 возд. п. (розовыми нитками). Затем в первую петлю вяжите 5 ст. б</a:t>
            </a:r>
            <a:r>
              <a:rPr lang="en-US" sz="1800" smtClean="0"/>
              <a:t>/</a:t>
            </a:r>
            <a:r>
              <a:rPr lang="ru-RU" sz="1800" smtClean="0"/>
              <a:t>н (2 и 3 петли считаются первым столбиком) = 6 столбиков. </a:t>
            </a:r>
          </a:p>
          <a:p>
            <a:pPr marL="0" indent="274638">
              <a:buFont typeface="Arial" charset="0"/>
              <a:buNone/>
            </a:pPr>
            <a:r>
              <a:rPr lang="ru-RU" sz="1800" smtClean="0"/>
              <a:t>Затем вяжем по спирали.</a:t>
            </a:r>
          </a:p>
          <a:p>
            <a:pPr marL="0" indent="274638">
              <a:buFont typeface="Arial" charset="0"/>
              <a:buNone/>
            </a:pPr>
            <a:r>
              <a:rPr lang="ru-RU" sz="1800" b="1" smtClean="0"/>
              <a:t>2 ряд:</a:t>
            </a:r>
            <a:r>
              <a:rPr lang="ru-RU" sz="1800" smtClean="0"/>
              <a:t> 12 ст. б</a:t>
            </a:r>
            <a:r>
              <a:rPr lang="en-US" sz="1800" smtClean="0"/>
              <a:t>/</a:t>
            </a:r>
            <a:r>
              <a:rPr lang="ru-RU" sz="1800" smtClean="0"/>
              <a:t>н (в каждый столбик предыдущего ряда вяжите по 2 ст. б</a:t>
            </a:r>
            <a:r>
              <a:rPr lang="en-US" sz="1800" smtClean="0"/>
              <a:t>/</a:t>
            </a:r>
            <a:r>
              <a:rPr lang="ru-RU" sz="1800" smtClean="0"/>
              <a:t>н);</a:t>
            </a:r>
          </a:p>
          <a:p>
            <a:pPr marL="0" indent="274638">
              <a:buFont typeface="Arial" charset="0"/>
              <a:buNone/>
            </a:pPr>
            <a:r>
              <a:rPr lang="ru-RU" sz="1800" b="1" smtClean="0"/>
              <a:t>3-й ряд:</a:t>
            </a:r>
            <a:r>
              <a:rPr lang="ru-RU" sz="1800" smtClean="0"/>
              <a:t> 18 ст. б</a:t>
            </a:r>
            <a:r>
              <a:rPr lang="en-US" sz="1800" smtClean="0"/>
              <a:t>/</a:t>
            </a:r>
            <a:r>
              <a:rPr lang="ru-RU" sz="1800" smtClean="0"/>
              <a:t>н (в каждый второй столбик по 2 ст. б</a:t>
            </a:r>
            <a:r>
              <a:rPr lang="en-US" sz="1800" smtClean="0"/>
              <a:t>/</a:t>
            </a:r>
            <a:r>
              <a:rPr lang="ru-RU" sz="1800" smtClean="0"/>
              <a:t>н);</a:t>
            </a:r>
            <a:r>
              <a:rPr lang="ru-RU" sz="1800" b="1" smtClean="0"/>
              <a:t> </a:t>
            </a:r>
          </a:p>
          <a:p>
            <a:pPr marL="0" indent="274638">
              <a:buFont typeface="Arial" charset="0"/>
              <a:buNone/>
            </a:pPr>
            <a:r>
              <a:rPr lang="ru-RU" sz="1800" b="1" smtClean="0"/>
              <a:t>4 ряд:</a:t>
            </a:r>
            <a:r>
              <a:rPr lang="ru-RU" sz="1800" smtClean="0"/>
              <a:t> 24 ст. б</a:t>
            </a:r>
            <a:r>
              <a:rPr lang="en-US" sz="1800" smtClean="0"/>
              <a:t>/</a:t>
            </a:r>
            <a:r>
              <a:rPr lang="ru-RU" sz="1800" smtClean="0"/>
              <a:t>н;</a:t>
            </a:r>
          </a:p>
          <a:p>
            <a:pPr marL="0" indent="274638">
              <a:buFont typeface="Arial" charset="0"/>
              <a:buNone/>
            </a:pPr>
            <a:endParaRPr lang="ru-RU" sz="1800" smtClean="0"/>
          </a:p>
          <a:p>
            <a:pPr marL="0" indent="274638">
              <a:buFont typeface="Arial" charset="0"/>
              <a:buNone/>
            </a:pPr>
            <a:endParaRPr lang="ru-RU" sz="1800" smtClean="0"/>
          </a:p>
        </p:txBody>
      </p:sp>
      <p:sp>
        <p:nvSpPr>
          <p:cNvPr id="14339" name="Прямоугольник 5"/>
          <p:cNvSpPr>
            <a:spLocks noChangeArrowheads="1"/>
          </p:cNvSpPr>
          <p:nvPr/>
        </p:nvSpPr>
        <p:spPr bwMode="auto">
          <a:xfrm>
            <a:off x="428625" y="4943475"/>
            <a:ext cx="8286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74638"/>
            <a:r>
              <a:rPr lang="ru-RU" b="1">
                <a:latin typeface="Calibri" pitchFamily="34" charset="0"/>
              </a:rPr>
              <a:t>5-8 ряд:</a:t>
            </a:r>
            <a:r>
              <a:rPr lang="ru-RU">
                <a:latin typeface="Calibri" pitchFamily="34" charset="0"/>
              </a:rPr>
              <a:t> 30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н.</a:t>
            </a:r>
          </a:p>
          <a:p>
            <a:pPr indent="274638"/>
            <a:endParaRPr lang="ru-RU">
              <a:latin typeface="Calibri" pitchFamily="34" charset="0"/>
            </a:endParaRPr>
          </a:p>
          <a:p>
            <a:pPr indent="274638"/>
            <a:r>
              <a:rPr lang="ru-RU">
                <a:latin typeface="Calibri" pitchFamily="34" charset="0"/>
              </a:rPr>
              <a:t>Для ручки сумочки свяжиту цепочку из возд. п. и один ряд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н. Пришейте ручку к сумочке и лапке мышки.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09600" y="28572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cap="all" dirty="0" err="1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</a:rPr>
              <a:t>Cумочка</a:t>
            </a:r>
            <a:endParaRPr lang="ru-RU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7" name="Содержимое 6" descr="http://kru4ok.ru/wp/wp-content/uploads/2010/04/symka_mish.jpg">
            <a:hlinkClick r:id="rId2" tgtFrame="&quot;_blank&quot;"/>
          </p:cNvPr>
          <p:cNvPicPr>
            <a:picLocks noGrp="1"/>
          </p:cNvPicPr>
          <p:nvPr>
            <p:ph sz="half" idx="1"/>
          </p:nvPr>
        </p:nvPicPr>
        <p:blipFill>
          <a:blip r:embed="rId3">
            <a:lum contrast="37000"/>
          </a:blip>
          <a:srcRect l="16403" t="54878" r="50473" b="20732"/>
          <a:stretch>
            <a:fillRect/>
          </a:stretch>
        </p:blipFill>
        <p:spPr>
          <a:xfrm>
            <a:off x="428596" y="1714488"/>
            <a:ext cx="3000396" cy="3000396"/>
          </a:xfrm>
          <a:ln w="28575"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Окончательная отделка</a:t>
            </a:r>
            <a:endParaRPr lang="ru-RU" sz="4800" b="1" cap="all" dirty="0">
              <a:ln w="9000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363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4038600" cy="4411663"/>
          </a:xfrm>
        </p:spPr>
        <p:txBody>
          <a:bodyPr/>
          <a:lstStyle/>
          <a:p>
            <a:pPr marL="0" indent="274638">
              <a:buFont typeface="Arial" charset="0"/>
              <a:buNone/>
            </a:pPr>
            <a:r>
              <a:rPr lang="ru-RU" sz="1800" smtClean="0"/>
              <a:t>Пришейте все детали к основе.</a:t>
            </a:r>
          </a:p>
          <a:p>
            <a:pPr marL="0" indent="274638">
              <a:buFont typeface="Arial" charset="0"/>
              <a:buNone/>
            </a:pPr>
            <a:endParaRPr lang="ru-RU" sz="1800" smtClean="0"/>
          </a:p>
          <a:p>
            <a:pPr marL="0" indent="274638">
              <a:buFont typeface="Arial" charset="0"/>
              <a:buNone/>
            </a:pPr>
            <a:endParaRPr lang="ru-RU" sz="1800" smtClean="0"/>
          </a:p>
          <a:p>
            <a:pPr marL="0" indent="274638">
              <a:buFont typeface="Arial" charset="0"/>
              <a:buNone/>
            </a:pPr>
            <a:r>
              <a:rPr lang="ru-RU" sz="1800" smtClean="0"/>
              <a:t>Нарежте на кусочки жёлтые нитки и сделайте чёлочку мышке.</a:t>
            </a:r>
          </a:p>
          <a:p>
            <a:pPr marL="0" indent="274638">
              <a:buFont typeface="Arial" charset="0"/>
              <a:buNone/>
            </a:pPr>
            <a:endParaRPr lang="ru-RU" sz="1800" smtClean="0"/>
          </a:p>
          <a:p>
            <a:pPr marL="0" indent="274638">
              <a:buFont typeface="Arial" charset="0"/>
              <a:buNone/>
            </a:pPr>
            <a:endParaRPr lang="ru-RU" sz="1800" smtClean="0"/>
          </a:p>
          <a:p>
            <a:pPr marL="0" indent="274638">
              <a:buFont typeface="Arial" charset="0"/>
              <a:buNone/>
            </a:pPr>
            <a:r>
              <a:rPr lang="ru-RU" sz="1800" smtClean="0"/>
              <a:t>Сумочку, туфельки и чёлочку можно украсить пайетками в виде цветочков.</a:t>
            </a:r>
          </a:p>
          <a:p>
            <a:pPr marL="0" indent="274638">
              <a:buFont typeface="Arial" charset="0"/>
              <a:buNone/>
            </a:pPr>
            <a:endParaRPr lang="ru-RU" sz="1800" smtClean="0"/>
          </a:p>
          <a:p>
            <a:pPr marL="0" indent="274638">
              <a:buFont typeface="Arial" charset="0"/>
              <a:buNone/>
            </a:pPr>
            <a:endParaRPr lang="ru-RU" sz="1800" smtClean="0"/>
          </a:p>
          <a:p>
            <a:pPr marL="0" indent="274638">
              <a:buFont typeface="Arial" charset="0"/>
              <a:buNone/>
            </a:pPr>
            <a:r>
              <a:rPr lang="ru-RU" sz="1800" smtClean="0"/>
              <a:t>На заднюю сторону чехла пришейте пуговицу для застежки.</a:t>
            </a:r>
          </a:p>
        </p:txBody>
      </p:sp>
      <p:pic>
        <p:nvPicPr>
          <p:cNvPr id="5" name="Содержимое 6" descr="http://kru4ok.ru/wp/wp-content/uploads/2010/04/symka_mish.jpg">
            <a:hlinkClick r:id="rId2" tgtFrame="&quot;_blank&quot;"/>
          </p:cNvPr>
          <p:cNvPicPr>
            <a:picLocks noGrp="1"/>
          </p:cNvPicPr>
          <p:nvPr>
            <p:ph sz="half" idx="1"/>
          </p:nvPr>
        </p:nvPicPr>
        <p:blipFill>
          <a:blip r:embed="rId3">
            <a:lum contrast="37000"/>
          </a:blip>
          <a:stretch>
            <a:fillRect/>
          </a:stretch>
        </p:blipFill>
        <p:spPr>
          <a:xfrm>
            <a:off x="428596" y="1643050"/>
            <a:ext cx="3564000" cy="4896000"/>
          </a:xfrm>
          <a:ln w="28575"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357422" y="2357438"/>
            <a:ext cx="4586262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cap="all" dirty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60007" dir="5400000" sy="-100000" algn="bl" rotWithShape="0"/>
                </a:effectLst>
              </a:rPr>
              <a:t>Желаю удачи!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Основа</a:t>
            </a:r>
            <a:endParaRPr lang="ru-RU" sz="4800" b="1" cap="all" dirty="0">
              <a:ln w="9000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000500" y="1600200"/>
            <a:ext cx="4929188" cy="5257800"/>
          </a:xfrm>
        </p:spPr>
        <p:txBody>
          <a:bodyPr rtlCol="0">
            <a:normAutofit fontScale="62500" lnSpcReduction="20000"/>
          </a:bodyPr>
          <a:lstStyle/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Свяжите </a:t>
            </a:r>
            <a:r>
              <a:rPr lang="ru-RU" dirty="0"/>
              <a:t>нитью </a:t>
            </a:r>
            <a:r>
              <a:rPr lang="ru-RU" dirty="0" err="1"/>
              <a:t>розового</a:t>
            </a:r>
            <a:r>
              <a:rPr lang="ru-RU" dirty="0"/>
              <a:t> цвета цепочку из 13 </a:t>
            </a:r>
            <a:r>
              <a:rPr lang="ru-RU" dirty="0" err="1" smtClean="0"/>
              <a:t>возд</a:t>
            </a:r>
            <a:r>
              <a:rPr lang="ru-RU" dirty="0" smtClean="0"/>
              <a:t>. </a:t>
            </a:r>
            <a:r>
              <a:rPr lang="ru-RU" dirty="0"/>
              <a:t>п</a:t>
            </a:r>
            <a:r>
              <a:rPr lang="ru-RU" dirty="0" smtClean="0"/>
              <a:t>. 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Обвяжите </a:t>
            </a:r>
            <a:r>
              <a:rPr lang="ru-RU" dirty="0"/>
              <a:t>цепочку с двух сторон </a:t>
            </a:r>
            <a:r>
              <a:rPr lang="ru-RU" dirty="0" smtClean="0"/>
              <a:t>ст. с</a:t>
            </a:r>
            <a:r>
              <a:rPr lang="en-US" dirty="0" smtClean="0"/>
              <a:t>/</a:t>
            </a:r>
            <a:r>
              <a:rPr lang="ru-RU" dirty="0" smtClean="0"/>
              <a:t>н: </a:t>
            </a:r>
            <a:r>
              <a:rPr lang="ru-RU" dirty="0"/>
              <a:t>в первую петлю вяжем 5 </a:t>
            </a:r>
            <a:r>
              <a:rPr lang="ru-RU" dirty="0" smtClean="0"/>
              <a:t>ст. с</a:t>
            </a:r>
            <a:r>
              <a:rPr lang="en-US" dirty="0" smtClean="0"/>
              <a:t>/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/>
              <a:t>(вместо первого столбика вяжем 3 </a:t>
            </a:r>
            <a:r>
              <a:rPr lang="ru-RU" dirty="0" err="1" smtClean="0"/>
              <a:t>возд</a:t>
            </a:r>
            <a:r>
              <a:rPr lang="ru-RU" dirty="0" smtClean="0"/>
              <a:t>. п. подъёма</a:t>
            </a:r>
            <a:r>
              <a:rPr lang="ru-RU" dirty="0"/>
              <a:t>), далее </a:t>
            </a:r>
            <a:r>
              <a:rPr lang="ru-RU" dirty="0" smtClean="0"/>
              <a:t>вяжите </a:t>
            </a:r>
            <a:r>
              <a:rPr lang="ru-RU" dirty="0"/>
              <a:t>в каждую петельку по одному </a:t>
            </a:r>
            <a:r>
              <a:rPr lang="ru-RU" dirty="0" smtClean="0"/>
              <a:t>ст. с</a:t>
            </a:r>
            <a:r>
              <a:rPr lang="en-US" dirty="0" smtClean="0"/>
              <a:t>/</a:t>
            </a:r>
            <a:r>
              <a:rPr lang="ru-RU" dirty="0" err="1" smtClean="0"/>
              <a:t>н</a:t>
            </a:r>
            <a:r>
              <a:rPr lang="ru-RU" dirty="0" smtClean="0"/>
              <a:t>, </a:t>
            </a:r>
            <a:r>
              <a:rPr lang="ru-RU" dirty="0"/>
              <a:t>в последнюю петлю также </a:t>
            </a:r>
            <a:r>
              <a:rPr lang="ru-RU" dirty="0" smtClean="0"/>
              <a:t>вяжите </a:t>
            </a:r>
            <a:r>
              <a:rPr lang="ru-RU" dirty="0"/>
              <a:t>5 </a:t>
            </a:r>
            <a:r>
              <a:rPr lang="ru-RU" dirty="0" smtClean="0"/>
              <a:t>ст. с</a:t>
            </a:r>
            <a:r>
              <a:rPr lang="en-US" dirty="0" smtClean="0"/>
              <a:t>/</a:t>
            </a:r>
            <a:r>
              <a:rPr lang="ru-RU" dirty="0" err="1" smtClean="0"/>
              <a:t>н</a:t>
            </a:r>
            <a:r>
              <a:rPr lang="ru-RU" dirty="0" smtClean="0"/>
              <a:t>   и </a:t>
            </a:r>
            <a:r>
              <a:rPr lang="ru-RU" dirty="0"/>
              <a:t>далее </a:t>
            </a:r>
            <a:r>
              <a:rPr lang="ru-RU" dirty="0" smtClean="0"/>
              <a:t>вяжите </a:t>
            </a:r>
            <a:r>
              <a:rPr lang="ru-RU" dirty="0" err="1" smtClean="0"/>
              <a:t>вцепочку</a:t>
            </a:r>
            <a:r>
              <a:rPr lang="ru-RU" dirty="0" smtClean="0"/>
              <a:t> </a:t>
            </a:r>
            <a:r>
              <a:rPr lang="ru-RU" dirty="0"/>
              <a:t>с другой стороны - также в каждую петельку по одному </a:t>
            </a:r>
            <a:r>
              <a:rPr lang="ru-RU" dirty="0" smtClean="0"/>
              <a:t>ст. с</a:t>
            </a:r>
            <a:r>
              <a:rPr lang="en-US" dirty="0" smtClean="0"/>
              <a:t>/</a:t>
            </a:r>
            <a:r>
              <a:rPr lang="ru-RU" dirty="0" smtClean="0"/>
              <a:t>н.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Замкните </a:t>
            </a:r>
            <a:r>
              <a:rPr lang="ru-RU" dirty="0"/>
              <a:t>ряд соединительным столбиком</a:t>
            </a:r>
            <a:r>
              <a:rPr lang="ru-RU" dirty="0" smtClean="0"/>
              <a:t>.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Таким </a:t>
            </a:r>
            <a:r>
              <a:rPr lang="ru-RU" dirty="0"/>
              <a:t>образом </a:t>
            </a:r>
            <a:r>
              <a:rPr lang="ru-RU" dirty="0" smtClean="0"/>
              <a:t>вы </a:t>
            </a:r>
            <a:r>
              <a:rPr lang="ru-RU" dirty="0"/>
              <a:t>связали 34 </a:t>
            </a:r>
            <a:r>
              <a:rPr lang="ru-RU" dirty="0" smtClean="0"/>
              <a:t>ст. с</a:t>
            </a:r>
            <a:r>
              <a:rPr lang="en-US" dirty="0" smtClean="0"/>
              <a:t>/</a:t>
            </a:r>
            <a:r>
              <a:rPr lang="ru-RU" dirty="0" smtClean="0"/>
              <a:t>н.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Продолжайте </a:t>
            </a:r>
            <a:r>
              <a:rPr lang="ru-RU" dirty="0"/>
              <a:t>вязать нитью </a:t>
            </a:r>
            <a:r>
              <a:rPr lang="ru-RU" dirty="0" err="1"/>
              <a:t>розового</a:t>
            </a:r>
            <a:r>
              <a:rPr lang="ru-RU" dirty="0"/>
              <a:t> цвета без прибавок и </a:t>
            </a:r>
            <a:r>
              <a:rPr lang="ru-RU" dirty="0" smtClean="0"/>
              <a:t>вяжите </a:t>
            </a:r>
            <a:r>
              <a:rPr lang="ru-RU" dirty="0"/>
              <a:t>ещё 7 рядов </a:t>
            </a:r>
            <a:r>
              <a:rPr lang="ru-RU" dirty="0" smtClean="0"/>
              <a:t>ст. б</a:t>
            </a:r>
            <a:r>
              <a:rPr lang="en-US" dirty="0" smtClean="0"/>
              <a:t>/</a:t>
            </a:r>
            <a:r>
              <a:rPr lang="ru-RU" dirty="0" err="1" smtClean="0"/>
              <a:t>н</a:t>
            </a:r>
            <a:r>
              <a:rPr lang="ru-RU" dirty="0" smtClean="0"/>
              <a:t>, </a:t>
            </a:r>
            <a:r>
              <a:rPr lang="ru-RU" b="1" dirty="0"/>
              <a:t>провязывая столбики только за заднюю </a:t>
            </a:r>
            <a:r>
              <a:rPr lang="ru-RU" b="1" dirty="0" smtClean="0"/>
              <a:t>ниточку косички.</a:t>
            </a:r>
            <a:r>
              <a:rPr lang="ru-RU" dirty="0" smtClean="0"/>
              <a:t> </a:t>
            </a:r>
            <a:r>
              <a:rPr lang="ru-RU" dirty="0"/>
              <a:t>Каждый ряд </a:t>
            </a:r>
            <a:r>
              <a:rPr lang="ru-RU" dirty="0" smtClean="0"/>
              <a:t>начинайте </a:t>
            </a:r>
            <a:r>
              <a:rPr lang="ru-RU" dirty="0"/>
              <a:t>3 </a:t>
            </a:r>
            <a:r>
              <a:rPr lang="ru-RU" dirty="0" err="1" smtClean="0"/>
              <a:t>возд</a:t>
            </a:r>
            <a:r>
              <a:rPr lang="ru-RU" dirty="0" smtClean="0"/>
              <a:t>. п. подъема и заканчивайте </a:t>
            </a:r>
            <a:r>
              <a:rPr lang="ru-RU" dirty="0"/>
              <a:t>соединительным столбиком</a:t>
            </a:r>
            <a:r>
              <a:rPr lang="ru-RU" dirty="0" smtClean="0"/>
              <a:t>.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Далее </a:t>
            </a:r>
            <a:r>
              <a:rPr lang="ru-RU" dirty="0"/>
              <a:t>по тому же принципу </a:t>
            </a:r>
            <a:r>
              <a:rPr lang="ru-RU" dirty="0" smtClean="0"/>
              <a:t>вяжите серыми </a:t>
            </a:r>
            <a:r>
              <a:rPr lang="ru-RU" dirty="0"/>
              <a:t>нитками ещё 6 рядов, но здесь уже </a:t>
            </a:r>
            <a:r>
              <a:rPr lang="ru-RU" dirty="0" smtClean="0"/>
              <a:t>крючок вводите под </a:t>
            </a:r>
            <a:r>
              <a:rPr lang="ru-RU" dirty="0"/>
              <a:t>обе </a:t>
            </a:r>
            <a:r>
              <a:rPr lang="ru-RU" dirty="0" smtClean="0"/>
              <a:t>ниточки косички.</a:t>
            </a:r>
            <a:endParaRPr lang="ru-RU" dirty="0"/>
          </a:p>
        </p:txBody>
      </p:sp>
      <p:pic>
        <p:nvPicPr>
          <p:cNvPr id="7" name="Содержимое 6" descr="Мастер-класс: Сумочка для мобильного телефона &quot;Моя Мыша&quot;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lum bright="2000" contrast="29000"/>
          </a:blip>
          <a:stretch>
            <a:fillRect/>
          </a:stretch>
        </p:blipFill>
        <p:spPr>
          <a:xfrm>
            <a:off x="285720" y="1643050"/>
            <a:ext cx="3564000" cy="4896000"/>
          </a:xfrm>
          <a:ln w="28575"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Клапан</a:t>
            </a:r>
            <a:endParaRPr lang="ru-RU" sz="4800" b="1" cap="all" dirty="0">
              <a:ln w="9000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71938" y="1600200"/>
            <a:ext cx="4714875" cy="5257800"/>
          </a:xfrm>
        </p:spPr>
        <p:txBody>
          <a:bodyPr rtlCol="0">
            <a:normAutofit fontScale="62500" lnSpcReduction="20000"/>
          </a:bodyPr>
          <a:lstStyle/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Клапан начинается с 6-ой петли (косички) нижнего ряда, поэтому выполните 5 </a:t>
            </a:r>
            <a:r>
              <a:rPr lang="ru-RU" dirty="0" err="1" smtClean="0"/>
              <a:t>полустолбиков</a:t>
            </a:r>
            <a:r>
              <a:rPr lang="ru-RU" dirty="0" smtClean="0"/>
              <a:t> к каждую следующую косичку.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1-2 ряд: </a:t>
            </a:r>
            <a:r>
              <a:rPr lang="ru-RU" dirty="0" smtClean="0"/>
              <a:t>3 </a:t>
            </a:r>
            <a:r>
              <a:rPr lang="ru-RU" dirty="0" err="1" smtClean="0"/>
              <a:t>возд</a:t>
            </a:r>
            <a:r>
              <a:rPr lang="ru-RU" dirty="0" smtClean="0"/>
              <a:t>. п. подъёма</a:t>
            </a:r>
            <a:r>
              <a:rPr lang="ru-RU" dirty="0"/>
              <a:t>, </a:t>
            </a:r>
            <a:r>
              <a:rPr lang="ru-RU" dirty="0" smtClean="0"/>
              <a:t>11 ст. с</a:t>
            </a:r>
            <a:r>
              <a:rPr lang="en-US" dirty="0" smtClean="0"/>
              <a:t>/</a:t>
            </a:r>
            <a:r>
              <a:rPr lang="ru-RU" dirty="0" smtClean="0"/>
              <a:t>н.  Работу повернуть (вязание идёт не по кругу, а прямыми и обратными рядами);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3 </a:t>
            </a:r>
            <a:r>
              <a:rPr lang="ru-RU" b="1" dirty="0"/>
              <a:t>ряд:</a:t>
            </a:r>
            <a:r>
              <a:rPr lang="ru-RU" dirty="0"/>
              <a:t> 3 </a:t>
            </a:r>
            <a:r>
              <a:rPr lang="ru-RU" dirty="0" err="1" smtClean="0"/>
              <a:t>возд</a:t>
            </a:r>
            <a:r>
              <a:rPr lang="ru-RU" dirty="0" smtClean="0"/>
              <a:t>. п. подъёма</a:t>
            </a:r>
            <a:r>
              <a:rPr lang="ru-RU" dirty="0"/>
              <a:t>, </a:t>
            </a:r>
            <a:r>
              <a:rPr lang="ru-RU" dirty="0" smtClean="0"/>
              <a:t>9 ст. с</a:t>
            </a:r>
            <a:r>
              <a:rPr lang="en-US" dirty="0" smtClean="0"/>
              <a:t>/</a:t>
            </a:r>
            <a:r>
              <a:rPr lang="ru-RU" dirty="0" err="1" smtClean="0"/>
              <a:t>н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smtClean="0"/>
              <a:t>2ю </a:t>
            </a:r>
            <a:r>
              <a:rPr lang="ru-RU" dirty="0"/>
              <a:t>и </a:t>
            </a:r>
            <a:r>
              <a:rPr lang="ru-RU" dirty="0" smtClean="0"/>
              <a:t>предпоследнюю п. </a:t>
            </a:r>
            <a:r>
              <a:rPr lang="ru-RU" dirty="0"/>
              <a:t>пропускаем</a:t>
            </a:r>
            <a:r>
              <a:rPr lang="ru-RU" dirty="0" smtClean="0"/>
              <a:t>);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4 ряд: </a:t>
            </a:r>
            <a:r>
              <a:rPr lang="ru-RU" dirty="0" smtClean="0"/>
              <a:t>3 </a:t>
            </a:r>
            <a:r>
              <a:rPr lang="ru-RU" dirty="0" err="1" smtClean="0"/>
              <a:t>возд</a:t>
            </a:r>
            <a:r>
              <a:rPr lang="ru-RU" dirty="0" smtClean="0"/>
              <a:t>. п. </a:t>
            </a:r>
            <a:r>
              <a:rPr lang="ru-RU" dirty="0"/>
              <a:t>подъёма, </a:t>
            </a:r>
            <a:r>
              <a:rPr lang="ru-RU" dirty="0" smtClean="0"/>
              <a:t>9 ст. с</a:t>
            </a:r>
            <a:r>
              <a:rPr lang="en-US" dirty="0" smtClean="0"/>
              <a:t>/</a:t>
            </a:r>
            <a:r>
              <a:rPr lang="ru-RU" dirty="0" err="1" smtClean="0"/>
              <a:t>н</a:t>
            </a:r>
            <a:r>
              <a:rPr lang="ru-RU" dirty="0" smtClean="0"/>
              <a:t>;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5 </a:t>
            </a:r>
            <a:r>
              <a:rPr lang="ru-RU" b="1" dirty="0"/>
              <a:t>ряд</a:t>
            </a:r>
            <a:r>
              <a:rPr lang="ru-RU" b="1" dirty="0" smtClean="0"/>
              <a:t>: </a:t>
            </a:r>
            <a:r>
              <a:rPr lang="ru-RU" dirty="0" smtClean="0"/>
              <a:t>3 </a:t>
            </a:r>
            <a:r>
              <a:rPr lang="ru-RU" dirty="0" err="1" smtClean="0"/>
              <a:t>возд</a:t>
            </a:r>
            <a:r>
              <a:rPr lang="ru-RU" dirty="0" smtClean="0"/>
              <a:t>. п. </a:t>
            </a:r>
            <a:r>
              <a:rPr lang="ru-RU" dirty="0"/>
              <a:t>подъёма, </a:t>
            </a:r>
            <a:r>
              <a:rPr lang="ru-RU" dirty="0" smtClean="0"/>
              <a:t>7 ст. с</a:t>
            </a:r>
            <a:r>
              <a:rPr lang="en-US" dirty="0" smtClean="0"/>
              <a:t>/</a:t>
            </a:r>
            <a:r>
              <a:rPr lang="ru-RU" dirty="0" err="1" smtClean="0"/>
              <a:t>н</a:t>
            </a:r>
            <a:r>
              <a:rPr lang="ru-RU" dirty="0" smtClean="0"/>
              <a:t> (2ю и предпоследнюю п. пропускаем);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6 </a:t>
            </a:r>
            <a:r>
              <a:rPr lang="ru-RU" b="1" dirty="0"/>
              <a:t>ряд</a:t>
            </a:r>
            <a:r>
              <a:rPr lang="ru-RU" b="1" dirty="0" smtClean="0"/>
              <a:t>: </a:t>
            </a:r>
            <a:r>
              <a:rPr lang="ru-RU" dirty="0" smtClean="0"/>
              <a:t>3 </a:t>
            </a:r>
            <a:r>
              <a:rPr lang="ru-RU" dirty="0" err="1" smtClean="0"/>
              <a:t>возд</a:t>
            </a:r>
            <a:r>
              <a:rPr lang="ru-RU" dirty="0" smtClean="0"/>
              <a:t>. п. </a:t>
            </a:r>
            <a:r>
              <a:rPr lang="ru-RU" dirty="0"/>
              <a:t>подъёма, </a:t>
            </a:r>
            <a:r>
              <a:rPr lang="ru-RU" dirty="0" smtClean="0"/>
              <a:t>5 ст. с</a:t>
            </a:r>
            <a:r>
              <a:rPr lang="en-US" dirty="0" smtClean="0"/>
              <a:t>/</a:t>
            </a:r>
            <a:r>
              <a:rPr lang="ru-RU" dirty="0" err="1" smtClean="0"/>
              <a:t>н</a:t>
            </a:r>
            <a:r>
              <a:rPr lang="ru-RU" dirty="0" smtClean="0"/>
              <a:t> (2ю и предпоследнюю п. пропускаем);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7 </a:t>
            </a:r>
            <a:r>
              <a:rPr lang="ru-RU" b="1" dirty="0"/>
              <a:t>ряд: </a:t>
            </a:r>
            <a:r>
              <a:rPr lang="ru-RU" dirty="0" smtClean="0"/>
              <a:t>3</a:t>
            </a:r>
            <a:r>
              <a:rPr lang="ru-RU" b="1" dirty="0" smtClean="0"/>
              <a:t> </a:t>
            </a:r>
            <a:r>
              <a:rPr lang="ru-RU" dirty="0" err="1" smtClean="0"/>
              <a:t>возд</a:t>
            </a:r>
            <a:r>
              <a:rPr lang="ru-RU" dirty="0" smtClean="0"/>
              <a:t>. п. подъёма</a:t>
            </a:r>
            <a:r>
              <a:rPr lang="ru-RU" dirty="0"/>
              <a:t>, </a:t>
            </a:r>
            <a:r>
              <a:rPr lang="ru-RU" dirty="0" smtClean="0"/>
              <a:t>1 п. пропустить, 1 ст. с</a:t>
            </a:r>
            <a:r>
              <a:rPr lang="en-US" dirty="0" smtClean="0"/>
              <a:t>/</a:t>
            </a:r>
            <a:r>
              <a:rPr lang="ru-RU" dirty="0" err="1" smtClean="0"/>
              <a:t>н</a:t>
            </a:r>
            <a:r>
              <a:rPr lang="ru-RU" dirty="0" smtClean="0"/>
              <a:t>, </a:t>
            </a:r>
            <a:r>
              <a:rPr lang="ru-RU" dirty="0"/>
              <a:t>3 </a:t>
            </a:r>
            <a:r>
              <a:rPr lang="ru-RU" dirty="0" err="1" smtClean="0"/>
              <a:t>возд</a:t>
            </a:r>
            <a:r>
              <a:rPr lang="ru-RU" dirty="0" smtClean="0"/>
              <a:t>. п. , 1 ст. с</a:t>
            </a:r>
            <a:r>
              <a:rPr lang="en-US" dirty="0" smtClean="0"/>
              <a:t>/</a:t>
            </a:r>
            <a:r>
              <a:rPr lang="ru-RU" dirty="0" err="1" smtClean="0"/>
              <a:t>н</a:t>
            </a:r>
            <a:r>
              <a:rPr lang="ru-RU" dirty="0" smtClean="0"/>
              <a:t>, 1 п. пропустить, 1 ст. с</a:t>
            </a:r>
            <a:r>
              <a:rPr lang="en-US" dirty="0" smtClean="0"/>
              <a:t>/</a:t>
            </a:r>
            <a:r>
              <a:rPr lang="ru-RU" dirty="0" smtClean="0"/>
              <a:t>н. </a:t>
            </a:r>
            <a:r>
              <a:rPr lang="ru-RU" dirty="0"/>
              <a:t>Получается </a:t>
            </a:r>
            <a:r>
              <a:rPr lang="ru-RU" dirty="0" smtClean="0"/>
              <a:t>петелька.</a:t>
            </a:r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0" indent="274638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Полученную деталь и верхнюю часть сумочки обвязываем 1 рядом </a:t>
            </a:r>
            <a:r>
              <a:rPr lang="ru-RU" dirty="0" smtClean="0"/>
              <a:t>ст. б</a:t>
            </a:r>
            <a:r>
              <a:rPr lang="en-US" dirty="0" smtClean="0"/>
              <a:t>/</a:t>
            </a:r>
            <a:r>
              <a:rPr lang="ru-RU" dirty="0" smtClean="0"/>
              <a:t>н.</a:t>
            </a:r>
            <a:endParaRPr lang="ru-RU" dirty="0"/>
          </a:p>
        </p:txBody>
      </p:sp>
      <p:pic>
        <p:nvPicPr>
          <p:cNvPr id="5" name="Содержимое 4" descr="Мастер-класс: Сумочка для мобильного телефона &quot;Моя Мыша&quot;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lum bright="2000" contrast="29000"/>
          </a:blip>
          <a:srcRect/>
          <a:stretch>
            <a:fillRect/>
          </a:stretch>
        </p:blipFill>
        <p:spPr>
          <a:xfrm>
            <a:off x="285720" y="1643050"/>
            <a:ext cx="3564000" cy="4896000"/>
          </a:xfrm>
          <a:ln w="28575"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Юбочка</a:t>
            </a:r>
            <a:endParaRPr lang="ru-RU" sz="4800" b="1" cap="all" dirty="0">
              <a:ln w="9000" cmpd="sng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123" name="Содержимое 3"/>
          <p:cNvSpPr>
            <a:spLocks noGrp="1"/>
          </p:cNvSpPr>
          <p:nvPr>
            <p:ph sz="half" idx="2"/>
          </p:nvPr>
        </p:nvSpPr>
        <p:spPr>
          <a:xfrm>
            <a:off x="4000500" y="1571625"/>
            <a:ext cx="4857750" cy="5000625"/>
          </a:xfrm>
        </p:spPr>
        <p:txBody>
          <a:bodyPr/>
          <a:lstStyle/>
          <a:p>
            <a:pPr marL="0" indent="266700">
              <a:buFont typeface="Arial" charset="0"/>
              <a:buNone/>
            </a:pPr>
            <a:r>
              <a:rPr lang="ru-RU" sz="1800" smtClean="0"/>
              <a:t>Поверните сумочку нижней частью вверх.</a:t>
            </a:r>
          </a:p>
          <a:p>
            <a:pPr marL="0" indent="266700">
              <a:buFont typeface="Arial" charset="0"/>
              <a:buNone/>
            </a:pPr>
            <a:endParaRPr lang="ru-RU" sz="1800" smtClean="0"/>
          </a:p>
          <a:p>
            <a:pPr marL="0" indent="266700">
              <a:buFont typeface="Arial" charset="0"/>
              <a:buNone/>
            </a:pPr>
            <a:r>
              <a:rPr lang="ru-RU" sz="1800" smtClean="0"/>
              <a:t>Привяжите рюшечки юбочки розовой нитью к 3-му и 5-му рядам ст. с</a:t>
            </a:r>
            <a:r>
              <a:rPr lang="en-US" sz="1800" smtClean="0"/>
              <a:t>/</a:t>
            </a:r>
            <a:r>
              <a:rPr lang="ru-RU" sz="1800" smtClean="0"/>
              <a:t>н (считая снизу). Вяжите их за передние ниточки косички, полученные в процессе вязания за заднюю стенку. </a:t>
            </a:r>
          </a:p>
        </p:txBody>
      </p:sp>
      <p:pic>
        <p:nvPicPr>
          <p:cNvPr id="5" name="Содержимое 4" descr="Мастер-класс: Сумочка для мобильного телефона &quot;Моя Мыша&quot;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lum bright="2000" contrast="29000"/>
          </a:blip>
          <a:srcRect/>
          <a:stretch>
            <a:fillRect/>
          </a:stretch>
        </p:blipFill>
        <p:spPr>
          <a:xfrm>
            <a:off x="357158" y="1643050"/>
            <a:ext cx="3312000" cy="4896000"/>
          </a:xfrm>
          <a:ln w="28575"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  <p:grpSp>
        <p:nvGrpSpPr>
          <p:cNvPr id="5125" name="Группа 9"/>
          <p:cNvGrpSpPr>
            <a:grpSpLocks/>
          </p:cNvGrpSpPr>
          <p:nvPr/>
        </p:nvGrpSpPr>
        <p:grpSpPr bwMode="auto">
          <a:xfrm>
            <a:off x="4572000" y="5072063"/>
            <a:ext cx="3500438" cy="1119187"/>
            <a:chOff x="4786314" y="3929066"/>
            <a:chExt cx="3500462" cy="1118624"/>
          </a:xfrm>
        </p:grpSpPr>
        <p:pic>
          <p:nvPicPr>
            <p:cNvPr id="5127" name="Рисунок 8" descr="Мастер-класс: Сумочка для мобильного телефона &quot;Моя Мыша&quot;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lum bright="-30000" contrast="44000"/>
            </a:blip>
            <a:srcRect l="10001" t="88078" r="8333" b="1245"/>
            <a:stretch>
              <a:fillRect/>
            </a:stretch>
          </p:blipFill>
          <p:spPr bwMode="auto">
            <a:xfrm>
              <a:off x="4786314" y="4761938"/>
              <a:ext cx="3500462" cy="2857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</p:pic>
        <p:pic>
          <p:nvPicPr>
            <p:cNvPr id="5128" name="Рисунок 5" descr="Мастер-класс: Сумочка для мобильного телефона &quot;Моя Мыша&quot;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lum bright="-30000" contrast="44000"/>
            </a:blip>
            <a:srcRect l="10001" t="24020" r="8333" b="43950"/>
            <a:stretch>
              <a:fillRect/>
            </a:stretch>
          </p:blipFill>
          <p:spPr bwMode="auto">
            <a:xfrm>
              <a:off x="4786314" y="3929066"/>
              <a:ext cx="3500462" cy="857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6" name="Прямоугольник 10"/>
          <p:cNvSpPr>
            <a:spLocks noChangeArrowheads="1"/>
          </p:cNvSpPr>
          <p:nvPr/>
        </p:nvSpPr>
        <p:spPr bwMode="auto">
          <a:xfrm>
            <a:off x="5461000" y="4286250"/>
            <a:ext cx="1897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pitchFamily="34" charset="0"/>
              </a:rPr>
              <a:t>Схема рюшечек.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cap="all" dirty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Шнурок</a:t>
            </a:r>
          </a:p>
        </p:txBody>
      </p:sp>
      <p:sp>
        <p:nvSpPr>
          <p:cNvPr id="6147" name="Содержимое 3"/>
          <p:cNvSpPr>
            <a:spLocks noGrp="1"/>
          </p:cNvSpPr>
          <p:nvPr>
            <p:ph sz="half" idx="2"/>
          </p:nvPr>
        </p:nvSpPr>
        <p:spPr>
          <a:xfrm>
            <a:off x="357188" y="5529263"/>
            <a:ext cx="8329612" cy="900112"/>
          </a:xfrm>
        </p:spPr>
        <p:txBody>
          <a:bodyPr/>
          <a:lstStyle/>
          <a:p>
            <a:pPr marL="0" indent="266700" algn="ctr">
              <a:lnSpc>
                <a:spcPct val="80000"/>
              </a:lnSpc>
              <a:buFont typeface="Arial" charset="0"/>
              <a:buNone/>
            </a:pPr>
            <a:r>
              <a:rPr lang="ru-RU" sz="1800" smtClean="0"/>
              <a:t>Свяжите</a:t>
            </a:r>
            <a:r>
              <a:rPr lang="ru-RU" sz="2000" smtClean="0"/>
              <a:t> шнур «Гусеничка»  нужной вам длины.</a:t>
            </a:r>
          </a:p>
        </p:txBody>
      </p:sp>
      <p:pic>
        <p:nvPicPr>
          <p:cNvPr id="5" name="Содержимое 4" descr="Мастер-класс: Сумочка для мобильного телефона &quot;Моя Мыша&quot;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lum bright="2000" contrast="29000"/>
          </a:blip>
          <a:srcRect/>
          <a:stretch>
            <a:fillRect/>
          </a:stretch>
        </p:blipFill>
        <p:spPr>
          <a:xfrm>
            <a:off x="2000232" y="1643050"/>
            <a:ext cx="4896000" cy="3456000"/>
          </a:xfrm>
          <a:ln w="28575"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Мордочка</a:t>
            </a:r>
            <a:endParaRPr lang="ru-RU" dirty="0"/>
          </a:p>
        </p:txBody>
      </p:sp>
      <p:pic>
        <p:nvPicPr>
          <p:cNvPr id="5" name="Содержимое 4" descr="Мастер-класс: Сумочка для мобильного телефона &quot;Моя Мыша&quot;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lum bright="2000" contrast="29000"/>
          </a:blip>
          <a:srcRect/>
          <a:stretch>
            <a:fillRect/>
          </a:stretch>
        </p:blipFill>
        <p:spPr>
          <a:xfrm>
            <a:off x="2786050" y="1714488"/>
            <a:ext cx="3714776" cy="2643206"/>
          </a:xfrm>
          <a:ln w="28575"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7172" name="Прямоугольник 5"/>
          <p:cNvSpPr>
            <a:spLocks noChangeArrowheads="1"/>
          </p:cNvSpPr>
          <p:nvPr/>
        </p:nvSpPr>
        <p:spPr bwMode="auto">
          <a:xfrm>
            <a:off x="500063" y="4879975"/>
            <a:ext cx="8215312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74638"/>
            <a:r>
              <a:rPr lang="ru-RU">
                <a:latin typeface="Calibri" pitchFamily="34" charset="0"/>
              </a:rPr>
              <a:t>Свяжите 3 возд. п. розовыми нитками, затем в первую петлю 7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н. Вяжите по спирали, равномерно прибавляя в каждом ряду по 1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н.</a:t>
            </a:r>
          </a:p>
          <a:p>
            <a:pPr indent="274638"/>
            <a:r>
              <a:rPr lang="ru-RU">
                <a:latin typeface="Calibri" pitchFamily="34" charset="0"/>
              </a:rPr>
              <a:t>Через 9 рядов поменяйте нить на серую. Свяжите ещё 8 рядов, делая прибавки. </a:t>
            </a:r>
          </a:p>
          <a:p>
            <a:pPr indent="274638"/>
            <a:r>
              <a:rPr lang="ru-RU">
                <a:latin typeface="Calibri" pitchFamily="34" charset="0"/>
              </a:rPr>
              <a:t>Складываем деталь пополам и пришиваем над 14 рядом (считая снизу) ст. с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Глазки</a:t>
            </a:r>
            <a:endParaRPr lang="ru-RU" dirty="0"/>
          </a:p>
        </p:txBody>
      </p:sp>
      <p:sp>
        <p:nvSpPr>
          <p:cNvPr id="8195" name="Содержимое 3"/>
          <p:cNvSpPr>
            <a:spLocks noGrp="1"/>
          </p:cNvSpPr>
          <p:nvPr>
            <p:ph sz="half" idx="2"/>
          </p:nvPr>
        </p:nvSpPr>
        <p:spPr>
          <a:xfrm>
            <a:off x="4357688" y="1600200"/>
            <a:ext cx="4329112" cy="4525963"/>
          </a:xfrm>
        </p:spPr>
        <p:txBody>
          <a:bodyPr/>
          <a:lstStyle/>
          <a:p>
            <a:pPr marL="0" indent="274638">
              <a:buFont typeface="Arial" charset="0"/>
              <a:buNone/>
            </a:pPr>
            <a:r>
              <a:rPr lang="ru-RU" sz="1800" b="1" smtClean="0"/>
              <a:t>1 ряд: </a:t>
            </a:r>
            <a:r>
              <a:rPr lang="ru-RU" sz="1800" smtClean="0"/>
              <a:t>3 возд. п. (чёрными нитками). Затем в первую петлю вяжите 5 ст. б</a:t>
            </a:r>
            <a:r>
              <a:rPr lang="en-US" sz="1800" smtClean="0"/>
              <a:t>/</a:t>
            </a:r>
            <a:r>
              <a:rPr lang="ru-RU" sz="1800" smtClean="0"/>
              <a:t>н(2 и 3 петли считаются первым столбиком) = 6 столбиков. </a:t>
            </a:r>
          </a:p>
          <a:p>
            <a:pPr marL="0" indent="274638">
              <a:buFont typeface="Arial" charset="0"/>
              <a:buNone/>
            </a:pPr>
            <a:r>
              <a:rPr lang="ru-RU" sz="1800" smtClean="0"/>
              <a:t>Затем вяжите по спирали.</a:t>
            </a:r>
          </a:p>
          <a:p>
            <a:pPr marL="0" indent="274638">
              <a:buFont typeface="Arial" charset="0"/>
              <a:buNone/>
            </a:pPr>
            <a:r>
              <a:rPr lang="ru-RU" sz="1800" b="1" smtClean="0"/>
              <a:t>2 ряд: </a:t>
            </a:r>
            <a:r>
              <a:rPr lang="ru-RU" sz="1800" smtClean="0"/>
              <a:t>перейдите на нитки белого цвета и в каждый столбик предыдущего ряда вяжите по 2 ст. б</a:t>
            </a:r>
            <a:r>
              <a:rPr lang="en-US" sz="1800" smtClean="0"/>
              <a:t>/</a:t>
            </a:r>
            <a:r>
              <a:rPr lang="ru-RU" sz="1800" smtClean="0"/>
              <a:t>н. Получится 12 ст. б</a:t>
            </a:r>
            <a:r>
              <a:rPr lang="en-US" sz="1800" smtClean="0"/>
              <a:t>/</a:t>
            </a:r>
            <a:r>
              <a:rPr lang="ru-RU" sz="1800" smtClean="0"/>
              <a:t>н.</a:t>
            </a:r>
          </a:p>
          <a:p>
            <a:pPr marL="0" indent="274638">
              <a:buFont typeface="Arial" charset="0"/>
              <a:buNone/>
            </a:pPr>
            <a:r>
              <a:rPr lang="ru-RU" sz="1800" b="1" smtClean="0"/>
              <a:t>3 ряд: </a:t>
            </a:r>
            <a:r>
              <a:rPr lang="ru-RU" sz="1800" smtClean="0"/>
              <a:t>18 ст. б</a:t>
            </a:r>
            <a:r>
              <a:rPr lang="en-US" sz="1800" smtClean="0"/>
              <a:t>/</a:t>
            </a:r>
            <a:r>
              <a:rPr lang="ru-RU" sz="1800" smtClean="0"/>
              <a:t>н (по 2 ст. б</a:t>
            </a:r>
            <a:r>
              <a:rPr lang="en-US" sz="1800" smtClean="0"/>
              <a:t>/</a:t>
            </a:r>
            <a:r>
              <a:rPr lang="ru-RU" sz="1800" smtClean="0"/>
              <a:t>н в каждую вторую косичку).</a:t>
            </a:r>
          </a:p>
        </p:txBody>
      </p:sp>
      <p:pic>
        <p:nvPicPr>
          <p:cNvPr id="5" name="Содержимое 4" descr="Мастер-класс: Сумочка для мобильного телефона &quot;Моя Мыша&quot;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lum contrast="37000"/>
          </a:blip>
          <a:srcRect/>
          <a:stretch>
            <a:fillRect/>
          </a:stretch>
        </p:blipFill>
        <p:spPr>
          <a:xfrm>
            <a:off x="428596" y="1643050"/>
            <a:ext cx="3571900" cy="2428892"/>
          </a:xfrm>
          <a:ln w="28575"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8197" name="Прямоугольник 5"/>
          <p:cNvSpPr>
            <a:spLocks noChangeArrowheads="1"/>
          </p:cNvSpPr>
          <p:nvPr/>
        </p:nvSpPr>
        <p:spPr bwMode="auto">
          <a:xfrm>
            <a:off x="357188" y="4879975"/>
            <a:ext cx="8358187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74638"/>
            <a:r>
              <a:rPr lang="ru-RU" b="1">
                <a:latin typeface="Calibri" pitchFamily="34" charset="0"/>
              </a:rPr>
              <a:t>4-5 ряд:</a:t>
            </a:r>
            <a:r>
              <a:rPr lang="ru-RU">
                <a:latin typeface="Calibri" pitchFamily="34" charset="0"/>
              </a:rPr>
              <a:t> 18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н.</a:t>
            </a:r>
          </a:p>
          <a:p>
            <a:pPr indent="274638"/>
            <a:r>
              <a:rPr lang="ru-RU" b="1">
                <a:latin typeface="Calibri" pitchFamily="34" charset="0"/>
              </a:rPr>
              <a:t>7 ряд:</a:t>
            </a:r>
            <a:r>
              <a:rPr lang="ru-RU">
                <a:latin typeface="Calibri" pitchFamily="34" charset="0"/>
              </a:rPr>
              <a:t> каждый 2й и 3й столбики провяжите вместе. Теперь набейте детали ватой или синтепоном.</a:t>
            </a:r>
          </a:p>
          <a:p>
            <a:pPr indent="274638"/>
            <a:r>
              <a:rPr lang="ru-RU" b="1">
                <a:latin typeface="Calibri" pitchFamily="34" charset="0"/>
              </a:rPr>
              <a:t>8 ряд:</a:t>
            </a:r>
            <a:r>
              <a:rPr lang="ru-RU">
                <a:latin typeface="Calibri" pitchFamily="34" charset="0"/>
              </a:rPr>
              <a:t> каждый 1й и 2й столбики провязываем вместе.</a:t>
            </a:r>
          </a:p>
          <a:p>
            <a:pPr indent="274638"/>
            <a:r>
              <a:rPr lang="ru-RU">
                <a:latin typeface="Calibri" pitchFamily="34" charset="0"/>
              </a:rPr>
              <a:t>Стягиваем оставшиеся столбики ниткой.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Нос</a:t>
            </a:r>
            <a:endParaRPr lang="ru-RU" dirty="0"/>
          </a:p>
        </p:txBody>
      </p:sp>
      <p:sp>
        <p:nvSpPr>
          <p:cNvPr id="9219" name="Содержимое 3"/>
          <p:cNvSpPr>
            <a:spLocks noGrp="1"/>
          </p:cNvSpPr>
          <p:nvPr>
            <p:ph sz="half" idx="2"/>
          </p:nvPr>
        </p:nvSpPr>
        <p:spPr>
          <a:xfrm>
            <a:off x="4357688" y="1600200"/>
            <a:ext cx="4329112" cy="4525963"/>
          </a:xfrm>
        </p:spPr>
        <p:txBody>
          <a:bodyPr/>
          <a:lstStyle/>
          <a:p>
            <a:pPr marL="0" indent="274638">
              <a:buFont typeface="Arial" charset="0"/>
              <a:buNone/>
            </a:pPr>
            <a:r>
              <a:rPr lang="ru-RU" sz="1800" b="1" smtClean="0"/>
              <a:t>1 ряд: </a:t>
            </a:r>
            <a:r>
              <a:rPr lang="ru-RU" sz="1800" smtClean="0"/>
              <a:t>3 возд. п. (белыми нитками). Затем в первую петлю вяжите 5 ст. б</a:t>
            </a:r>
            <a:r>
              <a:rPr lang="en-US" sz="1800" smtClean="0"/>
              <a:t>/</a:t>
            </a:r>
            <a:r>
              <a:rPr lang="ru-RU" sz="1800" smtClean="0"/>
              <a:t>н (2 и 3 петли считаются первым столбиком) = 6 столбиков. </a:t>
            </a:r>
          </a:p>
          <a:p>
            <a:pPr marL="0" indent="274638">
              <a:buFont typeface="Arial" charset="0"/>
              <a:buNone/>
            </a:pPr>
            <a:r>
              <a:rPr lang="ru-RU" sz="1800" smtClean="0"/>
              <a:t>Затем вяжите по спирали.</a:t>
            </a:r>
          </a:p>
          <a:p>
            <a:pPr marL="0" indent="274638">
              <a:buFont typeface="Arial" charset="0"/>
              <a:buNone/>
            </a:pPr>
            <a:r>
              <a:rPr lang="ru-RU" sz="1800" b="1" smtClean="0"/>
              <a:t>2 ряд: </a:t>
            </a:r>
            <a:r>
              <a:rPr lang="ru-RU" sz="1800" smtClean="0"/>
              <a:t>перейдите на нитки черного цвета и в каждый столбик предыдущего ряда вяжите по 2 ст. б</a:t>
            </a:r>
            <a:r>
              <a:rPr lang="en-US" sz="1800" smtClean="0"/>
              <a:t>/</a:t>
            </a:r>
            <a:r>
              <a:rPr lang="ru-RU" sz="1800" smtClean="0"/>
              <a:t>н. Получится 12 ст. б</a:t>
            </a:r>
            <a:r>
              <a:rPr lang="en-US" sz="1800" smtClean="0"/>
              <a:t>/</a:t>
            </a:r>
            <a:r>
              <a:rPr lang="ru-RU" sz="1800" smtClean="0"/>
              <a:t>н.</a:t>
            </a:r>
          </a:p>
          <a:p>
            <a:pPr marL="0" indent="274638">
              <a:buFont typeface="Arial" charset="0"/>
              <a:buNone/>
            </a:pPr>
            <a:r>
              <a:rPr lang="ru-RU" sz="1800" b="1" smtClean="0"/>
              <a:t>3 ряд: </a:t>
            </a:r>
            <a:r>
              <a:rPr lang="ru-RU" sz="1800" smtClean="0"/>
              <a:t>18 ст. б</a:t>
            </a:r>
            <a:r>
              <a:rPr lang="en-US" sz="1800" smtClean="0"/>
              <a:t>/</a:t>
            </a:r>
            <a:r>
              <a:rPr lang="ru-RU" sz="1800" smtClean="0"/>
              <a:t>н (по 2 ст. б</a:t>
            </a:r>
            <a:r>
              <a:rPr lang="en-US" sz="1800" smtClean="0"/>
              <a:t>/</a:t>
            </a:r>
            <a:r>
              <a:rPr lang="ru-RU" sz="1800" smtClean="0"/>
              <a:t>н в каждую вторую косичку).</a:t>
            </a:r>
          </a:p>
        </p:txBody>
      </p:sp>
      <p:sp>
        <p:nvSpPr>
          <p:cNvPr id="9220" name="Прямоугольник 5"/>
          <p:cNvSpPr>
            <a:spLocks noChangeArrowheads="1"/>
          </p:cNvSpPr>
          <p:nvPr/>
        </p:nvSpPr>
        <p:spPr bwMode="auto">
          <a:xfrm>
            <a:off x="357188" y="4879975"/>
            <a:ext cx="8358187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74638"/>
            <a:r>
              <a:rPr lang="ru-RU" b="1">
                <a:latin typeface="Calibri" pitchFamily="34" charset="0"/>
              </a:rPr>
              <a:t>4-5 ряд:</a:t>
            </a:r>
            <a:r>
              <a:rPr lang="ru-RU">
                <a:latin typeface="Calibri" pitchFamily="34" charset="0"/>
              </a:rPr>
              <a:t> 18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н.</a:t>
            </a:r>
          </a:p>
          <a:p>
            <a:pPr indent="274638"/>
            <a:r>
              <a:rPr lang="ru-RU" b="1">
                <a:latin typeface="Calibri" pitchFamily="34" charset="0"/>
              </a:rPr>
              <a:t>7 ряд:</a:t>
            </a:r>
            <a:r>
              <a:rPr lang="ru-RU">
                <a:latin typeface="Calibri" pitchFamily="34" charset="0"/>
              </a:rPr>
              <a:t> каждый 2й и 3й столбики провяжите вместе. Теперь набейте детали ватой или синтепоном.</a:t>
            </a:r>
          </a:p>
          <a:p>
            <a:pPr indent="274638"/>
            <a:r>
              <a:rPr lang="ru-RU" b="1">
                <a:latin typeface="Calibri" pitchFamily="34" charset="0"/>
              </a:rPr>
              <a:t>8 ряд:</a:t>
            </a:r>
            <a:r>
              <a:rPr lang="ru-RU">
                <a:latin typeface="Calibri" pitchFamily="34" charset="0"/>
              </a:rPr>
              <a:t> каждый 1й и 2й столбики провязываем вместе.</a:t>
            </a:r>
          </a:p>
          <a:p>
            <a:pPr indent="274638"/>
            <a:r>
              <a:rPr lang="ru-RU">
                <a:latin typeface="Calibri" pitchFamily="34" charset="0"/>
              </a:rPr>
              <a:t>Стягиваем оставшиеся столбики ниткой.</a:t>
            </a:r>
          </a:p>
        </p:txBody>
      </p:sp>
      <p:pic>
        <p:nvPicPr>
          <p:cNvPr id="8" name="Содержимое 4" descr="Мастер-класс: Сумочка для мобильного телефона &quot;Моя Мыша&quot;">
            <a:hlinkClick r:id="rId2"/>
          </p:cNvPr>
          <p:cNvPicPr>
            <a:picLocks/>
          </p:cNvPicPr>
          <p:nvPr/>
        </p:nvPicPr>
        <p:blipFill>
          <a:blip r:embed="rId3">
            <a:lum bright="2000" contrast="29000"/>
          </a:blip>
          <a:srcRect/>
          <a:stretch>
            <a:fillRect/>
          </a:stretch>
        </p:blipFill>
        <p:spPr bwMode="auto">
          <a:xfrm>
            <a:off x="428596" y="1714488"/>
            <a:ext cx="3571900" cy="250033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b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Уши</a:t>
            </a:r>
            <a:endParaRPr lang="ru-RU" dirty="0"/>
          </a:p>
        </p:txBody>
      </p:sp>
      <p:sp>
        <p:nvSpPr>
          <p:cNvPr id="10243" name="Содержимое 3"/>
          <p:cNvSpPr>
            <a:spLocks noGrp="1"/>
          </p:cNvSpPr>
          <p:nvPr>
            <p:ph sz="half" idx="2"/>
          </p:nvPr>
        </p:nvSpPr>
        <p:spPr>
          <a:xfrm>
            <a:off x="4357688" y="1600200"/>
            <a:ext cx="4329112" cy="4525963"/>
          </a:xfrm>
        </p:spPr>
        <p:txBody>
          <a:bodyPr/>
          <a:lstStyle/>
          <a:p>
            <a:pPr marL="0" indent="274638">
              <a:buFont typeface="Arial" charset="0"/>
              <a:buNone/>
            </a:pPr>
            <a:r>
              <a:rPr lang="ru-RU" sz="1800" b="1" smtClean="0"/>
              <a:t>1 ряд: </a:t>
            </a:r>
            <a:r>
              <a:rPr lang="ru-RU" sz="1800" smtClean="0"/>
              <a:t>3 возд. п. (розовыми нитками). Затем в первую петлю вяжите 5 ст. б</a:t>
            </a:r>
            <a:r>
              <a:rPr lang="en-US" sz="1800" smtClean="0"/>
              <a:t>/</a:t>
            </a:r>
            <a:r>
              <a:rPr lang="ru-RU" sz="1800" smtClean="0"/>
              <a:t>н (2 и 3 петли считаются первым столбиком) = 6 столбиков. </a:t>
            </a:r>
          </a:p>
          <a:p>
            <a:pPr marL="0" indent="274638">
              <a:buFont typeface="Arial" charset="0"/>
              <a:buNone/>
            </a:pPr>
            <a:r>
              <a:rPr lang="ru-RU" sz="1800" smtClean="0"/>
              <a:t>Затем вяжем по спирали.</a:t>
            </a:r>
            <a:br>
              <a:rPr lang="ru-RU" sz="1800" smtClean="0"/>
            </a:br>
            <a:r>
              <a:rPr lang="ru-RU" sz="1800" b="1" smtClean="0"/>
              <a:t>2 ряд:</a:t>
            </a:r>
            <a:r>
              <a:rPr lang="ru-RU" sz="1800" smtClean="0"/>
              <a:t> 12 ст. б</a:t>
            </a:r>
            <a:r>
              <a:rPr lang="en-US" sz="1800" smtClean="0"/>
              <a:t>/</a:t>
            </a:r>
            <a:r>
              <a:rPr lang="ru-RU" sz="1800" smtClean="0"/>
              <a:t>н (в каждый столбик предыдущего ряда вяжите по 2 ст. б</a:t>
            </a:r>
            <a:r>
              <a:rPr lang="en-US" sz="1800" smtClean="0"/>
              <a:t>/</a:t>
            </a:r>
            <a:r>
              <a:rPr lang="ru-RU" sz="1800" smtClean="0"/>
              <a:t>н);</a:t>
            </a:r>
          </a:p>
        </p:txBody>
      </p:sp>
      <p:sp>
        <p:nvSpPr>
          <p:cNvPr id="10244" name="Прямоугольник 5"/>
          <p:cNvSpPr>
            <a:spLocks noChangeArrowheads="1"/>
          </p:cNvSpPr>
          <p:nvPr/>
        </p:nvSpPr>
        <p:spPr bwMode="auto">
          <a:xfrm>
            <a:off x="357188" y="4879975"/>
            <a:ext cx="83581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74638"/>
            <a:r>
              <a:rPr lang="ru-RU" b="1">
                <a:latin typeface="Calibri" pitchFamily="34" charset="0"/>
              </a:rPr>
              <a:t>3 ряд:</a:t>
            </a:r>
            <a:r>
              <a:rPr lang="ru-RU">
                <a:latin typeface="Calibri" pitchFamily="34" charset="0"/>
              </a:rPr>
              <a:t> 18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 (в каждый второй столбик по 2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н);</a:t>
            </a:r>
          </a:p>
          <a:p>
            <a:pPr indent="274638"/>
            <a:r>
              <a:rPr lang="ru-RU" b="1">
                <a:latin typeface="Calibri" pitchFamily="34" charset="0"/>
              </a:rPr>
              <a:t>4 ряд: </a:t>
            </a:r>
            <a:r>
              <a:rPr lang="ru-RU">
                <a:latin typeface="Calibri" pitchFamily="34" charset="0"/>
              </a:rPr>
              <a:t>18 ст. б</a:t>
            </a:r>
            <a:r>
              <a:rPr lang="en-US">
                <a:latin typeface="Calibri" pitchFamily="34" charset="0"/>
              </a:rPr>
              <a:t>/</a:t>
            </a:r>
            <a:r>
              <a:rPr lang="ru-RU">
                <a:latin typeface="Calibri" pitchFamily="34" charset="0"/>
              </a:rPr>
              <a:t>н - вяжите без прибавлений, над каждым столбиком - столбик.</a:t>
            </a:r>
          </a:p>
        </p:txBody>
      </p:sp>
      <p:pic>
        <p:nvPicPr>
          <p:cNvPr id="7" name="Содержимое 4" descr="Мастер-класс: Сумочка для мобильного телефона &quot;Моя Мыша&quot;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lum bright="2000" contrast="29000"/>
          </a:blip>
          <a:srcRect/>
          <a:stretch>
            <a:fillRect/>
          </a:stretch>
        </p:blipFill>
        <p:spPr>
          <a:xfrm>
            <a:off x="428596" y="1714488"/>
            <a:ext cx="3571900" cy="2500330"/>
          </a:xfrm>
          <a:ln w="28575"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1287</Words>
  <Application>Microsoft Office PowerPoint</Application>
  <PresentationFormat>Экран (4:3)</PresentationFormat>
  <Paragraphs>96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Calibri</vt:lpstr>
      <vt:lpstr>Arial</vt:lpstr>
      <vt:lpstr>Wingdings</vt:lpstr>
      <vt:lpstr>Тема Office</vt:lpstr>
      <vt:lpstr>Чехол для сотового телефона «Мышка»</vt:lpstr>
      <vt:lpstr>Основа</vt:lpstr>
      <vt:lpstr>Клапан</vt:lpstr>
      <vt:lpstr>Юбочка</vt:lpstr>
      <vt:lpstr>Шнурок</vt:lpstr>
      <vt:lpstr>Мордочка</vt:lpstr>
      <vt:lpstr>Глазки</vt:lpstr>
      <vt:lpstr>Нос</vt:lpstr>
      <vt:lpstr>Уши</vt:lpstr>
      <vt:lpstr>Слайд 10</vt:lpstr>
      <vt:lpstr>Слайд 11</vt:lpstr>
      <vt:lpstr>Хвостик</vt:lpstr>
      <vt:lpstr>Слайд 13</vt:lpstr>
      <vt:lpstr>Окончательная отделка</vt:lpstr>
      <vt:lpstr>Желаю удачи!</vt:lpstr>
    </vt:vector>
  </TitlesOfParts>
  <Company>school89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Шаг 1</dc:title>
  <dc:creator>Татьяна</dc:creator>
  <cp:lastModifiedBy>Волкова</cp:lastModifiedBy>
  <cp:revision>52</cp:revision>
  <dcterms:created xsi:type="dcterms:W3CDTF">2011-11-22T16:45:05Z</dcterms:created>
  <dcterms:modified xsi:type="dcterms:W3CDTF">2013-06-06T09:03:13Z</dcterms:modified>
</cp:coreProperties>
</file>