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6" r:id="rId2"/>
    <p:sldId id="308" r:id="rId3"/>
    <p:sldId id="309" r:id="rId4"/>
    <p:sldId id="311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07" r:id="rId15"/>
    <p:sldId id="301" r:id="rId16"/>
    <p:sldId id="305" r:id="rId17"/>
    <p:sldId id="302" r:id="rId18"/>
    <p:sldId id="303" r:id="rId19"/>
    <p:sldId id="304" r:id="rId20"/>
    <p:sldId id="298" r:id="rId21"/>
    <p:sldId id="259" r:id="rId22"/>
    <p:sldId id="263" r:id="rId23"/>
    <p:sldId id="265" r:id="rId24"/>
    <p:sldId id="267" r:id="rId25"/>
    <p:sldId id="269" r:id="rId26"/>
    <p:sldId id="271" r:id="rId27"/>
    <p:sldId id="274" r:id="rId28"/>
    <p:sldId id="273" r:id="rId29"/>
    <p:sldId id="27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03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82" autoAdjust="0"/>
    <p:restoredTop sz="94660"/>
  </p:normalViewPr>
  <p:slideViewPr>
    <p:cSldViewPr>
      <p:cViewPr varScale="1">
        <p:scale>
          <a:sx n="68" d="100"/>
          <a:sy n="68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4DBD4D-3D8F-415A-A940-3162432AC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25DF-0BF0-43F7-A4E3-429551811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5B02F-4D51-4F81-83DF-021B08719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75212-AE9E-4BA8-AB5D-2E38C4F40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DBA0C-11DE-47A4-AB0D-02895F6FC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F83A4-AFF4-4CCA-BDA3-4FD05BE61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A675-7C6E-48AC-8EB4-CCAA3CFD2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81AD-098B-46EF-B86F-D1988A1F9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82C28-900E-4AAD-931B-2ED08C788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B4C2-4F57-4EA8-B077-1142905E3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0D053-6EAA-4211-B5F2-9FFE231C7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569D-D452-4468-9084-31E20120E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5C7386FF-C5F0-4962-870B-A327280A3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250033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КОСМИЧЕСКОЕ ПУТЕШЕСТВИЕ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DMIN\Documents\освоение космоса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00372"/>
            <a:ext cx="4500594" cy="3261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255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образец для будущего меню космонавтов взяли питание военных летчиков в длительных перелетах. Еда должна быть высокопитательной, легко усваиваться, способствовать высотной устойчивости, обладать определенным набором микроэлементов и минимумом неусвояемых веществ, долго храниться и не требовать дополнительной обработки, будь то варка, жарка или даже подогрев; не крошиться. Продукты не должны отягощать организм пилота.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nkse.ru/html_pages/b/klchas_kosmo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256"/>
            <a:ext cx="368942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681389"/>
            <a:ext cx="2714612" cy="317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9368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733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Невозможно переоценить важность для всего процесса развития космонавтики первого полета человека в космическое пространство. Это событие стало началом абсолютно новой эры в ходе освоения людьми космоса. Первый полет человека в космос открыл путь всем последующим исследователям необъятной Вселенной. Полет, продолжительность которого составила всего 108 минут, явился мощным рывком на пути освоения космоса.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всего пребывания на орбите Гагарин вел контроль за работой всех систем корабля, проводил наблюдения через иллюминаторы, а также держал радиосвязь с Землей.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http://nkse.ru/html_pages/b/klchas_kosmos2.JPG"/>
          <p:cNvPicPr>
            <a:picLocks noGr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00364" y="0"/>
            <a:ext cx="2895600" cy="340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6257940" cy="3008311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полета первый космонавт планеты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Земля – старший лейтенант Гагарин на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основании приказа министра обороны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СССР был отмечен присвоением ему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внеочередного воинского звания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«майор», за безупречное выполнение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порученного ему правительственного задания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243"/>
          <a:stretch>
            <a:fillRect/>
          </a:stretch>
        </p:blipFill>
        <p:spPr bwMode="auto">
          <a:xfrm>
            <a:off x="5443507" y="357166"/>
            <a:ext cx="3700493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0263"/>
            <a:ext cx="4613071" cy="348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0079" y="3357562"/>
            <a:ext cx="443392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"/>
            <a:ext cx="5786446" cy="6857999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апреля 1981 г., к 20-летию полёта в космос Ю.А. Гагарина, в Москве был открыт Мемориальный музей космонавтики. В фондах музея бережно хранятся образцы космической техники, личные вещи деятелей ракетно-космической отрасли, архивные документы, кино и фотоматериалы, произведения изобразительного и декора­тивно-прикладного искусства. Этот музей является центром «Космического уголка Москвы», куда входят также монумент «Покорителям космоса», Аллея космонавтов, памятники основоположникам отечественной космонавтики и первооткрывателям звёздных трасс, Мемориальный дом-музей академика СП. Королёва, а также центром праздничных торжеств.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3260378" cy="4793683"/>
          </a:xfrm>
          <a:prstGeom prst="rect">
            <a:avLst/>
          </a:prstGeom>
          <a:noFill/>
          <a:ln w="127080">
            <a:solidFill>
              <a:srgbClr val="000000"/>
            </a:solidFill>
            <a:miter lim="800000"/>
            <a:headEnd/>
            <a:tailEnd/>
          </a:ln>
          <a:effectLst>
            <a:outerShdw dist="50912" dir="2700000" algn="ctr" rotWithShape="0">
              <a:srgbClr val="000000">
                <a:alpha val="40033"/>
              </a:srgbClr>
            </a:outerShdw>
          </a:effectLst>
        </p:spPr>
      </p:pic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39825"/>
          </a:xfrm>
        </p:spPr>
        <p:txBody>
          <a:bodyPr/>
          <a:lstStyle/>
          <a:p>
            <a:r>
              <a:rPr lang="ru-RU" dirty="0" smtClean="0"/>
              <a:t>А мы с вами выходим на космическую орбиту.</a:t>
            </a:r>
            <a:endParaRPr lang="ru-RU" dirty="0"/>
          </a:p>
        </p:txBody>
      </p:sp>
      <p:pic>
        <p:nvPicPr>
          <p:cNvPr id="4" name="Содержимое 3" descr="j-type-327-nubian-royal-starship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306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095620_komet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Большая Медведица</a:t>
            </a:r>
            <a:endParaRPr lang="ru-RU" dirty="0"/>
          </a:p>
        </p:txBody>
      </p:sp>
      <p:pic>
        <p:nvPicPr>
          <p:cNvPr id="4" name="Содержимое 3" descr="bolshaja_medvede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Созвездие Лебедя</a:t>
            </a:r>
            <a:endParaRPr lang="ru-RU" dirty="0"/>
          </a:p>
        </p:txBody>
      </p:sp>
      <p:pic>
        <p:nvPicPr>
          <p:cNvPr id="6" name="Содержимое 5" descr="188_sozvezdie_lebedy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r>
              <a:rPr lang="ru-RU" dirty="0" smtClean="0"/>
              <a:t>Созвездие Пса</a:t>
            </a:r>
            <a:endParaRPr lang="ru-RU" dirty="0"/>
          </a:p>
        </p:txBody>
      </p:sp>
      <p:pic>
        <p:nvPicPr>
          <p:cNvPr id="4" name="Содержимое 3" descr="Wol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1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Константин Эдуардович Циолковский -основоположник теоретической 			 	 космонавтики и ракетостроения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4" descr="Картинка 14 из 12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14554"/>
            <a:ext cx="331470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PIA068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chemeClr val="folHlink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3933056"/>
            <a:ext cx="813244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D5F030"/>
                </a:solidFill>
                <a:uLnTx/>
                <a:uFillTx/>
                <a:latin typeface="+mj-lt"/>
                <a:ea typeface="+mj-ea"/>
                <a:cs typeface="+mj-cs"/>
              </a:rPr>
              <a:t>Планеты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D5F030"/>
                </a:solidFill>
                <a:uLnTx/>
                <a:uFillTx/>
                <a:latin typeface="+mj-lt"/>
                <a:ea typeface="+mj-ea"/>
                <a:cs typeface="+mj-cs"/>
              </a:rPr>
              <a:t>Солнечной системы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Меркур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527425" cy="3479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95936" y="476672"/>
            <a:ext cx="47909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</a:t>
            </a:r>
            <a:r>
              <a:rPr lang="ru-RU" sz="2800" b="1" dirty="0">
                <a:solidFill>
                  <a:schemeClr val="accent1"/>
                </a:solidFill>
              </a:rPr>
              <a:t>Меркурий</a:t>
            </a:r>
            <a:r>
              <a:rPr lang="ru-RU" sz="2800" b="1" dirty="0">
                <a:solidFill>
                  <a:schemeClr val="folHlink"/>
                </a:solidFill>
              </a:rPr>
              <a:t> – первая планета, от Солнца. Она совершает оборот вокруг Солнца всего за 88 дней.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Там </a:t>
            </a:r>
            <a:r>
              <a:rPr lang="ru-RU" sz="2800" b="1" dirty="0">
                <a:solidFill>
                  <a:schemeClr val="folHlink"/>
                </a:solidFill>
              </a:rPr>
              <a:t>очень жарко днём и холодно ночью.       </a:t>
            </a:r>
          </a:p>
        </p:txBody>
      </p:sp>
      <p:pic>
        <p:nvPicPr>
          <p:cNvPr id="4" name="Содержимое 3" descr="7fdb9a6fa9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143380"/>
            <a:ext cx="3312368" cy="22322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536" y="548680"/>
            <a:ext cx="42481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ru-RU" sz="2800" b="1" dirty="0">
                <a:solidFill>
                  <a:schemeClr val="accent1"/>
                </a:solidFill>
              </a:rPr>
              <a:t>Венера</a:t>
            </a:r>
            <a:r>
              <a:rPr lang="ru-RU" sz="2800" b="1" dirty="0">
                <a:solidFill>
                  <a:schemeClr val="folHlink"/>
                </a:solidFill>
              </a:rPr>
              <a:t> всегда окутана облаками, удерживающими тепло. На её поверхности очень высокая температура, более 450</a:t>
            </a:r>
            <a:r>
              <a:rPr lang="en-US" sz="2800" b="1" dirty="0">
                <a:solidFill>
                  <a:schemeClr val="folHlink"/>
                </a:solidFill>
                <a:cs typeface="Arial" charset="0"/>
              </a:rPr>
              <a:t>°</a:t>
            </a:r>
            <a:r>
              <a:rPr lang="ru-RU" sz="2800" b="1" dirty="0">
                <a:solidFill>
                  <a:schemeClr val="folHlink"/>
                </a:solidFill>
                <a:cs typeface="Arial" charset="0"/>
              </a:rPr>
              <a:t>С. </a:t>
            </a:r>
            <a:r>
              <a:rPr lang="ru-RU" sz="2800" b="1" dirty="0" smtClean="0">
                <a:solidFill>
                  <a:schemeClr val="folHlink"/>
                </a:solidFill>
                <a:cs typeface="Arial" charset="0"/>
              </a:rPr>
              <a:t>На </a:t>
            </a:r>
            <a:r>
              <a:rPr lang="ru-RU" sz="2800" b="1" dirty="0">
                <a:solidFill>
                  <a:schemeClr val="folHlink"/>
                </a:solidFill>
                <a:cs typeface="Arial" charset="0"/>
              </a:rPr>
              <a:t>планете нет ни растений, ни животных, лишь горы да вулканы</a:t>
            </a:r>
            <a:r>
              <a:rPr lang="ru-RU" sz="2800" b="1" dirty="0" smtClean="0">
                <a:solidFill>
                  <a:schemeClr val="folHlink"/>
                </a:solidFill>
                <a:cs typeface="Arial" charset="0"/>
              </a:rPr>
              <a:t>.</a:t>
            </a:r>
            <a:endParaRPr lang="ru-RU" sz="2800" b="1" dirty="0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4" name="Содержимое 4" descr="5q5i0wb17t3f4ro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844824"/>
            <a:ext cx="3888432" cy="3528392"/>
          </a:xfrm>
          <a:prstGeom prst="rect">
            <a:avLst/>
          </a:prstGeom>
        </p:spPr>
      </p:pic>
      <p:pic>
        <p:nvPicPr>
          <p:cNvPr id="5" name="Содержимое 3" descr="7fdb9a6fa9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764704"/>
            <a:ext cx="3312368" cy="22322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7992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	</a:t>
            </a:r>
            <a:r>
              <a:rPr lang="ru-RU" b="1" dirty="0">
                <a:solidFill>
                  <a:schemeClr val="accent1"/>
                </a:solidFill>
                <a:cs typeface="Arial" charset="0"/>
              </a:rPr>
              <a:t>Земля</a:t>
            </a:r>
            <a:r>
              <a:rPr lang="ru-RU" b="1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ru-RU" b="1" dirty="0">
                <a:solidFill>
                  <a:schemeClr val="folHlink"/>
                </a:solidFill>
              </a:rPr>
              <a:t>имеет форму </a:t>
            </a:r>
            <a:r>
              <a:rPr lang="ru-RU" b="1" dirty="0" smtClean="0">
                <a:solidFill>
                  <a:schemeClr val="folHlink"/>
                </a:solidFill>
              </a:rPr>
              <a:t>шара. </a:t>
            </a:r>
            <a:r>
              <a:rPr lang="ru-RU" b="1" dirty="0">
                <a:solidFill>
                  <a:schemeClr val="folHlink"/>
                </a:solidFill>
              </a:rPr>
              <a:t>Свыше 70 процентов поверхности Земли находится под водой. Атмосфера Земли состоит в основном из азота и кислорода. </a:t>
            </a:r>
            <a:r>
              <a:rPr lang="ru-RU" b="1" dirty="0" smtClean="0">
                <a:solidFill>
                  <a:schemeClr val="folHlink"/>
                </a:solidFill>
              </a:rPr>
              <a:t>Земля </a:t>
            </a:r>
            <a:r>
              <a:rPr lang="ru-RU" b="1" dirty="0">
                <a:solidFill>
                  <a:schemeClr val="folHlink"/>
                </a:solidFill>
              </a:rPr>
              <a:t>- единственное известное на данный момент тело Солнечной системы и Вселенной, населённое живыми существами. </a:t>
            </a:r>
          </a:p>
          <a:p>
            <a:pPr>
              <a:defRPr/>
            </a:pPr>
            <a:r>
              <a:rPr lang="ru-RU" b="1" dirty="0">
                <a:solidFill>
                  <a:schemeClr val="folHlink"/>
                </a:solidFill>
              </a:rPr>
              <a:t>У Земли один большой спутник - Луна, диаметр которого в четыре раза меньше диаметра планеты.</a:t>
            </a:r>
            <a:r>
              <a:rPr lang="ru-RU" b="1" dirty="0"/>
              <a:t> </a:t>
            </a:r>
            <a:endParaRPr lang="en-US" b="1" dirty="0"/>
          </a:p>
        </p:txBody>
      </p:sp>
      <p:pic>
        <p:nvPicPr>
          <p:cNvPr id="10243" name="Picture 4" descr="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45632"/>
            <a:ext cx="3528392" cy="331236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4" name="Содержимое 3" descr="7fdb9a6fa9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77072"/>
            <a:ext cx="3632920" cy="24482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427984" y="260350"/>
            <a:ext cx="439216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folHlink"/>
                </a:solidFill>
                <a:cs typeface="Arial" charset="0"/>
              </a:rPr>
              <a:t>         </a:t>
            </a:r>
            <a:r>
              <a:rPr lang="ru-RU" sz="2800" b="1" dirty="0">
                <a:solidFill>
                  <a:schemeClr val="folHlink"/>
                </a:solidFill>
                <a:cs typeface="Arial" charset="0"/>
              </a:rPr>
              <a:t>Поверхность </a:t>
            </a:r>
            <a:r>
              <a:rPr lang="ru-RU" sz="2800" b="1" dirty="0">
                <a:solidFill>
                  <a:schemeClr val="accent1"/>
                </a:solidFill>
                <a:cs typeface="Arial" charset="0"/>
              </a:rPr>
              <a:t>Марса </a:t>
            </a:r>
            <a:r>
              <a:rPr lang="ru-RU" sz="2800" b="1" dirty="0">
                <a:solidFill>
                  <a:schemeClr val="folHlink"/>
                </a:solidFill>
                <a:cs typeface="Arial" charset="0"/>
              </a:rPr>
              <a:t>покрыта кратерами всевозможных размеров. Красный цвет планеты объясняется тем, что в её почве содержится много окислившегося железа. У Марса есть два маленьких спутника – Фобос и </a:t>
            </a:r>
            <a:r>
              <a:rPr lang="ru-RU" sz="2800" b="1" dirty="0" err="1">
                <a:solidFill>
                  <a:schemeClr val="folHlink"/>
                </a:solidFill>
                <a:cs typeface="Arial" charset="0"/>
              </a:rPr>
              <a:t>Деймос</a:t>
            </a:r>
            <a:r>
              <a:rPr lang="ru-RU" sz="2800" b="1" dirty="0">
                <a:solidFill>
                  <a:schemeClr val="folHlink"/>
                </a:solidFill>
                <a:cs typeface="Arial" charset="0"/>
              </a:rPr>
              <a:t>. </a:t>
            </a:r>
            <a:endParaRPr lang="en-US" sz="2800" b="1" dirty="0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12291" name="Picture 4" descr="Мар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3744912" cy="374491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4" name="Содержимое 3" descr="7fdb9a6fa9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3632920" cy="24482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347864" y="3068960"/>
            <a:ext cx="511224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</a:t>
            </a:r>
            <a:r>
              <a:rPr lang="ru-RU" b="1" dirty="0">
                <a:solidFill>
                  <a:schemeClr val="accent1"/>
                </a:solidFill>
                <a:cs typeface="Arial" charset="0"/>
              </a:rPr>
              <a:t>Юпитер</a:t>
            </a:r>
            <a:r>
              <a:rPr lang="ru-RU" b="1" dirty="0">
                <a:solidFill>
                  <a:schemeClr val="folHlink"/>
                </a:solidFill>
                <a:cs typeface="Arial" charset="0"/>
              </a:rPr>
              <a:t> – самая большая планета Солнечной системы. В нём уместилось бы 1330 планет, равных по размерам Земле. Это сгусток газа, у которого нет грунта. Вокруг Юпитера вращаются двенадцать спутников. </a:t>
            </a:r>
            <a:endParaRPr lang="en-US" b="1" dirty="0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14339" name="Picture 4" descr="Юпи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3168600" cy="30956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4" name="Содержимое 3" descr="7fdb9a6fa9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4425008" cy="29523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42481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    </a:t>
            </a:r>
            <a:r>
              <a:rPr lang="ru-RU" b="1" dirty="0">
                <a:solidFill>
                  <a:schemeClr val="accent1"/>
                </a:solidFill>
                <a:cs typeface="Arial" charset="0"/>
              </a:rPr>
              <a:t>Сатурн</a:t>
            </a:r>
            <a:r>
              <a:rPr lang="ru-RU" b="1" dirty="0">
                <a:solidFill>
                  <a:schemeClr val="folHlink"/>
                </a:solidFill>
                <a:cs typeface="Arial" charset="0"/>
              </a:rPr>
              <a:t> – это большая планета, состоящая из газа. Его диаметр в 9 раз больше диаметра Земли. Полосы, которые можно наблюдать на поверхности Сатурна – это длинные слои облаков. </a:t>
            </a:r>
            <a:r>
              <a:rPr lang="ru-RU" b="1" dirty="0" smtClean="0">
                <a:solidFill>
                  <a:schemeClr val="folHlink"/>
                </a:solidFill>
                <a:cs typeface="Arial" charset="0"/>
              </a:rPr>
              <a:t>Сопровождают </a:t>
            </a:r>
            <a:r>
              <a:rPr lang="ru-RU" b="1" dirty="0">
                <a:solidFill>
                  <a:schemeClr val="folHlink"/>
                </a:solidFill>
                <a:cs typeface="Arial" charset="0"/>
              </a:rPr>
              <a:t>Сатурн 18 спутников.</a:t>
            </a:r>
            <a:endParaRPr lang="en-US" b="1" dirty="0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16387" name="Picture 4" descr="Сатур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455988" cy="34559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4" name="Содержимое 3" descr="7fdb9a6fa9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499992" y="302610"/>
            <a:ext cx="2736304" cy="20462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427538" y="908721"/>
            <a:ext cx="42481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/>
                </a:solidFill>
                <a:cs typeface="Arial" charset="0"/>
              </a:rPr>
              <a:t>Уран</a:t>
            </a:r>
            <a:r>
              <a:rPr lang="ru-RU" b="1" dirty="0">
                <a:solidFill>
                  <a:schemeClr val="folHlink"/>
                </a:solidFill>
                <a:cs typeface="Arial" charset="0"/>
              </a:rPr>
              <a:t> похож на Юпитер и Сатурн, правда, он намного меньше. </a:t>
            </a:r>
            <a:r>
              <a:rPr lang="ru-RU" b="1" dirty="0" smtClean="0">
                <a:solidFill>
                  <a:schemeClr val="folHlink"/>
                </a:solidFill>
                <a:cs typeface="Arial" charset="0"/>
              </a:rPr>
              <a:t>У </a:t>
            </a:r>
            <a:r>
              <a:rPr lang="ru-RU" b="1" dirty="0">
                <a:solidFill>
                  <a:schemeClr val="folHlink"/>
                </a:solidFill>
                <a:cs typeface="Arial" charset="0"/>
              </a:rPr>
              <a:t>Урана 15 спутников. Но 10 из них, настолько малы, что пришлось отправить к планете космический аппарат, чтобы их увидеть.</a:t>
            </a:r>
            <a:endParaRPr lang="en-US" b="1" dirty="0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18435" name="Picture 4" descr="Ур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3528318" cy="338365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4" name="Содержимое 3" descr="7fdb9a6fa9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635217" y="3485463"/>
            <a:ext cx="2448272" cy="233534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283968" y="620688"/>
            <a:ext cx="46801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    </a:t>
            </a:r>
            <a:r>
              <a:rPr lang="ru-RU" b="1" dirty="0">
                <a:solidFill>
                  <a:schemeClr val="accent1"/>
                </a:solidFill>
                <a:cs typeface="Arial" charset="0"/>
              </a:rPr>
              <a:t>Нептун</a:t>
            </a:r>
            <a:r>
              <a:rPr lang="ru-RU" b="1" dirty="0">
                <a:solidFill>
                  <a:schemeClr val="folHlink"/>
                </a:solidFill>
                <a:cs typeface="Arial" charset="0"/>
              </a:rPr>
              <a:t> – самая маленькая из планет-гигантов. Его диаметр в 4 раза больше диаметра Земли. У Нептуна есть спутники, самый большой из которых – Тритон. Его поверхность покрыта льдом. </a:t>
            </a:r>
            <a:endParaRPr lang="en-US" b="1" dirty="0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4" name="Рисунок 3" descr="51aa1-008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50"/>
            <a:ext cx="4286250" cy="4286250"/>
          </a:xfrm>
          <a:prstGeom prst="rect">
            <a:avLst/>
          </a:prstGeom>
        </p:spPr>
      </p:pic>
      <p:pic>
        <p:nvPicPr>
          <p:cNvPr id="5" name="Содержимое 3" descr="7fdb9a6fa9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38020" y="3946748"/>
            <a:ext cx="2115616" cy="30963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Плу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4"/>
            <a:ext cx="3600326" cy="338378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5" name="Содержимое 3" descr="7fdb9a6fa9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548" y="3429000"/>
            <a:ext cx="3564396" cy="3248980"/>
          </a:xfrm>
          <a:prstGeom prst="rect">
            <a:avLst/>
          </a:prstGeom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139952" y="1844824"/>
            <a:ext cx="4248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   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Плутон 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–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наиболее удалённая от Солнца планета. Она покрыта льдом. Там очень холодно: -210</a:t>
            </a: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08113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Сергей Павлович Королев – главный конструктор первых советских космических ракет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4" descr="Картинка 1 из 19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00240"/>
            <a:ext cx="2754681" cy="4530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9386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Валентина Николаевна Терешкова – первая женщина космонавт нашей страны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4" descr="Картинка 1 из 10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3" y="1928802"/>
            <a:ext cx="3019879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571636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Алексей Архипович Леонов – космонавт. впервые вышедший в открытый космос</a:t>
            </a:r>
            <a:r>
              <a:rPr lang="ru-RU" dirty="0" smtClean="0">
                <a:solidFill>
                  <a:srgbClr val="FF0000"/>
                </a:solidFill>
              </a:rPr>
              <a:t>		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6" descr="Картинка 5 из 55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253551" cy="4530725"/>
          </a:xfrm>
          <a:prstGeom prst="rect">
            <a:avLst/>
          </a:prstGeom>
          <a:noFill/>
        </p:spPr>
      </p:pic>
      <p:pic>
        <p:nvPicPr>
          <p:cNvPr id="5" name="Picture 8" descr="Картинка 22 из 5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69014"/>
            <a:ext cx="4071966" cy="32317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93865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 апреля 1961 г. был начат отсчет космической эры человечества – на корабле "Восток" стартовал первый космонавт Юрий Гагарин.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67" b="10699"/>
          <a:stretch>
            <a:fillRect/>
          </a:stretch>
        </p:blipFill>
        <p:spPr bwMode="auto">
          <a:xfrm>
            <a:off x="3500430" y="2000240"/>
            <a:ext cx="3746500" cy="442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365501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Протяженность полета первого космонавта: 40 868 км. Максимальная скорость полета: 28 260 км/ч. Максимальная высота полета: 327 км.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Корабль выполнил один оборот вокруг Земли. Полет проходил в автоматическом режиме и длился 1 ч 48 мин.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Documents and Settings\Milena.MICROSOF-C62ED9.000\Мои документы\Мои рисунки\klchas_kosmos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2281" y="3500438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64320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апреля 1961 года Юрий Гагарин на корабле «Восток» стал космическим первопроходцем. С 1968 года отечественный День космонавтики получил и официальное общемировое признание после учреждения Всемирного дня авиации и космонавтики</a:t>
            </a:r>
            <a:endParaRPr lang="ru-RU" sz="2800" dirty="0"/>
          </a:p>
        </p:txBody>
      </p:sp>
      <p:pic>
        <p:nvPicPr>
          <p:cNvPr id="4" name="Рисунок 3" descr="http://nkse.ru/html_pages/b/klchas_kosmos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3168650" cy="363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http://nkse.ru/html_pages/b/klchas_kosmo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2132" y="285728"/>
            <a:ext cx="2518886" cy="360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08047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Космонавт должен обладать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следующими качествами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научный и испытательский характер;</a:t>
            </a:r>
            <a:endParaRPr lang="ru-RU" spc="-1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• способность к нестандартным действиям;</a:t>
            </a:r>
            <a:endParaRPr lang="ru-RU" spc="-1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• жизненный и профессиональный опыт;</a:t>
            </a:r>
            <a:endParaRPr lang="ru-RU" spc="-1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• выносливость;</a:t>
            </a:r>
            <a:endParaRPr lang="ru-RU" spc="-1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• стремление к познанию;</a:t>
            </a:r>
            <a:endParaRPr lang="ru-RU" spc="-1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• стремление к цели;</a:t>
            </a:r>
            <a:endParaRPr lang="ru-RU" spc="-1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• интуиция;</a:t>
            </a:r>
            <a:endParaRPr lang="ru-RU" spc="-1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• полная самоотдача;</a:t>
            </a:r>
            <a:endParaRPr lang="ru-RU" spc="-1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• отменное здоровье;</a:t>
            </a:r>
            <a:endParaRPr lang="ru-RU" spc="-1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• трудолюбие, упорство.</a:t>
            </a:r>
            <a:endParaRPr lang="ru-RU" spc="-1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071810"/>
            <a:ext cx="2928938" cy="342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</p:sld>
</file>

<file path=ppt/theme/theme1.xml><?xml version="1.0" encoding="utf-8"?>
<a:theme xmlns:a="http://schemas.openxmlformats.org/drawingml/2006/main" name="Планеты Солнечной системы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598</Words>
  <Application>Microsoft Office PowerPoint</Application>
  <PresentationFormat>Экран (4:3)</PresentationFormat>
  <Paragraphs>41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Планеты Солнечной системы</vt:lpstr>
      <vt:lpstr>Слайд 1</vt:lpstr>
      <vt:lpstr> Константин Эдуардович Циолковский -основоположник теоретической       космонавтики и ракетостроения  </vt:lpstr>
      <vt:lpstr>Сергей Павлович Королев – главный конструктор первых советских космических ракет </vt:lpstr>
      <vt:lpstr>Валентина Николаевна Терешкова – первая женщина космонавт нашей страны </vt:lpstr>
      <vt:lpstr> Алексей Архипович Леонов – космонавт. впервые вышедший в открытый космос   </vt:lpstr>
      <vt:lpstr>12 апреля 1961 г. был начат отсчет космической эры человечества – на корабле "Восток" стартовал первый космонавт Юрий Гагарин. </vt:lpstr>
      <vt:lpstr>Протяженность полета первого космонавта: 40 868 км. Максимальная скорость полета: 28 260 км/ч. Максимальная высота полета: 327 км.  Корабль выполнил один оборот вокруг Земли. Полет проходил в автоматическом режиме и длился 1 ч 48 мин. </vt:lpstr>
      <vt:lpstr>Слайд 8</vt:lpstr>
      <vt:lpstr>Космонавт должен обладать  следующими качествами: </vt:lpstr>
      <vt:lpstr> За образец для будущего меню космонавтов взяли питание военных летчиков в длительных перелетах. Еда должна быть высокопитательной, легко усваиваться, способствовать высотной устойчивости, обладать определенным набором микроэлементов и минимумом неусвояемых веществ, долго храниться и не требовать дополнительной обработки, будь то варка, жарка или даже подогрев; не крошиться. Продукты не должны отягощать организм пилота.  </vt:lpstr>
      <vt:lpstr>Слайд 11</vt:lpstr>
      <vt:lpstr>После полета первый космонавт планеты  Земля – старший лейтенант Гагарин на  основании приказа министра обороны  СССР был отмечен присвоением ему  внеочередного воинского звания –  «майор», за безупречное выполнение  порученного ему правительственного задания. </vt:lpstr>
      <vt:lpstr>10 апреля 1981 г., к 20-летию полёта в космос Ю.А. Гагарина, в Москве был открыт Мемориальный музей космонавтики. В фондах музея бережно хранятся образцы космической техники, личные вещи деятелей ракетно-космической отрасли, архивные документы, кино и фотоматериалы, произведения изобразительного и декора­тивно-прикладного искусства. Этот музей является центром «Космического уголка Москвы», куда входят также монумент «Покорителям космоса», Аллея космонавтов, памятники основоположникам отечественной космонавтики и первооткрывателям звёздных трасс, Мемориальный дом-музей академика СП. Королёва, а также центром праздничных торжеств. </vt:lpstr>
      <vt:lpstr>А мы с вами выходим на космическую орбиту.</vt:lpstr>
      <vt:lpstr>Слайд 15</vt:lpstr>
      <vt:lpstr>Слайд 16</vt:lpstr>
      <vt:lpstr>Большая Медведица</vt:lpstr>
      <vt:lpstr>Созвездие Лебедя</vt:lpstr>
      <vt:lpstr>Созвездие Пса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44</cp:revision>
  <dcterms:created xsi:type="dcterms:W3CDTF">2012-08-17T10:15:25Z</dcterms:created>
  <dcterms:modified xsi:type="dcterms:W3CDTF">2014-04-09T17:18:24Z</dcterms:modified>
</cp:coreProperties>
</file>