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3" r:id="rId3"/>
    <p:sldId id="257" r:id="rId4"/>
    <p:sldId id="258" r:id="rId5"/>
    <p:sldId id="260" r:id="rId6"/>
    <p:sldId id="261" r:id="rId7"/>
    <p:sldId id="262" r:id="rId8"/>
    <p:sldId id="259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5658852-F1A7-45D0-B043-3F1A50B62C9B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00DB7F4-29AF-4DA9-AE78-77C8C1E9B4D5}">
      <dgm:prSet phldrT="[Текст]"/>
      <dgm:spPr/>
      <dgm:t>
        <a:bodyPr/>
        <a:lstStyle/>
        <a:p>
          <a:r>
            <a:rPr lang="ru-RU" dirty="0" smtClean="0"/>
            <a:t>Программа </a:t>
          </a:r>
          <a:endParaRPr lang="ru-RU" dirty="0"/>
        </a:p>
      </dgm:t>
    </dgm:pt>
    <dgm:pt modelId="{7B79EF5E-8F7B-4364-9DFA-64FD83BE509D}" type="parTrans" cxnId="{9B39CB9C-8CB7-406E-9295-B3931A98888E}">
      <dgm:prSet/>
      <dgm:spPr/>
      <dgm:t>
        <a:bodyPr/>
        <a:lstStyle/>
        <a:p>
          <a:endParaRPr lang="ru-RU"/>
        </a:p>
      </dgm:t>
    </dgm:pt>
    <dgm:pt modelId="{F9C48CCB-6A69-45FB-9463-5D7C9D796440}" type="sibTrans" cxnId="{9B39CB9C-8CB7-406E-9295-B3931A98888E}">
      <dgm:prSet/>
      <dgm:spPr/>
      <dgm:t>
        <a:bodyPr/>
        <a:lstStyle/>
        <a:p>
          <a:endParaRPr lang="ru-RU"/>
        </a:p>
      </dgm:t>
    </dgm:pt>
    <dgm:pt modelId="{0B928953-6F36-4BE5-A912-BC5EEFAC881D}">
      <dgm:prSet phldrT="[Текст]"/>
      <dgm:spPr/>
      <dgm:t>
        <a:bodyPr/>
        <a:lstStyle/>
        <a:p>
          <a:r>
            <a:rPr lang="ru-RU" dirty="0" smtClean="0"/>
            <a:t>Взаимодействие со Свято-Никольским храмом – </a:t>
          </a:r>
          <a:r>
            <a:rPr lang="ru-RU" dirty="0" err="1" smtClean="0"/>
            <a:t>Кл.часы</a:t>
          </a:r>
          <a:r>
            <a:rPr lang="ru-RU" dirty="0" smtClean="0"/>
            <a:t>, праздник Пасха, конкурс рисунков «Рождество», Рождественские вечера</a:t>
          </a:r>
          <a:endParaRPr lang="ru-RU" dirty="0"/>
        </a:p>
      </dgm:t>
    </dgm:pt>
    <dgm:pt modelId="{B56F4B33-F4F5-41EC-B3E7-F5D0E7B84E5D}" type="parTrans" cxnId="{50E9F017-7C1C-457A-B6F7-8E15C5E2E762}">
      <dgm:prSet/>
      <dgm:spPr/>
      <dgm:t>
        <a:bodyPr/>
        <a:lstStyle/>
        <a:p>
          <a:endParaRPr lang="ru-RU"/>
        </a:p>
      </dgm:t>
    </dgm:pt>
    <dgm:pt modelId="{3D7F6E13-0CC7-40D8-8338-80919B079A9B}" type="sibTrans" cxnId="{50E9F017-7C1C-457A-B6F7-8E15C5E2E762}">
      <dgm:prSet/>
      <dgm:spPr/>
      <dgm:t>
        <a:bodyPr/>
        <a:lstStyle/>
        <a:p>
          <a:endParaRPr lang="ru-RU"/>
        </a:p>
      </dgm:t>
    </dgm:pt>
    <dgm:pt modelId="{6E735D4E-7AEA-4C07-A59A-AA625683722F}">
      <dgm:prSet phldrT="[Текст]"/>
      <dgm:spPr/>
      <dgm:t>
        <a:bodyPr/>
        <a:lstStyle/>
        <a:p>
          <a:r>
            <a:rPr lang="ru-RU" dirty="0" err="1" smtClean="0"/>
            <a:t>Культурно-досуговые</a:t>
          </a:r>
          <a:r>
            <a:rPr lang="ru-RU" dirty="0" smtClean="0"/>
            <a:t>  центры – Фестиваль «Радуга друзей», День матери, День станицы, День района, КВН</a:t>
          </a:r>
          <a:endParaRPr lang="ru-RU" dirty="0"/>
        </a:p>
      </dgm:t>
    </dgm:pt>
    <dgm:pt modelId="{7148001C-65BF-4D91-8385-07EE8F04C405}" type="parTrans" cxnId="{F9BE603F-A218-4711-92E8-678CAB34BA15}">
      <dgm:prSet/>
      <dgm:spPr/>
      <dgm:t>
        <a:bodyPr/>
        <a:lstStyle/>
        <a:p>
          <a:endParaRPr lang="ru-RU"/>
        </a:p>
      </dgm:t>
    </dgm:pt>
    <dgm:pt modelId="{44650511-6723-4AE1-BF4C-E2A8C742AA47}" type="sibTrans" cxnId="{F9BE603F-A218-4711-92E8-678CAB34BA15}">
      <dgm:prSet/>
      <dgm:spPr/>
      <dgm:t>
        <a:bodyPr/>
        <a:lstStyle/>
        <a:p>
          <a:endParaRPr lang="ru-RU"/>
        </a:p>
      </dgm:t>
    </dgm:pt>
    <dgm:pt modelId="{9D830EEB-BFF1-4E18-9FD9-3DBAE0C1430F}">
      <dgm:prSet phldrT="[Текст]"/>
      <dgm:spPr/>
      <dgm:t>
        <a:bodyPr/>
        <a:lstStyle/>
        <a:p>
          <a:r>
            <a:rPr lang="ru-RU" dirty="0" smtClean="0"/>
            <a:t>Спортивные школы – День здоровья,  спартакиада, эстафета  к Дню Победы, праздники «Олимпийские старты»,  «Большой футбол»</a:t>
          </a:r>
          <a:endParaRPr lang="ru-RU" dirty="0"/>
        </a:p>
      </dgm:t>
    </dgm:pt>
    <dgm:pt modelId="{298EA70F-644E-49C7-ABD4-16384F0FCBE2}" type="parTrans" cxnId="{199A6E90-6E96-473A-B373-75CEB61CF655}">
      <dgm:prSet/>
      <dgm:spPr/>
      <dgm:t>
        <a:bodyPr/>
        <a:lstStyle/>
        <a:p>
          <a:endParaRPr lang="ru-RU"/>
        </a:p>
      </dgm:t>
    </dgm:pt>
    <dgm:pt modelId="{41CF93F3-8EDC-433A-ABEA-326B999AE608}" type="sibTrans" cxnId="{199A6E90-6E96-473A-B373-75CEB61CF655}">
      <dgm:prSet/>
      <dgm:spPr/>
      <dgm:t>
        <a:bodyPr/>
        <a:lstStyle/>
        <a:p>
          <a:endParaRPr lang="ru-RU"/>
        </a:p>
      </dgm:t>
    </dgm:pt>
    <dgm:pt modelId="{F26A07FD-E817-4FC0-8506-ECE70385E098}">
      <dgm:prSet phldrT="[Текст]"/>
      <dgm:spPr/>
      <dgm:t>
        <a:bodyPr/>
        <a:lstStyle/>
        <a:p>
          <a:r>
            <a:rPr lang="ru-RU" dirty="0" smtClean="0"/>
            <a:t>Органа системы профилактики – Акция «Подросток», игра </a:t>
          </a:r>
          <a:r>
            <a:rPr lang="ru-RU" dirty="0" err="1" smtClean="0"/>
            <a:t>Брейн-ринг</a:t>
          </a:r>
          <a:r>
            <a:rPr lang="ru-RU" dirty="0" smtClean="0"/>
            <a:t> «Что? Где? Когда?», рейдовые мероприятия</a:t>
          </a:r>
          <a:endParaRPr lang="ru-RU" dirty="0"/>
        </a:p>
      </dgm:t>
    </dgm:pt>
    <dgm:pt modelId="{7E27001B-4669-411C-A958-1D467E5E168A}" type="parTrans" cxnId="{F2E427EB-09F5-4429-9F1D-2C884A50EF34}">
      <dgm:prSet/>
      <dgm:spPr/>
      <dgm:t>
        <a:bodyPr/>
        <a:lstStyle/>
        <a:p>
          <a:endParaRPr lang="ru-RU"/>
        </a:p>
      </dgm:t>
    </dgm:pt>
    <dgm:pt modelId="{748E23EA-D828-4E18-B7F3-97F66B6AD729}" type="sibTrans" cxnId="{F2E427EB-09F5-4429-9F1D-2C884A50EF34}">
      <dgm:prSet/>
      <dgm:spPr/>
      <dgm:t>
        <a:bodyPr/>
        <a:lstStyle/>
        <a:p>
          <a:endParaRPr lang="ru-RU"/>
        </a:p>
      </dgm:t>
    </dgm:pt>
    <dgm:pt modelId="{E220ECBB-D489-44D5-B7A2-258DA2FAACAD}" type="pres">
      <dgm:prSet presAssocID="{45658852-F1A7-45D0-B043-3F1A50B62C9B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FA590BE-162E-4F37-9694-2E5EA756E3CB}" type="pres">
      <dgm:prSet presAssocID="{100DB7F4-29AF-4DA9-AE78-77C8C1E9B4D5}" presName="centerShape" presStyleLbl="node0" presStyleIdx="0" presStyleCnt="1" custScaleX="99689" custScaleY="83073"/>
      <dgm:spPr/>
      <dgm:t>
        <a:bodyPr/>
        <a:lstStyle/>
        <a:p>
          <a:endParaRPr lang="ru-RU"/>
        </a:p>
      </dgm:t>
    </dgm:pt>
    <dgm:pt modelId="{72F52454-5076-427B-B67D-9EBC79418DA6}" type="pres">
      <dgm:prSet presAssocID="{0B928953-6F36-4BE5-A912-BC5EEFAC881D}" presName="node" presStyleLbl="node1" presStyleIdx="0" presStyleCnt="4" custScaleX="270275" custRadScaleRad="106355" custRadScaleInc="299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918E70E-C55C-463D-8AF6-FA7F9B4F86E9}" type="pres">
      <dgm:prSet presAssocID="{0B928953-6F36-4BE5-A912-BC5EEFAC881D}" presName="dummy" presStyleCnt="0"/>
      <dgm:spPr/>
    </dgm:pt>
    <dgm:pt modelId="{B5C46D72-1B57-4586-8E88-40F0D2982E61}" type="pres">
      <dgm:prSet presAssocID="{3D7F6E13-0CC7-40D8-8338-80919B079A9B}" presName="sibTrans" presStyleLbl="sibTrans2D1" presStyleIdx="0" presStyleCnt="4" custScaleX="84089" custScaleY="90310"/>
      <dgm:spPr/>
      <dgm:t>
        <a:bodyPr/>
        <a:lstStyle/>
        <a:p>
          <a:endParaRPr lang="ru-RU"/>
        </a:p>
      </dgm:t>
    </dgm:pt>
    <dgm:pt modelId="{79FDAC3F-BC55-422B-8899-AFDCEDA9569C}" type="pres">
      <dgm:prSet presAssocID="{6E735D4E-7AEA-4C07-A59A-AA625683722F}" presName="node" presStyleLbl="node1" presStyleIdx="1" presStyleCnt="4" custScaleX="169401" custScaleY="105794" custRadScaleRad="136206" custRadScaleInc="-1035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5C8633A-3690-4CE6-B30C-A3945151015C}" type="pres">
      <dgm:prSet presAssocID="{6E735D4E-7AEA-4C07-A59A-AA625683722F}" presName="dummy" presStyleCnt="0"/>
      <dgm:spPr/>
    </dgm:pt>
    <dgm:pt modelId="{5E396235-05C5-45FD-9A7E-2708D771C527}" type="pres">
      <dgm:prSet presAssocID="{44650511-6723-4AE1-BF4C-E2A8C742AA47}" presName="sibTrans" presStyleLbl="sibTrans2D1" presStyleIdx="1" presStyleCnt="4"/>
      <dgm:spPr/>
      <dgm:t>
        <a:bodyPr/>
        <a:lstStyle/>
        <a:p>
          <a:endParaRPr lang="ru-RU"/>
        </a:p>
      </dgm:t>
    </dgm:pt>
    <dgm:pt modelId="{845E4ADB-70A9-4DC9-A112-DC682965E16B}" type="pres">
      <dgm:prSet presAssocID="{9D830EEB-BFF1-4E18-9FD9-3DBAE0C1430F}" presName="node" presStyleLbl="node1" presStyleIdx="2" presStyleCnt="4" custScaleX="259966" custScaleY="118363" custRadScaleRad="125825" custRadScaleInc="-843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13A2661-C6BB-4B72-B352-885AEBD5AF43}" type="pres">
      <dgm:prSet presAssocID="{9D830EEB-BFF1-4E18-9FD9-3DBAE0C1430F}" presName="dummy" presStyleCnt="0"/>
      <dgm:spPr/>
    </dgm:pt>
    <dgm:pt modelId="{2397E678-88FA-489F-9EBA-1DC43844F0C7}" type="pres">
      <dgm:prSet presAssocID="{41CF93F3-8EDC-433A-ABEA-326B999AE608}" presName="sibTrans" presStyleLbl="sibTrans2D1" presStyleIdx="2" presStyleCnt="4"/>
      <dgm:spPr/>
      <dgm:t>
        <a:bodyPr/>
        <a:lstStyle/>
        <a:p>
          <a:endParaRPr lang="ru-RU"/>
        </a:p>
      </dgm:t>
    </dgm:pt>
    <dgm:pt modelId="{142E19FD-60E5-4C7F-8E92-B5F3EF378B6A}" type="pres">
      <dgm:prSet presAssocID="{F26A07FD-E817-4FC0-8506-ECE70385E098}" presName="node" presStyleLbl="node1" presStyleIdx="3" presStyleCnt="4" custScaleX="185448" custScaleY="109494" custRadScaleRad="132954" custRadScaleInc="-14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A7522CE-4113-448F-AA88-680672500CFE}" type="pres">
      <dgm:prSet presAssocID="{F26A07FD-E817-4FC0-8506-ECE70385E098}" presName="dummy" presStyleCnt="0"/>
      <dgm:spPr/>
    </dgm:pt>
    <dgm:pt modelId="{B4E3544E-9E87-42AD-816E-4833D57F7BFD}" type="pres">
      <dgm:prSet presAssocID="{748E23EA-D828-4E18-B7F3-97F66B6AD729}" presName="sibTrans" presStyleLbl="sibTrans2D1" presStyleIdx="3" presStyleCnt="4" custScaleX="83318" custScaleY="84337"/>
      <dgm:spPr/>
      <dgm:t>
        <a:bodyPr/>
        <a:lstStyle/>
        <a:p>
          <a:endParaRPr lang="ru-RU"/>
        </a:p>
      </dgm:t>
    </dgm:pt>
  </dgm:ptLst>
  <dgm:cxnLst>
    <dgm:cxn modelId="{3F91B20E-8AFE-4CE2-BA16-101D703041EE}" type="presOf" srcId="{F26A07FD-E817-4FC0-8506-ECE70385E098}" destId="{142E19FD-60E5-4C7F-8E92-B5F3EF378B6A}" srcOrd="0" destOrd="0" presId="urn:microsoft.com/office/officeart/2005/8/layout/radial6"/>
    <dgm:cxn modelId="{3B600B31-E657-4DD1-9AB8-160194E4CA55}" type="presOf" srcId="{100DB7F4-29AF-4DA9-AE78-77C8C1E9B4D5}" destId="{DFA590BE-162E-4F37-9694-2E5EA756E3CB}" srcOrd="0" destOrd="0" presId="urn:microsoft.com/office/officeart/2005/8/layout/radial6"/>
    <dgm:cxn modelId="{0B57FE96-27DB-4D59-B41B-E6DCC17ED434}" type="presOf" srcId="{6E735D4E-7AEA-4C07-A59A-AA625683722F}" destId="{79FDAC3F-BC55-422B-8899-AFDCEDA9569C}" srcOrd="0" destOrd="0" presId="urn:microsoft.com/office/officeart/2005/8/layout/radial6"/>
    <dgm:cxn modelId="{BEF4F627-9CD3-4BA8-8F39-86A49B148715}" type="presOf" srcId="{748E23EA-D828-4E18-B7F3-97F66B6AD729}" destId="{B4E3544E-9E87-42AD-816E-4833D57F7BFD}" srcOrd="0" destOrd="0" presId="urn:microsoft.com/office/officeart/2005/8/layout/radial6"/>
    <dgm:cxn modelId="{2B7C215B-9DCA-4D47-94CA-46801ADE63DF}" type="presOf" srcId="{3D7F6E13-0CC7-40D8-8338-80919B079A9B}" destId="{B5C46D72-1B57-4586-8E88-40F0D2982E61}" srcOrd="0" destOrd="0" presId="urn:microsoft.com/office/officeart/2005/8/layout/radial6"/>
    <dgm:cxn modelId="{F9BE603F-A218-4711-92E8-678CAB34BA15}" srcId="{100DB7F4-29AF-4DA9-AE78-77C8C1E9B4D5}" destId="{6E735D4E-7AEA-4C07-A59A-AA625683722F}" srcOrd="1" destOrd="0" parTransId="{7148001C-65BF-4D91-8385-07EE8F04C405}" sibTransId="{44650511-6723-4AE1-BF4C-E2A8C742AA47}"/>
    <dgm:cxn modelId="{50E9F017-7C1C-457A-B6F7-8E15C5E2E762}" srcId="{100DB7F4-29AF-4DA9-AE78-77C8C1E9B4D5}" destId="{0B928953-6F36-4BE5-A912-BC5EEFAC881D}" srcOrd="0" destOrd="0" parTransId="{B56F4B33-F4F5-41EC-B3E7-F5D0E7B84E5D}" sibTransId="{3D7F6E13-0CC7-40D8-8338-80919B079A9B}"/>
    <dgm:cxn modelId="{A1ED1544-D6BD-4F4C-8E41-5DF4E0B7FBE4}" type="presOf" srcId="{44650511-6723-4AE1-BF4C-E2A8C742AA47}" destId="{5E396235-05C5-45FD-9A7E-2708D771C527}" srcOrd="0" destOrd="0" presId="urn:microsoft.com/office/officeart/2005/8/layout/radial6"/>
    <dgm:cxn modelId="{199A6E90-6E96-473A-B373-75CEB61CF655}" srcId="{100DB7F4-29AF-4DA9-AE78-77C8C1E9B4D5}" destId="{9D830EEB-BFF1-4E18-9FD9-3DBAE0C1430F}" srcOrd="2" destOrd="0" parTransId="{298EA70F-644E-49C7-ABD4-16384F0FCBE2}" sibTransId="{41CF93F3-8EDC-433A-ABEA-326B999AE608}"/>
    <dgm:cxn modelId="{479F34E5-F560-46AF-919A-047CCAFAE245}" type="presOf" srcId="{9D830EEB-BFF1-4E18-9FD9-3DBAE0C1430F}" destId="{845E4ADB-70A9-4DC9-A112-DC682965E16B}" srcOrd="0" destOrd="0" presId="urn:microsoft.com/office/officeart/2005/8/layout/radial6"/>
    <dgm:cxn modelId="{F2E427EB-09F5-4429-9F1D-2C884A50EF34}" srcId="{100DB7F4-29AF-4DA9-AE78-77C8C1E9B4D5}" destId="{F26A07FD-E817-4FC0-8506-ECE70385E098}" srcOrd="3" destOrd="0" parTransId="{7E27001B-4669-411C-A958-1D467E5E168A}" sibTransId="{748E23EA-D828-4E18-B7F3-97F66B6AD729}"/>
    <dgm:cxn modelId="{9B39CB9C-8CB7-406E-9295-B3931A98888E}" srcId="{45658852-F1A7-45D0-B043-3F1A50B62C9B}" destId="{100DB7F4-29AF-4DA9-AE78-77C8C1E9B4D5}" srcOrd="0" destOrd="0" parTransId="{7B79EF5E-8F7B-4364-9DFA-64FD83BE509D}" sibTransId="{F9C48CCB-6A69-45FB-9463-5D7C9D796440}"/>
    <dgm:cxn modelId="{EF11863C-F0FB-4BBB-A259-E1994EA4116B}" type="presOf" srcId="{0B928953-6F36-4BE5-A912-BC5EEFAC881D}" destId="{72F52454-5076-427B-B67D-9EBC79418DA6}" srcOrd="0" destOrd="0" presId="urn:microsoft.com/office/officeart/2005/8/layout/radial6"/>
    <dgm:cxn modelId="{B6AB7252-3D83-4D66-8C55-09059A8C9EF0}" type="presOf" srcId="{45658852-F1A7-45D0-B043-3F1A50B62C9B}" destId="{E220ECBB-D489-44D5-B7A2-258DA2FAACAD}" srcOrd="0" destOrd="0" presId="urn:microsoft.com/office/officeart/2005/8/layout/radial6"/>
    <dgm:cxn modelId="{96FAA163-0D3C-413C-BB99-947177795CD9}" type="presOf" srcId="{41CF93F3-8EDC-433A-ABEA-326B999AE608}" destId="{2397E678-88FA-489F-9EBA-1DC43844F0C7}" srcOrd="0" destOrd="0" presId="urn:microsoft.com/office/officeart/2005/8/layout/radial6"/>
    <dgm:cxn modelId="{66C13117-7916-40CB-8F63-09BD36543D69}" type="presParOf" srcId="{E220ECBB-D489-44D5-B7A2-258DA2FAACAD}" destId="{DFA590BE-162E-4F37-9694-2E5EA756E3CB}" srcOrd="0" destOrd="0" presId="urn:microsoft.com/office/officeart/2005/8/layout/radial6"/>
    <dgm:cxn modelId="{995BBBD8-40DD-450A-87F4-903C1673CDFB}" type="presParOf" srcId="{E220ECBB-D489-44D5-B7A2-258DA2FAACAD}" destId="{72F52454-5076-427B-B67D-9EBC79418DA6}" srcOrd="1" destOrd="0" presId="urn:microsoft.com/office/officeart/2005/8/layout/radial6"/>
    <dgm:cxn modelId="{F4D5EACD-FAA5-4C18-BF3C-E08C5BB575BC}" type="presParOf" srcId="{E220ECBB-D489-44D5-B7A2-258DA2FAACAD}" destId="{9918E70E-C55C-463D-8AF6-FA7F9B4F86E9}" srcOrd="2" destOrd="0" presId="urn:microsoft.com/office/officeart/2005/8/layout/radial6"/>
    <dgm:cxn modelId="{F6BF8F2F-765B-4EDD-A8D7-E5E494150D4B}" type="presParOf" srcId="{E220ECBB-D489-44D5-B7A2-258DA2FAACAD}" destId="{B5C46D72-1B57-4586-8E88-40F0D2982E61}" srcOrd="3" destOrd="0" presId="urn:microsoft.com/office/officeart/2005/8/layout/radial6"/>
    <dgm:cxn modelId="{BCDC3CF6-4727-47FC-A934-FEC23353CD41}" type="presParOf" srcId="{E220ECBB-D489-44D5-B7A2-258DA2FAACAD}" destId="{79FDAC3F-BC55-422B-8899-AFDCEDA9569C}" srcOrd="4" destOrd="0" presId="urn:microsoft.com/office/officeart/2005/8/layout/radial6"/>
    <dgm:cxn modelId="{B83E9E3B-DAFE-4354-9CAA-CEDD51D6E45B}" type="presParOf" srcId="{E220ECBB-D489-44D5-B7A2-258DA2FAACAD}" destId="{A5C8633A-3690-4CE6-B30C-A3945151015C}" srcOrd="5" destOrd="0" presId="urn:microsoft.com/office/officeart/2005/8/layout/radial6"/>
    <dgm:cxn modelId="{98619C1E-4CEB-4A3B-82FA-E0D7B2F91850}" type="presParOf" srcId="{E220ECBB-D489-44D5-B7A2-258DA2FAACAD}" destId="{5E396235-05C5-45FD-9A7E-2708D771C527}" srcOrd="6" destOrd="0" presId="urn:microsoft.com/office/officeart/2005/8/layout/radial6"/>
    <dgm:cxn modelId="{32DD486F-3A43-4011-ADF1-A9A6F4A6C9DE}" type="presParOf" srcId="{E220ECBB-D489-44D5-B7A2-258DA2FAACAD}" destId="{845E4ADB-70A9-4DC9-A112-DC682965E16B}" srcOrd="7" destOrd="0" presId="urn:microsoft.com/office/officeart/2005/8/layout/radial6"/>
    <dgm:cxn modelId="{FE554367-76E4-45A9-B5AC-180F895548EE}" type="presParOf" srcId="{E220ECBB-D489-44D5-B7A2-258DA2FAACAD}" destId="{D13A2661-C6BB-4B72-B352-885AEBD5AF43}" srcOrd="8" destOrd="0" presId="urn:microsoft.com/office/officeart/2005/8/layout/radial6"/>
    <dgm:cxn modelId="{C6C631ED-20D5-422A-B395-20A8B906F632}" type="presParOf" srcId="{E220ECBB-D489-44D5-B7A2-258DA2FAACAD}" destId="{2397E678-88FA-489F-9EBA-1DC43844F0C7}" srcOrd="9" destOrd="0" presId="urn:microsoft.com/office/officeart/2005/8/layout/radial6"/>
    <dgm:cxn modelId="{6B03121E-5988-4742-821A-93B0FA16AA31}" type="presParOf" srcId="{E220ECBB-D489-44D5-B7A2-258DA2FAACAD}" destId="{142E19FD-60E5-4C7F-8E92-B5F3EF378B6A}" srcOrd="10" destOrd="0" presId="urn:microsoft.com/office/officeart/2005/8/layout/radial6"/>
    <dgm:cxn modelId="{DD26482C-5D1B-4C0E-AA30-0B2F5B090F90}" type="presParOf" srcId="{E220ECBB-D489-44D5-B7A2-258DA2FAACAD}" destId="{6A7522CE-4113-448F-AA88-680672500CFE}" srcOrd="11" destOrd="0" presId="urn:microsoft.com/office/officeart/2005/8/layout/radial6"/>
    <dgm:cxn modelId="{DC0C8D65-700F-4CEC-A385-F30B5F186DAC}" type="presParOf" srcId="{E220ECBB-D489-44D5-B7A2-258DA2FAACAD}" destId="{B4E3544E-9E87-42AD-816E-4833D57F7BFD}" srcOrd="12" destOrd="0" presId="urn:microsoft.com/office/officeart/2005/8/layout/radial6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28.05.2014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28.05.2014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28.05.2014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1714488"/>
            <a:ext cx="7851648" cy="18288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Реализация направления «Воспитание нравственных чувств, убеждений и этического сознания»</a:t>
            </a:r>
            <a:br>
              <a:rPr lang="ru-RU" sz="40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ru-RU" sz="40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 рамках программы воспитания и социализации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14810" y="4286256"/>
            <a:ext cx="4601914" cy="1986414"/>
          </a:xfrm>
        </p:spPr>
        <p:txBody>
          <a:bodyPr>
            <a:normAutofit/>
          </a:bodyPr>
          <a:lstStyle/>
          <a:p>
            <a:r>
              <a:rPr lang="ru-RU" sz="2000" b="1" i="1" dirty="0" smtClean="0"/>
              <a:t>Автор:</a:t>
            </a:r>
            <a:r>
              <a:rPr lang="ru-RU" sz="2000" b="1" i="1" dirty="0" smtClean="0"/>
              <a:t/>
            </a:r>
            <a:br>
              <a:rPr lang="ru-RU" sz="2000" b="1" i="1" dirty="0" smtClean="0"/>
            </a:br>
            <a:r>
              <a:rPr lang="ru-RU" sz="2000" b="1" i="1" dirty="0" err="1" smtClean="0"/>
              <a:t>Адамян</a:t>
            </a:r>
            <a:r>
              <a:rPr lang="ru-RU" sz="2000" b="1" i="1" dirty="0" smtClean="0"/>
              <a:t> </a:t>
            </a:r>
            <a:r>
              <a:rPr lang="ru-RU" sz="2000" b="1" i="1" dirty="0" smtClean="0"/>
              <a:t>О.Л.</a:t>
            </a:r>
          </a:p>
          <a:p>
            <a:r>
              <a:rPr lang="ru-RU" sz="2000" b="1" i="1" dirty="0" smtClean="0"/>
              <a:t> </a:t>
            </a:r>
            <a:endParaRPr lang="ru-RU" sz="2000" dirty="0"/>
          </a:p>
        </p:txBody>
      </p:sp>
      <p:pic>
        <p:nvPicPr>
          <p:cNvPr id="1026" name="Picture 2" descr="F:\рисунки (нет)\Анимашки\люди\малыши\bd19575_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4460734"/>
            <a:ext cx="3071834" cy="205914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328612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4400" b="1" i="1" dirty="0" smtClean="0">
                <a:solidFill>
                  <a:schemeClr val="tx1"/>
                </a:solidFill>
              </a:rPr>
              <a:t>Срок реализации программы 1 год</a:t>
            </a:r>
            <a:br>
              <a:rPr lang="ru-RU" sz="4400" b="1" i="1" dirty="0" smtClean="0">
                <a:solidFill>
                  <a:schemeClr val="tx1"/>
                </a:solidFill>
              </a:rPr>
            </a:br>
            <a:r>
              <a:rPr lang="ru-RU" sz="4400" b="1" i="1" dirty="0" smtClean="0">
                <a:solidFill>
                  <a:schemeClr val="tx1"/>
                </a:solidFill>
              </a:rPr>
              <a:t/>
            </a:r>
            <a:br>
              <a:rPr lang="ru-RU" sz="4400" b="1" i="1" dirty="0" smtClean="0">
                <a:solidFill>
                  <a:schemeClr val="tx1"/>
                </a:solidFill>
              </a:rPr>
            </a:br>
            <a:r>
              <a:rPr lang="ru-RU" sz="4400" b="1" i="1" dirty="0" smtClean="0">
                <a:solidFill>
                  <a:schemeClr val="tx1"/>
                </a:solidFill>
              </a:rPr>
              <a:t>Возраст учащихся: 11-12 лет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2050" name="Picture 2" descr="F:\рисунки (нет)\Анимашки\люди\малыши\Малыш9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15140" y="4451456"/>
            <a:ext cx="1557342" cy="18493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1643050"/>
            <a:ext cx="8501122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b="1" dirty="0" smtClean="0">
                <a:solidFill>
                  <a:schemeClr val="tx1"/>
                </a:solidFill>
              </a:rPr>
              <a:t>Направление</a:t>
            </a:r>
            <a:br>
              <a:rPr lang="ru-RU" sz="3100" b="1" dirty="0" smtClean="0">
                <a:solidFill>
                  <a:schemeClr val="tx1"/>
                </a:solidFill>
              </a:rPr>
            </a:br>
            <a:r>
              <a:rPr lang="ru-RU" sz="3100" b="1" dirty="0" smtClean="0">
                <a:solidFill>
                  <a:schemeClr val="tx1"/>
                </a:solidFill>
              </a:rPr>
              <a:t>основано на определённой системе </a:t>
            </a:r>
            <a:br>
              <a:rPr lang="ru-RU" sz="3100" b="1" dirty="0" smtClean="0">
                <a:solidFill>
                  <a:schemeClr val="tx1"/>
                </a:solidFill>
              </a:rPr>
            </a:br>
            <a:r>
              <a:rPr lang="ru-RU" sz="3100" b="1" dirty="0" smtClean="0">
                <a:solidFill>
                  <a:schemeClr val="tx1"/>
                </a:solidFill>
              </a:rPr>
              <a:t>базовых национальных ценностей </a:t>
            </a:r>
            <a:br>
              <a:rPr lang="ru-RU" sz="3100" b="1" dirty="0" smtClean="0">
                <a:solidFill>
                  <a:schemeClr val="tx1"/>
                </a:solidFill>
              </a:rPr>
            </a:br>
            <a:r>
              <a:rPr lang="ru-RU" sz="3100" b="1" dirty="0" smtClean="0">
                <a:solidFill>
                  <a:schemeClr val="tx1"/>
                </a:solidFill>
              </a:rPr>
              <a:t>и должно обеспечивать их усвоение обучающимися</a:t>
            </a:r>
            <a:r>
              <a:rPr lang="ru-RU" sz="3100" b="1" i="1" dirty="0" smtClean="0">
                <a:solidFill>
                  <a:schemeClr val="tx1"/>
                </a:solidFill>
              </a:rPr>
              <a:t>:</a:t>
            </a:r>
            <a:r>
              <a:rPr lang="ru-RU" sz="5400" b="1" i="1" dirty="0" smtClean="0"/>
              <a:t/>
            </a:r>
            <a:br>
              <a:rPr lang="ru-RU" sz="5400" b="1" i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3116"/>
            <a:ext cx="8229600" cy="4181484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ru-RU" i="1" dirty="0" smtClean="0"/>
              <a:t>умение сделать нравственный выбор; </a:t>
            </a:r>
            <a:endParaRPr lang="ru-RU" dirty="0" smtClean="0"/>
          </a:p>
          <a:p>
            <a:pPr lvl="0"/>
            <a:r>
              <a:rPr lang="ru-RU" i="1" dirty="0" smtClean="0"/>
              <a:t>справедливость; </a:t>
            </a:r>
            <a:endParaRPr lang="ru-RU" dirty="0" smtClean="0"/>
          </a:p>
          <a:p>
            <a:pPr lvl="0"/>
            <a:r>
              <a:rPr lang="ru-RU" i="1" dirty="0" smtClean="0"/>
              <a:t>милосердие; </a:t>
            </a:r>
            <a:endParaRPr lang="ru-RU" dirty="0" smtClean="0"/>
          </a:p>
          <a:p>
            <a:pPr lvl="0"/>
            <a:r>
              <a:rPr lang="ru-RU" i="1" dirty="0" smtClean="0"/>
              <a:t>честь;</a:t>
            </a:r>
            <a:endParaRPr lang="ru-RU" dirty="0" smtClean="0"/>
          </a:p>
          <a:p>
            <a:pPr lvl="0"/>
            <a:r>
              <a:rPr lang="ru-RU" i="1" dirty="0" smtClean="0"/>
              <a:t> достоинство; </a:t>
            </a:r>
            <a:endParaRPr lang="ru-RU" dirty="0" smtClean="0"/>
          </a:p>
          <a:p>
            <a:pPr lvl="0"/>
            <a:r>
              <a:rPr lang="ru-RU" i="1" dirty="0" smtClean="0"/>
              <a:t>уважение родителей; </a:t>
            </a:r>
            <a:endParaRPr lang="ru-RU" dirty="0" smtClean="0"/>
          </a:p>
          <a:p>
            <a:pPr lvl="0"/>
            <a:r>
              <a:rPr lang="ru-RU" i="1" dirty="0" smtClean="0"/>
              <a:t>уважение достоинства другого человека, </a:t>
            </a:r>
            <a:endParaRPr lang="ru-RU" dirty="0" smtClean="0"/>
          </a:p>
          <a:p>
            <a:pPr lvl="0"/>
            <a:r>
              <a:rPr lang="ru-RU" i="1" dirty="0" smtClean="0"/>
              <a:t>равноправие, ответственность, любовь и верность; </a:t>
            </a:r>
            <a:endParaRPr lang="ru-RU" dirty="0" smtClean="0"/>
          </a:p>
          <a:p>
            <a:pPr lvl="0"/>
            <a:r>
              <a:rPr lang="ru-RU" i="1" dirty="0" smtClean="0"/>
              <a:t>забота о старших и младших;</a:t>
            </a:r>
            <a:endParaRPr lang="ru-RU" dirty="0" smtClean="0"/>
          </a:p>
          <a:p>
            <a:pPr lvl="0"/>
            <a:r>
              <a:rPr lang="ru-RU" i="1" dirty="0" smtClean="0"/>
              <a:t>свобода совести и вероисповедания; </a:t>
            </a:r>
            <a:endParaRPr lang="ru-RU" dirty="0" smtClean="0"/>
          </a:p>
          <a:p>
            <a:pPr lvl="0"/>
            <a:r>
              <a:rPr lang="ru-RU" i="1" dirty="0" smtClean="0"/>
              <a:t>толерантность, представление о светской этике, вере, духовности, религиозной жизни человека, ценностях религиозного мировоззрения, формируемое на основе межконфессионального диалога; </a:t>
            </a:r>
            <a:endParaRPr lang="ru-RU" dirty="0" smtClean="0"/>
          </a:p>
          <a:p>
            <a:pPr lvl="0"/>
            <a:r>
              <a:rPr lang="ru-RU" i="1" dirty="0" smtClean="0"/>
              <a:t>духовно-нравственное развитие личности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0"/>
            <a:ext cx="8229600" cy="57148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Формы реализации программы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500042"/>
          <a:ext cx="9143999" cy="66381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86050"/>
                <a:gridCol w="3455341"/>
                <a:gridCol w="2902608"/>
              </a:tblGrid>
              <a:tr h="385883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Задачи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Форма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Ключевые дела</a:t>
                      </a:r>
                      <a:endParaRPr lang="ru-RU" dirty="0"/>
                    </a:p>
                  </a:txBody>
                  <a:tcPr/>
                </a:tc>
              </a:tr>
              <a:tr h="1971571">
                <a:tc>
                  <a:txBody>
                    <a:bodyPr/>
                    <a:lstStyle/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Получение первоначального представления о базовых ценностях отечественной культуры, традиционных моральных нормах российских народов.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Учебные инвариантные и вариативные предметы, беседы, экскурсии, заочные путешествия, участие в творческой деятельности, такой, как театральные постановки, литературно-музыкальные композиции, художественные выставки и др., отражающие культурные и духовные традиции народов России, Кубани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Фестиваль «Радуга друзей»</a:t>
                      </a:r>
                    </a:p>
                    <a:p>
                      <a:r>
                        <a:rPr lang="ru-RU" sz="1400" dirty="0" smtClean="0"/>
                        <a:t>Праздник «Кубанские посиделки»</a:t>
                      </a:r>
                    </a:p>
                    <a:p>
                      <a:r>
                        <a:rPr lang="ru-RU" sz="1400" dirty="0" smtClean="0"/>
                        <a:t>ЛМК «Моя</a:t>
                      </a:r>
                      <a:r>
                        <a:rPr lang="ru-RU" sz="1400" baseline="0" dirty="0" smtClean="0"/>
                        <a:t> многонациональная станица</a:t>
                      </a:r>
                      <a:r>
                        <a:rPr lang="ru-RU" sz="1400" dirty="0" smtClean="0"/>
                        <a:t>»</a:t>
                      </a:r>
                    </a:p>
                    <a:p>
                      <a:r>
                        <a:rPr lang="ru-RU" sz="1400" dirty="0" smtClean="0"/>
                        <a:t>Выставка поделок</a:t>
                      </a:r>
                      <a:r>
                        <a:rPr lang="ru-RU" sz="1400" baseline="0" dirty="0" smtClean="0"/>
                        <a:t> «Дары Кубани»</a:t>
                      </a:r>
                    </a:p>
                    <a:p>
                      <a:r>
                        <a:rPr lang="ru-RU" sz="1400" baseline="0" dirty="0" smtClean="0"/>
                        <a:t>Осенний бал</a:t>
                      </a:r>
                    </a:p>
                    <a:p>
                      <a:endParaRPr lang="ru-RU" sz="1400" dirty="0"/>
                    </a:p>
                  </a:txBody>
                  <a:tcPr/>
                </a:tc>
              </a:tr>
              <a:tr h="960023">
                <a:tc>
                  <a:txBody>
                    <a:bodyPr/>
                    <a:lstStyle/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Формирование представлений о нормах морально-нравственного поведения. 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Уроки этики, игровые программы, позволяющие школьникам </a:t>
                      </a:r>
                    </a:p>
                    <a:p>
                      <a:pPr algn="l"/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приобретать опыт  ролевого нравственного взаимодействия 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/>
                        <a:t>Цикл</a:t>
                      </a:r>
                      <a:r>
                        <a:rPr lang="ru-RU" sz="1400" baseline="0" dirty="0" smtClean="0"/>
                        <a:t> информационно-аналитических программ «Правовой час»</a:t>
                      </a:r>
                    </a:p>
                    <a:p>
                      <a:pPr algn="l"/>
                      <a:r>
                        <a:rPr lang="ru-RU" sz="1400" baseline="0" dirty="0" err="1" smtClean="0"/>
                        <a:t>Брейн</a:t>
                      </a:r>
                      <a:r>
                        <a:rPr lang="ru-RU" sz="1400" baseline="0" dirty="0" smtClean="0"/>
                        <a:t> – ринг «Что? Где? Когда?»</a:t>
                      </a:r>
                      <a:endParaRPr lang="ru-RU" sz="1400" dirty="0"/>
                    </a:p>
                  </a:txBody>
                  <a:tcPr/>
                </a:tc>
              </a:tr>
              <a:tr h="1143008">
                <a:tc>
                  <a:txBody>
                    <a:bodyPr/>
                    <a:lstStyle/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Ознакомление с основными правилами поведения в школе, общественных местах, обучение распознаванию хороших и плохих поступков. 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Беседы, классные часы, просмотр учебных фильмов, наблюдения и обсуждения в педагогически организованной ситуации поступков, поведения разных людей. 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/>
                        <a:t>Час общения «Хороший ли я друг?»</a:t>
                      </a:r>
                    </a:p>
                    <a:p>
                      <a:pPr algn="l"/>
                      <a:r>
                        <a:rPr lang="ru-RU" sz="1400" dirty="0" smtClean="0"/>
                        <a:t>Ролевая  игра «Я на улице»</a:t>
                      </a:r>
                      <a:endParaRPr lang="ru-RU" sz="1400" dirty="0"/>
                    </a:p>
                  </a:txBody>
                  <a:tcPr/>
                </a:tc>
              </a:tr>
              <a:tr h="2122359">
                <a:tc>
                  <a:txBody>
                    <a:bodyPr/>
                    <a:lstStyle/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Усвоение первоначального опыта нравственных взаимоотношений в коллективе класса и  школы— овладение навыками вежливого, приветливого, внимательного отношения к сверстникам, старшим и младшим детям, взрослым. 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Игровая деятельность, участие в КТД, приобретение опыта совместной деятельности через все формы взаимодействия в школе. 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/>
                        <a:t>Акции «Забота», «Подросток», «Согреем сердца ветеранов»</a:t>
                      </a:r>
                    </a:p>
                    <a:p>
                      <a:pPr algn="l"/>
                      <a:r>
                        <a:rPr lang="ru-RU" sz="1400" dirty="0" smtClean="0"/>
                        <a:t>Операция</a:t>
                      </a:r>
                      <a:r>
                        <a:rPr lang="ru-RU" sz="1400" baseline="0" dirty="0" smtClean="0"/>
                        <a:t> «Золотой возраст»</a:t>
                      </a:r>
                    </a:p>
                    <a:p>
                      <a:pPr algn="l"/>
                      <a:r>
                        <a:rPr lang="ru-RU" sz="1400" baseline="0" dirty="0" smtClean="0"/>
                        <a:t>Уроки вежливости и этикета</a:t>
                      </a:r>
                    </a:p>
                    <a:p>
                      <a:pPr algn="l"/>
                      <a:r>
                        <a:rPr lang="ru-RU" sz="1400" baseline="0" dirty="0" smtClean="0"/>
                        <a:t>Классный час «Бабушкин сундучок»</a:t>
                      </a:r>
                    </a:p>
                    <a:p>
                      <a:pPr algn="l"/>
                      <a:r>
                        <a:rPr lang="ru-RU" sz="1400" baseline="0" dirty="0" smtClean="0"/>
                        <a:t>Соц.проект «Наш класс – наша маленькая страна»</a:t>
                      </a:r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214291"/>
          <a:ext cx="9144000" cy="62369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  <a:gridCol w="3048000"/>
              </a:tblGrid>
              <a:tr h="309411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Задачи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Формы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Ключевые дела</a:t>
                      </a:r>
                      <a:endParaRPr lang="ru-RU" dirty="0"/>
                    </a:p>
                  </a:txBody>
                  <a:tcPr/>
                </a:tc>
              </a:tr>
              <a:tr h="1340783">
                <a:tc>
                  <a:txBody>
                    <a:bodyPr/>
                    <a:lstStyle/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Воспитание милосердия, заботливого, </a:t>
                      </a:r>
                    </a:p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бережного, гуманного отношения ко всему </a:t>
                      </a:r>
                    </a:p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живому. </a:t>
                      </a:r>
                    </a:p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Благотворительные акции, отряды тимуровцев,  волонтеров, посильное участие в оказании помощи нуждающимся, заботе о животных, других живых существах, природе. </a:t>
                      </a:r>
                    </a:p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Акции «</a:t>
                      </a:r>
                      <a:r>
                        <a:rPr lang="ru-RU" sz="1400" dirty="0" err="1" smtClean="0"/>
                        <a:t>Цветик-семицветик</a:t>
                      </a:r>
                      <a:r>
                        <a:rPr lang="ru-RU" sz="1400" dirty="0" smtClean="0"/>
                        <a:t>», «Парки России»</a:t>
                      </a:r>
                      <a:br>
                        <a:rPr lang="ru-RU" sz="1400" dirty="0" smtClean="0"/>
                      </a:br>
                      <a:r>
                        <a:rPr lang="ru-RU" sz="1400" dirty="0" smtClean="0"/>
                        <a:t>Операция</a:t>
                      </a:r>
                      <a:r>
                        <a:rPr lang="ru-RU" sz="1400" baseline="0" dirty="0" smtClean="0"/>
                        <a:t> «Школьный двор»</a:t>
                      </a:r>
                    </a:p>
                    <a:p>
                      <a:r>
                        <a:rPr lang="ru-RU" sz="1400" baseline="0" dirty="0" err="1" smtClean="0"/>
                        <a:t>Соцпроект</a:t>
                      </a:r>
                      <a:r>
                        <a:rPr lang="ru-RU" sz="1400" baseline="0" dirty="0" smtClean="0"/>
                        <a:t> «Цвети и процветай моя станица»</a:t>
                      </a:r>
                    </a:p>
                    <a:p>
                      <a:r>
                        <a:rPr lang="ru-RU" sz="1400" baseline="0" dirty="0" smtClean="0"/>
                        <a:t>Акция «Вторые руки»</a:t>
                      </a:r>
                      <a:endParaRPr lang="ru-RU" sz="1400" dirty="0" smtClean="0"/>
                    </a:p>
                    <a:p>
                      <a:endParaRPr lang="ru-RU" sz="1400" dirty="0"/>
                    </a:p>
                  </a:txBody>
                  <a:tcPr/>
                </a:tc>
              </a:tr>
              <a:tr h="2784703">
                <a:tc>
                  <a:txBody>
                    <a:bodyPr/>
                    <a:lstStyle/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Получение первоначальных представлений о нравственных взаимоотношениях в семье, </a:t>
                      </a:r>
                    </a:p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расширение опыта позитивного взаимодействия в семье. 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Семейные праздники, беседы о семье, о родителях и прародителях, выполнение </a:t>
                      </a:r>
                      <a:r>
                        <a:rPr kumimoji="0" lang="ru-RU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мультимедийных</a:t>
                      </a: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</a:p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презентаций совместно с родителями (законными </a:t>
                      </a:r>
                    </a:p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представителями) творческих  исследовательских проектов, проведение </a:t>
                      </a:r>
                    </a:p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других мероприятий, раскрывающих историю семьи, </a:t>
                      </a:r>
                    </a:p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воспитывающих уважение к старшему поколению, </a:t>
                      </a:r>
                    </a:p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укрепляющих преемственность между поколениями. 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Праздник «Петр и </a:t>
                      </a:r>
                      <a:r>
                        <a:rPr lang="ru-RU" sz="1400" dirty="0" err="1" smtClean="0"/>
                        <a:t>Февронья</a:t>
                      </a:r>
                      <a:r>
                        <a:rPr lang="ru-RU" sz="1400" dirty="0" smtClean="0"/>
                        <a:t>»</a:t>
                      </a:r>
                      <a:br>
                        <a:rPr lang="ru-RU" sz="1400" dirty="0" smtClean="0"/>
                      </a:br>
                      <a:r>
                        <a:rPr lang="ru-RU" sz="1400" dirty="0" smtClean="0"/>
                        <a:t>Акция «Спасибо деду за Победу»</a:t>
                      </a:r>
                    </a:p>
                    <a:p>
                      <a:r>
                        <a:rPr lang="ru-RU" sz="1400" dirty="0" smtClean="0"/>
                        <a:t>Акция «Пятерка для мамы»</a:t>
                      </a:r>
                    </a:p>
                    <a:p>
                      <a:r>
                        <a:rPr lang="ru-RU" sz="1400" dirty="0" smtClean="0"/>
                        <a:t>Социальные видеоролики</a:t>
                      </a:r>
                      <a:r>
                        <a:rPr lang="ru-RU" sz="1400" baseline="0" dirty="0" smtClean="0"/>
                        <a:t> «Моя семья»</a:t>
                      </a:r>
                    </a:p>
                    <a:p>
                      <a:r>
                        <a:rPr lang="ru-RU" sz="1400" baseline="0" dirty="0" err="1" smtClean="0"/>
                        <a:t>Соцпроект</a:t>
                      </a:r>
                      <a:r>
                        <a:rPr lang="ru-RU" sz="1400" baseline="0" dirty="0" smtClean="0"/>
                        <a:t> «</a:t>
                      </a:r>
                      <a:r>
                        <a:rPr lang="ru-RU" sz="1400" baseline="0" dirty="0" err="1" smtClean="0"/>
                        <a:t>Генеологическое</a:t>
                      </a:r>
                      <a:r>
                        <a:rPr lang="ru-RU" sz="1400" baseline="0" dirty="0" smtClean="0"/>
                        <a:t> дерево моей семьи»</a:t>
                      </a:r>
                    </a:p>
                    <a:p>
                      <a:r>
                        <a:rPr lang="ru-RU" sz="1400" baseline="0" dirty="0" smtClean="0"/>
                        <a:t>День открытых дверей для родителей «Добро пожаловать»</a:t>
                      </a:r>
                    </a:p>
                    <a:p>
                      <a:r>
                        <a:rPr lang="ru-RU" sz="1400" baseline="0" dirty="0" smtClean="0"/>
                        <a:t>Диспут «В школе я совсем другой»</a:t>
                      </a:r>
                    </a:p>
                    <a:p>
                      <a:r>
                        <a:rPr lang="ru-RU" sz="1400" baseline="0" dirty="0" err="1" smtClean="0"/>
                        <a:t>Социалогический</a:t>
                      </a:r>
                      <a:r>
                        <a:rPr lang="ru-RU" sz="1400" baseline="0" dirty="0" smtClean="0"/>
                        <a:t> опрос «В содружестве со школой»</a:t>
                      </a:r>
                    </a:p>
                    <a:p>
                      <a:r>
                        <a:rPr lang="ru-RU" sz="1400" baseline="0" dirty="0" smtClean="0"/>
                        <a:t>Консультативный пункт «В семье растет сын»</a:t>
                      </a:r>
                    </a:p>
                    <a:p>
                      <a:r>
                        <a:rPr lang="ru-RU" sz="1400" baseline="0" dirty="0" smtClean="0"/>
                        <a:t>«В семье растет дочь»</a:t>
                      </a:r>
                      <a:endParaRPr lang="ru-RU" sz="1400" dirty="0"/>
                    </a:p>
                  </a:txBody>
                  <a:tcPr/>
                </a:tc>
              </a:tr>
              <a:tr h="99439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928670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/>
              <a:t>Совместная педагогическая деятельность семьи и школы</a:t>
            </a:r>
            <a:endParaRPr lang="ru-RU" sz="32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1000760"/>
          <a:ext cx="8229600" cy="5369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Формы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Ключевые дела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vl="0"/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оформление информационных стендов;</a:t>
                      </a:r>
                    </a:p>
                    <a:p>
                      <a:pPr lvl="0"/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тематические общешкольные родительские собрания;</a:t>
                      </a:r>
                    </a:p>
                    <a:p>
                      <a:pPr lvl="0"/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участие родителей в работе управляющего совета школы, попечительского совета;</a:t>
                      </a:r>
                    </a:p>
                    <a:p>
                      <a:pPr lvl="0"/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организация субботников по благоустройству территории;</a:t>
                      </a:r>
                    </a:p>
                    <a:p>
                      <a:pPr lvl="0"/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организация и проведение совместных праздников, экскурсионных походов, посещение театров, музеев:</a:t>
                      </a:r>
                    </a:p>
                    <a:p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семейный праздники</a:t>
                      </a:r>
                    </a:p>
                    <a:p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участие родителей в конкурсах, акциях</a:t>
                      </a:r>
                    </a:p>
                    <a:p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благотворительная акции</a:t>
                      </a:r>
                    </a:p>
                    <a:p>
                      <a:pPr lvl="0"/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индивидуальные консультации (психологическая, логопедическая, педагогическая и медицинская помощь)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изучение мотивов и потребностей родителей.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Праздник «Кубанские посиделки»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ЛМК «Моя</a:t>
                      </a:r>
                      <a:r>
                        <a:rPr lang="ru-RU" sz="1600" baseline="0" dirty="0" smtClean="0"/>
                        <a:t> многонациональная станица</a:t>
                      </a:r>
                      <a:r>
                        <a:rPr lang="ru-RU" sz="1600" dirty="0" smtClean="0"/>
                        <a:t>»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aseline="0" dirty="0" smtClean="0"/>
                        <a:t>Осенний бал</a:t>
                      </a:r>
                    </a:p>
                    <a:p>
                      <a:r>
                        <a:rPr lang="ru-RU" sz="1600" dirty="0" smtClean="0"/>
                        <a:t>Акции «</a:t>
                      </a:r>
                      <a:r>
                        <a:rPr lang="ru-RU" sz="1600" dirty="0" err="1" smtClean="0"/>
                        <a:t>Цветик-семицветик</a:t>
                      </a:r>
                      <a:r>
                        <a:rPr lang="ru-RU" sz="1600" dirty="0" smtClean="0"/>
                        <a:t>»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aseline="0" dirty="0" smtClean="0"/>
                        <a:t>Акция «Вторые руки»</a:t>
                      </a:r>
                      <a:endParaRPr lang="ru-RU" sz="1600" dirty="0" smtClean="0"/>
                    </a:p>
                    <a:p>
                      <a:r>
                        <a:rPr lang="ru-RU" sz="1600" dirty="0" smtClean="0"/>
                        <a:t>Праздник «Петр и </a:t>
                      </a:r>
                      <a:r>
                        <a:rPr lang="ru-RU" sz="1600" dirty="0" err="1" smtClean="0"/>
                        <a:t>Февронья</a:t>
                      </a:r>
                      <a:r>
                        <a:rPr lang="ru-RU" sz="1600" dirty="0" smtClean="0"/>
                        <a:t>»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aseline="0" dirty="0" err="1" smtClean="0"/>
                        <a:t>Соцпроект</a:t>
                      </a:r>
                      <a:r>
                        <a:rPr lang="ru-RU" sz="1600" baseline="0" dirty="0" smtClean="0"/>
                        <a:t> «</a:t>
                      </a:r>
                      <a:r>
                        <a:rPr lang="ru-RU" sz="1600" baseline="0" dirty="0" err="1" smtClean="0"/>
                        <a:t>Генеологическое</a:t>
                      </a:r>
                      <a:r>
                        <a:rPr lang="ru-RU" sz="1600" baseline="0" dirty="0" smtClean="0"/>
                        <a:t> дерево моей семьи»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aseline="0" dirty="0" smtClean="0"/>
                        <a:t>День открытых дверей для родителей «Добро пожаловать»</a:t>
                      </a:r>
                    </a:p>
                    <a:p>
                      <a:r>
                        <a:rPr lang="ru-RU" sz="1600" dirty="0" smtClean="0"/>
                        <a:t>День Учителя</a:t>
                      </a:r>
                    </a:p>
                    <a:p>
                      <a:r>
                        <a:rPr lang="ru-RU" sz="1600" baseline="0" dirty="0" smtClean="0"/>
                        <a:t>Диспут «В школе я совсем другой</a:t>
                      </a:r>
                    </a:p>
                    <a:p>
                      <a:r>
                        <a:rPr lang="ru-RU" sz="1600" baseline="0" dirty="0" err="1" smtClean="0"/>
                        <a:t>Социалогический</a:t>
                      </a:r>
                      <a:r>
                        <a:rPr lang="ru-RU" sz="1600" baseline="0" dirty="0" smtClean="0"/>
                        <a:t> опрос «В содружестве со школой»</a:t>
                      </a:r>
                    </a:p>
                    <a:p>
                      <a:r>
                        <a:rPr lang="ru-RU" sz="1600" baseline="0" dirty="0" smtClean="0"/>
                        <a:t>Консультативный пункт «В семье растет сын»</a:t>
                      </a:r>
                    </a:p>
                    <a:p>
                      <a:r>
                        <a:rPr lang="ru-RU" sz="1600" baseline="0" dirty="0" smtClean="0"/>
                        <a:t>«В семье растет дочь»</a:t>
                      </a:r>
                      <a:endParaRPr lang="ru-RU" sz="1600" dirty="0" smtClean="0"/>
                    </a:p>
                    <a:p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7148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Пути реализации 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785793"/>
          <a:ext cx="8229600" cy="60722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7148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Планируемые результаты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571480"/>
            <a:ext cx="9144000" cy="6286520"/>
          </a:xfrm>
        </p:spPr>
        <p:txBody>
          <a:bodyPr>
            <a:normAutofit fontScale="25000" lnSpcReduction="20000"/>
          </a:bodyPr>
          <a:lstStyle/>
          <a:p>
            <a:pPr lvl="0"/>
            <a:r>
              <a:rPr lang="ru-RU" sz="5600" dirty="0" smtClean="0"/>
              <a:t>начальные представления о моральных нормах и правилах нравственного поведения, в том числе об этических нормах взаимоотношений в семье, между поколениями, носителями разных убеждений, </a:t>
            </a:r>
          </a:p>
          <a:p>
            <a:pPr lvl="0"/>
            <a:r>
              <a:rPr lang="ru-RU" sz="5600" dirty="0" smtClean="0"/>
              <a:t>ценностное отношение к школе, своему селу, городу, народу, России, к героическому прошлому и настоящему нашего Отечества; </a:t>
            </a:r>
          </a:p>
          <a:p>
            <a:pPr lvl="0"/>
            <a:r>
              <a:rPr lang="ru-RU" sz="5600" dirty="0" smtClean="0"/>
              <a:t> умение сочетать личные и общественные интересы, дорожить своей честью, честью своей семьи, школы; </a:t>
            </a:r>
          </a:p>
          <a:p>
            <a:pPr lvl="0"/>
            <a:r>
              <a:rPr lang="ru-RU" sz="5600" dirty="0" smtClean="0"/>
              <a:t>понимание отношений ответственной зависимости людей друг от друга; </a:t>
            </a:r>
          </a:p>
          <a:p>
            <a:pPr lvl="0"/>
            <a:r>
              <a:rPr lang="ru-RU" sz="5600" dirty="0" smtClean="0"/>
              <a:t>установление дружеских взаимоотношений в коллективе, основанных на взаимопомощи и взаимной поддержке;</a:t>
            </a:r>
          </a:p>
          <a:p>
            <a:pPr lvl="0"/>
            <a:r>
              <a:rPr lang="ru-RU" sz="5600" dirty="0" smtClean="0"/>
              <a:t>уважение родителей, понимание сыновнего долга как конституционной обязанности, уважительное отношение к старшим, доброжелательное отношение к сверстникам и младшим;</a:t>
            </a:r>
          </a:p>
          <a:p>
            <a:pPr lvl="0"/>
            <a:r>
              <a:rPr lang="ru-RU" sz="5600" dirty="0" smtClean="0"/>
              <a:t>понимание значения религиозных идеалов в жизни человека и общества, роли традиционных религий в развитии Российского государства, в истории и культуре нашей страны, </a:t>
            </a:r>
          </a:p>
          <a:p>
            <a:pPr lvl="0"/>
            <a:r>
              <a:rPr lang="ru-RU" sz="5600" dirty="0" smtClean="0"/>
              <a:t>понимание нравственной сущности правил культуры поведения, общения и речи, умение выполнять их независимо от внешнего контроля, умение преодолевать конфликты в общении;</a:t>
            </a:r>
          </a:p>
          <a:p>
            <a:pPr lvl="0"/>
            <a:r>
              <a:rPr lang="ru-RU" sz="5600" dirty="0" smtClean="0"/>
              <a:t> готовность сознательно выполнять правила для обучающихся, понимание необходимости самодисциплины;</a:t>
            </a:r>
          </a:p>
          <a:p>
            <a:pPr lvl="0"/>
            <a:r>
              <a:rPr lang="ru-RU" sz="5600" dirty="0" smtClean="0"/>
              <a:t>готовность к самоограничению для достижения собственных нравственных идеалов; стремление вырабатывать и осуществлять личную программу самовоспитания;</a:t>
            </a:r>
          </a:p>
          <a:p>
            <a:pPr lvl="0"/>
            <a:r>
              <a:rPr lang="ru-RU" sz="5600" dirty="0" smtClean="0"/>
              <a:t>потребность в выработке волевых черт характера, способность ставить перед собой общественно значимые цели, желание участвовать в их достижении, способность объективно оценивать себя;</a:t>
            </a:r>
          </a:p>
          <a:p>
            <a:pPr lvl="0"/>
            <a:r>
              <a:rPr lang="ru-RU" sz="5600" dirty="0" smtClean="0"/>
              <a:t> умение устанавливать со сверстниками другого пола дружеские, гуманные, искренние отношения, основанные на нравственных нормах; </a:t>
            </a:r>
          </a:p>
          <a:p>
            <a:pPr lvl="0"/>
            <a:r>
              <a:rPr lang="ru-RU" sz="5600" dirty="0" smtClean="0"/>
              <a:t>стремление к честности и скромности, красоте и благородству во взаимоотношениях;</a:t>
            </a:r>
          </a:p>
          <a:p>
            <a:pPr lvl="0"/>
            <a:r>
              <a:rPr lang="ru-RU" sz="5600" dirty="0" smtClean="0"/>
              <a:t> нравственное представление о дружбе и любви;</a:t>
            </a:r>
          </a:p>
          <a:p>
            <a:pPr lvl="0"/>
            <a:r>
              <a:rPr lang="ru-RU" sz="5600" dirty="0" smtClean="0"/>
              <a:t>понимание и сознательное принятие нравственных норм взаимоотношений в семье; </a:t>
            </a:r>
          </a:p>
          <a:p>
            <a:pPr lvl="0"/>
            <a:r>
              <a:rPr lang="ru-RU" sz="5600" dirty="0" smtClean="0"/>
              <a:t>осознание значения семьи для жизни человека, его личностного и социального развитии, продолжения рода;</a:t>
            </a:r>
          </a:p>
          <a:p>
            <a:pPr lvl="0"/>
            <a:r>
              <a:rPr lang="ru-RU" sz="5600" dirty="0" smtClean="0"/>
              <a:t>понимание возможного негативного влияния на морально-психологическое состояние человека компьютерных игр, кино, телевизионных передач, рекламы;</a:t>
            </a:r>
          </a:p>
          <a:p>
            <a:pPr lvl="0"/>
            <a:r>
              <a:rPr lang="ru-RU" sz="5600" dirty="0" smtClean="0"/>
              <a:t> умение противодействовать разрушительному влиянию информационной среды.</a:t>
            </a:r>
          </a:p>
          <a:p>
            <a:pPr>
              <a:buNone/>
            </a:pPr>
            <a:r>
              <a:rPr lang="ru-RU" sz="4800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211</TotalTime>
  <Words>753</Words>
  <PresentationFormat>Экран (4:3)</PresentationFormat>
  <Paragraphs>123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Поток</vt:lpstr>
      <vt:lpstr>Реализация направления «Воспитание нравственных чувств, убеждений и этического сознания» в рамках программы воспитания и социализации </vt:lpstr>
      <vt:lpstr>Срок реализации программы 1 год  Возраст учащихся: 11-12 лет </vt:lpstr>
      <vt:lpstr>Направление основано на определённой системе  базовых национальных ценностей  и должно обеспечивать их усвоение обучающимися: </vt:lpstr>
      <vt:lpstr>Формы реализации программы</vt:lpstr>
      <vt:lpstr>Слайд 5</vt:lpstr>
      <vt:lpstr>Совместная педагогическая деятельность семьи и школы</vt:lpstr>
      <vt:lpstr>Пути реализации </vt:lpstr>
      <vt:lpstr>Планируемые результаты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Реализация направления «Воспитание нравственных чувств, убеждений и этического сознания» в рамках программы воспитания и социализации </dc:title>
  <cp:lastModifiedBy>Кабинет 9</cp:lastModifiedBy>
  <cp:revision>24</cp:revision>
  <dcterms:modified xsi:type="dcterms:W3CDTF">2014-05-28T08:18:13Z</dcterms:modified>
</cp:coreProperties>
</file>