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96" r:id="rId1"/>
  </p:sldMasterIdLst>
  <p:notesMasterIdLst>
    <p:notesMasterId r:id="rId17"/>
  </p:notesMasterIdLst>
  <p:sldIdLst>
    <p:sldId id="256" r:id="rId2"/>
    <p:sldId id="266" r:id="rId3"/>
    <p:sldId id="258" r:id="rId4"/>
    <p:sldId id="259" r:id="rId5"/>
    <p:sldId id="260" r:id="rId6"/>
    <p:sldId id="262" r:id="rId7"/>
    <p:sldId id="261" r:id="rId8"/>
    <p:sldId id="264" r:id="rId9"/>
    <p:sldId id="265" r:id="rId10"/>
    <p:sldId id="267" r:id="rId11"/>
    <p:sldId id="268" r:id="rId12"/>
    <p:sldId id="269" r:id="rId13"/>
    <p:sldId id="272" r:id="rId14"/>
    <p:sldId id="271"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FF00"/>
    <a:srgbClr val="FF33CC"/>
    <a:srgbClr val="FF0066"/>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47" autoAdjust="0"/>
    <p:restoredTop sz="90143" autoAdjust="0"/>
  </p:normalViewPr>
  <p:slideViewPr>
    <p:cSldViewPr>
      <p:cViewPr varScale="1">
        <p:scale>
          <a:sx n="65" d="100"/>
          <a:sy n="65" d="100"/>
        </p:scale>
        <p:origin x="-165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1522B1-748F-4DAA-857D-1C071571189C}" type="datetimeFigureOut">
              <a:rPr lang="ru-RU" smtClean="0"/>
              <a:pPr/>
              <a:t>13.05.2013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CDC28-8F39-43AF-B3B5-45CCCD20C99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47CDC28-8F39-43AF-B3B5-45CCCD20C992}" type="slidenum">
              <a:rPr lang="ru-RU" smtClean="0"/>
              <a:pPr/>
              <a:t>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13.05.2013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13.05.2013</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13.05.2013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13.05.2013</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13.05.2013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13.05.2013</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13.05.2013</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13.05.2013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05176933.jpg"/>
          <p:cNvPicPr>
            <a:picLocks noChangeAspect="1"/>
          </p:cNvPicPr>
          <p:nvPr/>
        </p:nvPicPr>
        <p:blipFill>
          <a:blip r:embed="rId2" cstate="print"/>
          <a:stretch>
            <a:fillRect/>
          </a:stretch>
        </p:blipFill>
        <p:spPr>
          <a:xfrm>
            <a:off x="0" y="0"/>
            <a:ext cx="9144000" cy="6858000"/>
          </a:xfrm>
          <a:prstGeom prst="rect">
            <a:avLst/>
          </a:prstGeom>
        </p:spPr>
      </p:pic>
      <p:sp>
        <p:nvSpPr>
          <p:cNvPr id="10" name="TextBox 9"/>
          <p:cNvSpPr txBox="1"/>
          <p:nvPr/>
        </p:nvSpPr>
        <p:spPr>
          <a:xfrm>
            <a:off x="611560" y="188641"/>
            <a:ext cx="8352928" cy="3477875"/>
          </a:xfrm>
          <a:prstGeom prst="rect">
            <a:avLst/>
          </a:prstGeom>
          <a:noFill/>
        </p:spPr>
        <p:txBody>
          <a:bodyPr wrap="square" rtlCol="0">
            <a:spAutoFit/>
          </a:bodyPr>
          <a:lstStyle/>
          <a:p>
            <a:pPr algn="ctr"/>
            <a:r>
              <a:rPr lang="ru-RU" sz="5400" b="1" i="1" dirty="0" smtClean="0">
                <a:solidFill>
                  <a:srgbClr val="FFC000"/>
                </a:solidFill>
              </a:rPr>
              <a:t>Презентация на тему</a:t>
            </a:r>
            <a:r>
              <a:rPr lang="ru-RU" b="1" i="1" dirty="0" smtClean="0">
                <a:solidFill>
                  <a:srgbClr val="FFC000"/>
                </a:solidFill>
              </a:rPr>
              <a:t>   </a:t>
            </a:r>
          </a:p>
          <a:p>
            <a:pPr algn="ctr"/>
            <a:endParaRPr lang="ru-RU" sz="2800" b="1" i="1" dirty="0" smtClean="0">
              <a:solidFill>
                <a:srgbClr val="FFC000"/>
              </a:solidFill>
            </a:endParaRPr>
          </a:p>
          <a:p>
            <a:pPr algn="ctr"/>
            <a:r>
              <a:rPr lang="ru-RU" sz="2800" b="1" i="1" dirty="0" smtClean="0">
                <a:solidFill>
                  <a:srgbClr val="0000FF"/>
                </a:solidFill>
              </a:rPr>
              <a:t>«Экологический мониторинг окружающей среды</a:t>
            </a:r>
          </a:p>
          <a:p>
            <a:pPr algn="ctr"/>
            <a:r>
              <a:rPr lang="ru-RU" sz="2800" b="1" i="1" dirty="0" smtClean="0">
                <a:solidFill>
                  <a:srgbClr val="0000FF"/>
                </a:solidFill>
              </a:rPr>
              <a:t>с. </a:t>
            </a:r>
            <a:r>
              <a:rPr lang="ru-RU" sz="2800" b="1" i="1" dirty="0" err="1" smtClean="0">
                <a:solidFill>
                  <a:srgbClr val="0000FF"/>
                </a:solidFill>
              </a:rPr>
              <a:t>Мултаново</a:t>
            </a:r>
            <a:r>
              <a:rPr lang="ru-RU" sz="2800" b="1" i="1" dirty="0" smtClean="0">
                <a:solidFill>
                  <a:srgbClr val="0000FF"/>
                </a:solidFill>
              </a:rPr>
              <a:t>».</a:t>
            </a:r>
            <a:endParaRPr lang="ru-RU" sz="2800" b="1" i="1" dirty="0">
              <a:solidFill>
                <a:srgbClr val="0000FF"/>
              </a:solidFill>
            </a:endParaRPr>
          </a:p>
        </p:txBody>
      </p:sp>
      <p:sp>
        <p:nvSpPr>
          <p:cNvPr id="11" name="TextBox 10"/>
          <p:cNvSpPr txBox="1"/>
          <p:nvPr/>
        </p:nvSpPr>
        <p:spPr>
          <a:xfrm>
            <a:off x="6084168" y="4437112"/>
            <a:ext cx="3059832" cy="1815882"/>
          </a:xfrm>
          <a:prstGeom prst="rect">
            <a:avLst/>
          </a:prstGeom>
          <a:noFill/>
        </p:spPr>
        <p:txBody>
          <a:bodyPr wrap="square" rtlCol="0">
            <a:spAutoFit/>
          </a:bodyPr>
          <a:lstStyle/>
          <a:p>
            <a:r>
              <a:rPr lang="ru-RU" sz="1600" b="1" i="1" dirty="0" smtClean="0">
                <a:solidFill>
                  <a:srgbClr val="FF0000"/>
                </a:solidFill>
              </a:rPr>
              <a:t>Выполнила ученица 11 класса</a:t>
            </a:r>
          </a:p>
          <a:p>
            <a:r>
              <a:rPr lang="ru-RU" sz="1600" b="1" i="1" dirty="0" smtClean="0">
                <a:solidFill>
                  <a:srgbClr val="FF0000"/>
                </a:solidFill>
              </a:rPr>
              <a:t>МБОУ « </a:t>
            </a:r>
            <a:r>
              <a:rPr lang="ru-RU" sz="1600" b="1" i="1" dirty="0" err="1" smtClean="0">
                <a:solidFill>
                  <a:srgbClr val="FF0000"/>
                </a:solidFill>
              </a:rPr>
              <a:t>Мултановская</a:t>
            </a:r>
            <a:r>
              <a:rPr lang="ru-RU" sz="1600" b="1" i="1" dirty="0" smtClean="0">
                <a:solidFill>
                  <a:srgbClr val="FF0000"/>
                </a:solidFill>
              </a:rPr>
              <a:t> СОШ»</a:t>
            </a:r>
          </a:p>
          <a:p>
            <a:r>
              <a:rPr lang="ru-RU" sz="1600" b="1" i="1" dirty="0" err="1" smtClean="0">
                <a:solidFill>
                  <a:srgbClr val="FF0000"/>
                </a:solidFill>
              </a:rPr>
              <a:t>Джалмукашева</a:t>
            </a:r>
            <a:r>
              <a:rPr lang="ru-RU" sz="1600" b="1" i="1" dirty="0" smtClean="0">
                <a:solidFill>
                  <a:srgbClr val="FF0000"/>
                </a:solidFill>
              </a:rPr>
              <a:t> Динара.</a:t>
            </a:r>
          </a:p>
          <a:p>
            <a:r>
              <a:rPr lang="ru-RU" sz="1600" b="1" i="1" dirty="0" smtClean="0">
                <a:solidFill>
                  <a:srgbClr val="FF0000"/>
                </a:solidFill>
              </a:rPr>
              <a:t>Руководитель: </a:t>
            </a:r>
          </a:p>
          <a:p>
            <a:r>
              <a:rPr lang="ru-RU" sz="1600" b="1" i="1" dirty="0" smtClean="0">
                <a:solidFill>
                  <a:srgbClr val="FF0000"/>
                </a:solidFill>
              </a:rPr>
              <a:t>КАЗИЕВА М.Т.</a:t>
            </a:r>
            <a:endParaRPr lang="ru-RU" sz="1600" b="1" i="1" dirty="0">
              <a:solidFill>
                <a:srgbClr val="FF0000"/>
              </a:solidFill>
            </a:endParaRPr>
          </a:p>
        </p:txBody>
      </p:sp>
      <p:sp>
        <p:nvSpPr>
          <p:cNvPr id="12" name="TextBox 11"/>
          <p:cNvSpPr txBox="1"/>
          <p:nvPr/>
        </p:nvSpPr>
        <p:spPr>
          <a:xfrm>
            <a:off x="3635896" y="6309320"/>
            <a:ext cx="1368152" cy="400110"/>
          </a:xfrm>
          <a:prstGeom prst="rect">
            <a:avLst/>
          </a:prstGeom>
          <a:noFill/>
        </p:spPr>
        <p:txBody>
          <a:bodyPr wrap="square" rtlCol="0">
            <a:spAutoFit/>
          </a:bodyPr>
          <a:lstStyle/>
          <a:p>
            <a:r>
              <a:rPr lang="ru-RU" sz="2000" dirty="0" smtClean="0">
                <a:solidFill>
                  <a:srgbClr val="FF0000"/>
                </a:solidFill>
              </a:rPr>
              <a:t>2013 год</a:t>
            </a:r>
            <a:endParaRPr lang="ru-RU" sz="2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6627" name="Rectangle 3"/>
          <p:cNvSpPr>
            <a:spLocks noChangeArrowheads="1"/>
          </p:cNvSpPr>
          <p:nvPr/>
        </p:nvSpPr>
        <p:spPr bwMode="auto">
          <a:xfrm>
            <a:off x="323528" y="92333"/>
            <a:ext cx="8208912"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l" defTabSz="914400" rtl="0" eaLnBrk="1" fontAlgn="base" latinLnBrk="0" hangingPunct="1">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Источниками техногенных выбросов в атмосферу на территории МО «Поселок Володарский» являются отопительные котельные, автотранспорт и обслуживающие его объекты, промышленные и пищевые предприятия, объекты дорожной ремонтно-строительной службы.</a:t>
            </a:r>
            <a:endParaRPr kumimoji="0" lang="ru-RU" sz="160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Источниками</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шумового и иного воздействия служат проходящие по территории муниципального образования автомобильные дороги, расположенные в жилой зоне поселка, трансформаторы,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электроподстанций</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ru-RU" sz="160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Источниками загрязнения поверхностных и подземных вод являются  площадки   промпредприятий  с неорганизованным сбором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промливневых</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стоков, причальные сооружения и речной флот, выгребные ямы на территории населенных мест, объекты размещения канализационных стоков и нечистот (поля фильтрации), площадки складирования навоза.</a:t>
            </a:r>
            <a:endParaRPr kumimoji="0" lang="ru-RU" sz="160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Экологически опасными объектами являются расположенные в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водоохранной</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зоне реки Чурки и в границах жилой застройки асфальтобетонный завод ГП ОА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Володарское</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производственная база ОАО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Астраханьавтодор</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ООО РПСК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Держава-Шиппинг</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(рыбоконсервный </a:t>
            </a:r>
            <a:r>
              <a:rPr kumimoji="0" lang="ru-RU"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завод</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производственная зона ВЧ 2349 ПС ФСБ РФ.</a:t>
            </a:r>
            <a:endParaRPr kumimoji="0" lang="ru-RU" sz="160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Большая часть производственных объектов, оказывающих негативное воздействие на состояние атмосферного воздуха, находится в селитебной зоне пос. Володарский. Санитарно-защитные зоны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промплощадок</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в основном не организованы, в границах СЗЗ расположена жилая застройка.</a:t>
            </a:r>
            <a:endParaRPr kumimoji="0" lang="ru-RU" sz="160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Величина атмохимической нагрузки на территории муниципального образования достигает 14,0 тонн выбросов /км</a:t>
            </a:r>
            <a:r>
              <a:rPr kumimoji="0" lang="ru-RU" sz="1600" u="none" strike="noStrike" cap="none" normalizeH="0" baseline="30000" dirty="0" smtClean="0">
                <a:ln>
                  <a:noFill/>
                </a:ln>
                <a:solidFill>
                  <a:srgbClr val="000000"/>
                </a:solidFill>
                <a:effectLst/>
                <a:latin typeface="Calibri" pitchFamily="34" charset="0"/>
                <a:ea typeface="Times New Roman" pitchFamily="18" charset="0"/>
                <a:cs typeface="Times New Roman" pitchFamily="18" charset="0"/>
              </a:rPr>
              <a:t>2</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в год, что значительно превышает средний показатель по району.</a:t>
            </a:r>
            <a:endParaRPr kumimoji="0" lang="ru-RU" sz="160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Источником воды для водоснабжения населения МО «Володарский сельсовет» служит пр. Чурка в месте разветвления р. </a:t>
            </a:r>
            <a:r>
              <a:rPr kumimoji="0" lang="ru-RU" sz="160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Бузан</a:t>
            </a:r>
            <a:r>
              <a:rPr kumimoji="0" lang="ru-RU" sz="160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Вода  перед  подачей потребителям проходит очистку на водопроводных очистных сооружениях, расположенных в с. Козлово.</a:t>
            </a:r>
            <a:endParaRPr kumimoji="0" lang="ru-RU" sz="160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7652" name="Rectangle 4"/>
          <p:cNvSpPr>
            <a:spLocks noChangeArrowheads="1"/>
          </p:cNvSpPr>
          <p:nvPr/>
        </p:nvSpPr>
        <p:spPr bwMode="auto">
          <a:xfrm>
            <a:off x="467544" y="188640"/>
            <a:ext cx="849694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7663"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 балансе хозяйственно-питьевого водоснабжения доля поверхностных вод составляет 100 %. Запасы пресных подземных вод на территории МО «Поселок Володарский» не разведаны.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Качество волжской воды ниже Волгоградского водохранилища и водотоков, формирующих дельту Волги, зависит от степени загрязнения вод, сбрасываемых в нижний бьеф Волгоградского гидроузла.</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В 2002 году по данным АЦ ГМОС наиболее загрязненными были воды рукава </a:t>
            </a:r>
            <a:r>
              <a:rPr kumimoji="0" lang="ru-RU"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Бузан</a:t>
            </a: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по состоянию которых этот рукав был отнесен в категорию кризисной экологической ситуации (2 градация из 5) или очень высокой степени экологического неблагополучия (I градация из 3).</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Территории характеризуется загрязнением водных ресурсов, истощением рыбных запасов, общим засолением почв (обвалованная территория).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38417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Современные физико-геологические процессы на территории (эрозионная деятельность рек, затопление территории паводковыми водами, подтопление грунтовыми водами, </a:t>
            </a:r>
            <a:r>
              <a:rPr kumimoji="0" lang="ru-RU"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просадочные</a:t>
            </a: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явления и другие) требуют осуществления специальных инженерных мероприятий</a:t>
            </a:r>
            <a:r>
              <a:rPr kumimoji="0" lang="ru-RU" sz="1300"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Рисунок 3" descr="23067.jpg"/>
          <p:cNvPicPr>
            <a:picLocks noChangeAspect="1"/>
          </p:cNvPicPr>
          <p:nvPr/>
        </p:nvPicPr>
        <p:blipFill>
          <a:blip r:embed="rId3" cstate="print"/>
          <a:stretch>
            <a:fillRect/>
          </a:stretch>
        </p:blipFill>
        <p:spPr>
          <a:xfrm>
            <a:off x="683568" y="4797152"/>
            <a:ext cx="2980407" cy="1844824"/>
          </a:xfrm>
          <a:prstGeom prst="rect">
            <a:avLst/>
          </a:prstGeom>
        </p:spPr>
      </p:pic>
      <p:pic>
        <p:nvPicPr>
          <p:cNvPr id="2050" name="Picture 2" descr="C:\Users\admin\Downloads\869420969.jpg"/>
          <p:cNvPicPr>
            <a:picLocks noChangeAspect="1" noChangeArrowheads="1"/>
          </p:cNvPicPr>
          <p:nvPr/>
        </p:nvPicPr>
        <p:blipFill>
          <a:blip r:embed="rId4" cstate="print"/>
          <a:srcRect/>
          <a:stretch>
            <a:fillRect/>
          </a:stretch>
        </p:blipFill>
        <p:spPr bwMode="auto">
          <a:xfrm>
            <a:off x="5508104" y="4797152"/>
            <a:ext cx="2664296" cy="18364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184666"/>
            <a:ext cx="8532440" cy="2031325"/>
          </a:xfrm>
          <a:prstGeom prst="rect">
            <a:avLst/>
          </a:prstGeom>
          <a:noFill/>
        </p:spPr>
        <p:txBody>
          <a:bodyPr wrap="square" rtlCol="0">
            <a:spAutoFit/>
          </a:bodyPr>
          <a:lstStyle/>
          <a:p>
            <a:endParaRPr lang="ru-RU" dirty="0" smtClean="0">
              <a:solidFill>
                <a:srgbClr val="00FF00"/>
              </a:solidFill>
            </a:endParaRPr>
          </a:p>
          <a:p>
            <a:endParaRPr lang="ru-RU" dirty="0" smtClean="0">
              <a:solidFill>
                <a:srgbClr val="00FF00"/>
              </a:solidFill>
            </a:endParaRPr>
          </a:p>
          <a:p>
            <a:endParaRPr lang="ru-RU" dirty="0" smtClean="0">
              <a:solidFill>
                <a:srgbClr val="00FF00"/>
              </a:solidFill>
            </a:endParaRPr>
          </a:p>
          <a:p>
            <a:endParaRPr lang="ru-RU" dirty="0" smtClean="0">
              <a:solidFill>
                <a:srgbClr val="00FF00"/>
              </a:solidFill>
            </a:endParaRPr>
          </a:p>
          <a:p>
            <a:endParaRPr lang="ru-RU" dirty="0" smtClean="0">
              <a:solidFill>
                <a:srgbClr val="00FF00"/>
              </a:solidFill>
            </a:endParaRPr>
          </a:p>
          <a:p>
            <a:endParaRPr lang="ru-RU" dirty="0" smtClean="0"/>
          </a:p>
          <a:p>
            <a:endParaRPr lang="ru-RU" dirty="0"/>
          </a:p>
        </p:txBody>
      </p:sp>
      <p:pic>
        <p:nvPicPr>
          <p:cNvPr id="2"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1547664" y="188640"/>
            <a:ext cx="1584176" cy="369332"/>
          </a:xfrm>
          <a:prstGeom prst="rect">
            <a:avLst/>
          </a:prstGeom>
          <a:noFill/>
        </p:spPr>
        <p:txBody>
          <a:bodyPr wrap="square" rtlCol="0">
            <a:spAutoFit/>
          </a:bodyPr>
          <a:lstStyle/>
          <a:p>
            <a:endParaRPr lang="ru-RU" dirty="0"/>
          </a:p>
        </p:txBody>
      </p:sp>
      <p:sp>
        <p:nvSpPr>
          <p:cNvPr id="6" name="TextBox 5"/>
          <p:cNvSpPr txBox="1"/>
          <p:nvPr/>
        </p:nvSpPr>
        <p:spPr>
          <a:xfrm>
            <a:off x="0" y="188640"/>
            <a:ext cx="8388424" cy="338554"/>
          </a:xfrm>
          <a:prstGeom prst="rect">
            <a:avLst/>
          </a:prstGeom>
          <a:noFill/>
        </p:spPr>
        <p:txBody>
          <a:bodyPr wrap="square" rtlCol="0">
            <a:spAutoFit/>
          </a:bodyPr>
          <a:lstStyle/>
          <a:p>
            <a:r>
              <a:rPr lang="ru-RU" sz="1600" dirty="0" smtClean="0">
                <a:solidFill>
                  <a:srgbClr val="00FF00"/>
                </a:solidFill>
              </a:rPr>
              <a:t>                      Экологический мониторинг окружающей среды с.  </a:t>
            </a:r>
            <a:r>
              <a:rPr lang="ru-RU" sz="1600" dirty="0" err="1" smtClean="0">
                <a:solidFill>
                  <a:srgbClr val="00FF00"/>
                </a:solidFill>
              </a:rPr>
              <a:t>Мултаново</a:t>
            </a:r>
            <a:r>
              <a:rPr lang="ru-RU" sz="1600" dirty="0" smtClean="0">
                <a:solidFill>
                  <a:srgbClr val="00FF00"/>
                </a:solidFill>
              </a:rPr>
              <a:t>.</a:t>
            </a:r>
            <a:endParaRPr lang="ru-RU" sz="1600" dirty="0">
              <a:solidFill>
                <a:srgbClr val="00FF00"/>
              </a:solidFill>
            </a:endParaRPr>
          </a:p>
        </p:txBody>
      </p:sp>
      <p:sp>
        <p:nvSpPr>
          <p:cNvPr id="7" name="TextBox 6"/>
          <p:cNvSpPr txBox="1"/>
          <p:nvPr/>
        </p:nvSpPr>
        <p:spPr>
          <a:xfrm>
            <a:off x="539552" y="764704"/>
            <a:ext cx="8064896" cy="4247317"/>
          </a:xfrm>
          <a:prstGeom prst="rect">
            <a:avLst/>
          </a:prstGeom>
          <a:noFill/>
        </p:spPr>
        <p:txBody>
          <a:bodyPr wrap="square" rtlCol="0">
            <a:spAutoFit/>
          </a:bodyPr>
          <a:lstStyle/>
          <a:p>
            <a:r>
              <a:rPr lang="ru-RU" dirty="0" smtClean="0"/>
              <a:t>Село </a:t>
            </a:r>
            <a:r>
              <a:rPr lang="ru-RU" dirty="0" err="1" smtClean="0"/>
              <a:t>Мултаново</a:t>
            </a:r>
            <a:r>
              <a:rPr lang="ru-RU" dirty="0" smtClean="0"/>
              <a:t> раскинулось на одном из живописных уголков природы, в дельте реки Волги. Наш край привлекает своей красотой и рыбным богатствам . С наступлением весны к нам приезжают люди с палатками из разных городов отдыхать и порыбачить. И очень важно, чтобы каждый из нас научился ценить эту красоту, беречь её, приумножить богатство края.</a:t>
            </a:r>
          </a:p>
          <a:p>
            <a:r>
              <a:rPr lang="ru-RU" dirty="0" smtClean="0"/>
              <a:t>   Экологические проблемы моего села те же, что и везде. Это первую очередь, загрязнение территории села. С ранней весны и до поздней осени в окрестностях села можно увидеть не только красивые цветы, но и целые свалки мусора. Жители села выбрасывают отходы где попало: сзади домов, на берегу реки, на дороги.</a:t>
            </a:r>
          </a:p>
          <a:p>
            <a:r>
              <a:rPr lang="ru-RU" dirty="0" smtClean="0"/>
              <a:t> Ещё одна проблема – это загрязнение воды бытовыми отходами. Каждый человек в быту использует воду для различных целей: для питья, приготовления пищи, стирки, мойки. При этом он загрязняет воду различными веществами.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1" y="0"/>
            <a:ext cx="9144000" cy="7389440"/>
          </a:xfrm>
          <a:prstGeom prst="rect">
            <a:avLst/>
          </a:prstGeom>
          <a:noFill/>
        </p:spPr>
      </p:pic>
      <p:sp>
        <p:nvSpPr>
          <p:cNvPr id="3" name="TextBox 2"/>
          <p:cNvSpPr txBox="1"/>
          <p:nvPr/>
        </p:nvSpPr>
        <p:spPr>
          <a:xfrm>
            <a:off x="755576" y="260648"/>
            <a:ext cx="7992888" cy="3139321"/>
          </a:xfrm>
          <a:prstGeom prst="rect">
            <a:avLst/>
          </a:prstGeom>
          <a:noFill/>
        </p:spPr>
        <p:txBody>
          <a:bodyPr wrap="square" rtlCol="0">
            <a:spAutoFit/>
          </a:bodyPr>
          <a:lstStyle/>
          <a:p>
            <a:r>
              <a:rPr lang="ru-RU" dirty="0" smtClean="0"/>
              <a:t>Еще в давние времена народная мудрость вывела формулу взаимосвязи поведения человека по отношению к воде. В народе это взаимосвязь определена на пословицей : «Не плюй в колодец, пригодится воды напиться». Она отражает зависимость будущих последствий от нынешних последствии загрязняющих воду. Мы должны помнить, что всегда будет необходимость в чистой воде, чтоб потом не пришлось жалеть о своих действиях, надо беречь воду и не допускать её загрязнения сегодня.</a:t>
            </a:r>
          </a:p>
          <a:p>
            <a:r>
              <a:rPr lang="ru-RU" dirty="0" smtClean="0"/>
              <a:t> Мы, учащиеся, чтобы помочь своему селу, устраиваем субботники : убираем территории села школы. Берег реки помогаем ветеранам, весной сажаем деревья. </a:t>
            </a:r>
            <a:endParaRPr lang="ru-RU" dirty="0"/>
          </a:p>
        </p:txBody>
      </p:sp>
      <p:pic>
        <p:nvPicPr>
          <p:cNvPr id="4" name="Picture 3" descr="C:\Users\admin\Documents\Файлы Mail.Ru Агента\esetov.30@bk.ru\sergazieva55_95@mail.ru\Фото1636.jpg"/>
          <p:cNvPicPr>
            <a:picLocks noChangeAspect="1" noChangeArrowheads="1"/>
          </p:cNvPicPr>
          <p:nvPr/>
        </p:nvPicPr>
        <p:blipFill>
          <a:blip r:embed="rId3" cstate="print"/>
          <a:srcRect/>
          <a:stretch>
            <a:fillRect/>
          </a:stretch>
        </p:blipFill>
        <p:spPr bwMode="auto">
          <a:xfrm rot="348673">
            <a:off x="395536" y="3717032"/>
            <a:ext cx="3079520" cy="2664296"/>
          </a:xfrm>
          <a:prstGeom prst="rect">
            <a:avLst/>
          </a:prstGeom>
          <a:noFill/>
        </p:spPr>
      </p:pic>
      <p:pic>
        <p:nvPicPr>
          <p:cNvPr id="5" name="Picture 4" descr="C:\Users\admin\Documents\Файлы Mail.Ru Агента\esetov.30@bk.ru\sergazieva55_95@mail.ru\Фото1619.jpg"/>
          <p:cNvPicPr>
            <a:picLocks noChangeAspect="1" noChangeArrowheads="1"/>
          </p:cNvPicPr>
          <p:nvPr/>
        </p:nvPicPr>
        <p:blipFill>
          <a:blip r:embed="rId4" cstate="print"/>
          <a:srcRect/>
          <a:stretch>
            <a:fillRect/>
          </a:stretch>
        </p:blipFill>
        <p:spPr bwMode="auto">
          <a:xfrm rot="247932">
            <a:off x="5220072" y="3717032"/>
            <a:ext cx="2990101" cy="2458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0" y="0"/>
            <a:ext cx="9143999" cy="7523312"/>
          </a:xfrm>
          <a:prstGeom prst="rect">
            <a:avLst/>
          </a:prstGeom>
          <a:noFill/>
        </p:spPr>
      </p:pic>
      <p:sp>
        <p:nvSpPr>
          <p:cNvPr id="4" name="TextBox 3"/>
          <p:cNvSpPr txBox="1"/>
          <p:nvPr/>
        </p:nvSpPr>
        <p:spPr>
          <a:xfrm>
            <a:off x="539552" y="764025"/>
            <a:ext cx="7848872" cy="6001643"/>
          </a:xfrm>
          <a:prstGeom prst="rect">
            <a:avLst/>
          </a:prstGeom>
          <a:noFill/>
        </p:spPr>
        <p:txBody>
          <a:bodyPr wrap="square" rtlCol="0">
            <a:spAutoFit/>
          </a:bodyPr>
          <a:lstStyle/>
          <a:p>
            <a:r>
              <a:rPr lang="ru-RU" sz="1200" dirty="0" smtClean="0"/>
              <a:t>Закройте глаза и представьте такую картину: вы на берегу чистой речки, на зеленой лужайке, вдыхаете аромат свежего воздуха, подбегаете босиком к реке и, прильнув к ней губами, жадно пьете вкусную прохладную воду. А теперь откройте глаза, оглянитесь вокруг и скажите, где вы можете наяву увидеть подобное. Наши реки, лужайки, леса, воздух испытали такое тлетворное влияние цивилизации, что пора бить тревогу. Разумный человек уже давно не рискнет напиться из реки или озера, пройтись босиком по берегу. Горы мусора, свалки, деревья с гирляндами полиэтиленовых пакетов — вот и вся красота окружающей природы.</a:t>
            </a:r>
          </a:p>
          <a:p>
            <a:r>
              <a:rPr lang="ru-RU" sz="1200" dirty="0" smtClean="0"/>
              <a:t>Удивительно, как мы выживаем в таких условиях. Ведь воздух и вода содержат такую гремучую смесь тяжелых металлов и других вредных для здоровья компонентов, что превышает все мыслимые и немыслимые нормы. Даже пребывая в туристических зонах родной страны, мы испытываем разочарование, так как «Цивилизация» делает свое «черное дело» и здесь.</a:t>
            </a:r>
          </a:p>
          <a:p>
            <a:r>
              <a:rPr lang="ru-RU" sz="1200" dirty="0" smtClean="0"/>
              <a:t>Почему человечество столь беспечно? Создается ощущение, что большинство живет по принципу «а после нас хоть потоп». Сколько ужасных ошибок допущено, сколько произошло глобальных катастроф. И ничему это нас не учит.</a:t>
            </a:r>
          </a:p>
          <a:p>
            <a:r>
              <a:rPr lang="ru-RU" sz="1200" dirty="0" smtClean="0"/>
              <a:t>Та экологическая работа, которая проводится сейчас — лишь жалкое подобие необходимой деятельности. А ведь это несложно — жить в гармонии с природой, отвечать благодарностью и заботой на ее дары.</a:t>
            </a:r>
          </a:p>
          <a:p>
            <a:r>
              <a:rPr lang="ru-RU" sz="1200" dirty="0" smtClean="0"/>
              <a:t>Нельзя допустить, чтобы люди</a:t>
            </a:r>
            <a:br>
              <a:rPr lang="ru-RU" sz="1200" dirty="0" smtClean="0"/>
            </a:br>
            <a:r>
              <a:rPr lang="ru-RU" sz="1200" dirty="0" smtClean="0"/>
              <a:t>направляли на свое собственное</a:t>
            </a:r>
            <a:br>
              <a:rPr lang="ru-RU" sz="1200" dirty="0" smtClean="0"/>
            </a:br>
            <a:r>
              <a:rPr lang="ru-RU" sz="1200" dirty="0" smtClean="0"/>
              <a:t>уничтожение те силы природы,</a:t>
            </a:r>
            <a:br>
              <a:rPr lang="ru-RU" sz="1200" dirty="0" smtClean="0"/>
            </a:br>
            <a:r>
              <a:rPr lang="ru-RU" sz="1200" dirty="0" smtClean="0"/>
              <a:t>которые они сумели открыть и покорить.</a:t>
            </a:r>
            <a:br>
              <a:rPr lang="ru-RU" sz="1200" dirty="0" smtClean="0"/>
            </a:br>
            <a:r>
              <a:rPr lang="ru-RU" sz="1200" dirty="0" smtClean="0"/>
              <a:t>Ф. </a:t>
            </a:r>
            <a:r>
              <a:rPr lang="ru-RU" sz="1200" dirty="0" err="1" smtClean="0"/>
              <a:t>Жолио-Кюри</a:t>
            </a:r>
            <a:endParaRPr lang="ru-RU" sz="1200" dirty="0" smtClean="0"/>
          </a:p>
          <a:p>
            <a:r>
              <a:rPr lang="ru-RU" sz="1200" dirty="0" smtClean="0"/>
              <a:t>Вырубаете леса — посадите молодняк, потребляете воду — очистите реки. На практике же получается, что мы плюем в колодец, из которого сами же и пьем. В результате мы имеем высокую смертность, низкий уровень здоровья, отсутствие элементарной культуры у большого процента населения (где живу, там и сорю). А исправлять допущенные ошибки с каждым годом все сложнее и сложнее. Для очистки только нескольких метров водоема необходимо столько денежных затрат, что хватило бы для строительства одноэтажного дома. Не хватает природе хозяйской руки, которая бы уберегла, защитила от технологических «монстров».</a:t>
            </a:r>
          </a:p>
          <a:p>
            <a:r>
              <a:rPr lang="ru-RU" sz="1200" dirty="0" smtClean="0"/>
              <a:t>Не отдаляйтесь от своей матери — природы, а то возвращаться «блудным детям» будет некуда. Пусть экологический набат прозвучит в сердце каждого. Начинайте бороться за выживание уже сегодня. Вместе мы сможем многое, но только вместе.</a:t>
            </a:r>
            <a:endParaRPr lang="ru-RU" sz="1200" dirty="0"/>
          </a:p>
        </p:txBody>
      </p:sp>
      <p:sp>
        <p:nvSpPr>
          <p:cNvPr id="5" name="TextBox 4"/>
          <p:cNvSpPr txBox="1"/>
          <p:nvPr/>
        </p:nvSpPr>
        <p:spPr>
          <a:xfrm>
            <a:off x="1115616" y="188640"/>
            <a:ext cx="3960440" cy="369332"/>
          </a:xfrm>
          <a:prstGeom prst="rect">
            <a:avLst/>
          </a:prstGeom>
          <a:noFill/>
        </p:spPr>
        <p:txBody>
          <a:bodyPr wrap="square" rtlCol="0">
            <a:spAutoFit/>
          </a:bodyPr>
          <a:lstStyle/>
          <a:p>
            <a:r>
              <a:rPr lang="ru-RU" dirty="0" smtClean="0">
                <a:solidFill>
                  <a:srgbClr val="00FF00"/>
                </a:solidFill>
              </a:rPr>
              <a:t>                        Моё отношение.</a:t>
            </a:r>
            <a:endParaRPr lang="ru-RU" dirty="0">
              <a:solidFill>
                <a:srgbClr val="00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 name="TextBox 2"/>
          <p:cNvSpPr txBox="1"/>
          <p:nvPr/>
        </p:nvSpPr>
        <p:spPr>
          <a:xfrm>
            <a:off x="971600" y="188640"/>
            <a:ext cx="5112568" cy="1785104"/>
          </a:xfrm>
          <a:prstGeom prst="rect">
            <a:avLst/>
          </a:prstGeom>
          <a:noFill/>
        </p:spPr>
        <p:txBody>
          <a:bodyPr wrap="square" rtlCol="0">
            <a:spAutoFit/>
          </a:bodyPr>
          <a:lstStyle/>
          <a:p>
            <a:r>
              <a:rPr lang="ru-RU" sz="2000" dirty="0" smtClean="0">
                <a:solidFill>
                  <a:srgbClr val="00FF00"/>
                </a:solidFill>
              </a:rPr>
              <a:t>        Список используемой литературы:</a:t>
            </a:r>
          </a:p>
          <a:p>
            <a:endParaRPr lang="ru-RU" dirty="0" smtClean="0"/>
          </a:p>
          <a:p>
            <a:endParaRPr lang="ru-RU" dirty="0" smtClean="0"/>
          </a:p>
          <a:p>
            <a:endParaRPr lang="ru-RU" dirty="0" smtClean="0"/>
          </a:p>
          <a:p>
            <a:endParaRPr lang="ru-RU" dirty="0" smtClean="0"/>
          </a:p>
          <a:p>
            <a:endParaRPr lang="ru-RU" dirty="0"/>
          </a:p>
        </p:txBody>
      </p:sp>
      <p:sp>
        <p:nvSpPr>
          <p:cNvPr id="4099" name="Rectangle 3"/>
          <p:cNvSpPr>
            <a:spLocks noChangeArrowheads="1"/>
          </p:cNvSpPr>
          <p:nvPr/>
        </p:nvSpPr>
        <p:spPr bwMode="auto">
          <a:xfrm>
            <a:off x="503040" y="1340768"/>
            <a:ext cx="864096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1.</a:t>
            </a:r>
            <a:r>
              <a:rPr kumimoji="0" lang="ru-RU" b="1" i="0" u="none" strike="noStrike" cap="none" normalizeH="0" baseline="0" dirty="0" smtClean="0">
                <a:ln>
                  <a:noFill/>
                </a:ln>
                <a:solidFill>
                  <a:srgbClr val="000000"/>
                </a:solidFill>
                <a:effectLst/>
                <a:latin typeface="Calibri"/>
                <a:ea typeface="Times New Roman" pitchFamily="18" charset="0"/>
                <a:cs typeface="Tahoma" pitchFamily="34" charset="0"/>
              </a:rPr>
              <a:t> </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Бернард Небел. Наука об окружающей среде (В 2х томах), М.: Мир, </a:t>
            </a:r>
            <a:r>
              <a:rPr kumimoji="0" lang="ru-RU" b="0" i="0" u="none" strike="noStrike" cap="none" normalizeH="0" dirty="0" smtClean="0">
                <a:ln>
                  <a:noFill/>
                </a:ln>
                <a:solidFill>
                  <a:srgbClr val="000000"/>
                </a:solidFill>
                <a:effectLst/>
                <a:latin typeface="Tahoma" pitchFamily="34" charset="0"/>
                <a:ea typeface="Times New Roman" pitchFamily="18" charset="0"/>
                <a:cs typeface="Tahoma" pitchFamily="34" charset="0"/>
              </a:rPr>
              <a:t>   </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1993</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2. Информационное агентство </a:t>
            </a:r>
            <a:r>
              <a:rPr kumimoji="0" lang="ru-RU"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ВолгаИнформ</a:t>
            </a:r>
            <a:r>
              <a:rPr kumimoji="0" lang="ru-RU"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//1.12.04</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3. </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Радзевич</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Н.Н., </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Пашканг</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К.В. Охрана и преобразование природы. - М.: Просвещение, 1986.</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4. Экология, окружающая среда и человек/под ред. Ю.В.Новикова. Издательско-торговый дом </a:t>
            </a:r>
            <a:r>
              <a:rPr kumimoji="0" lang="ru-RU"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Гранд</a:t>
            </a:r>
            <a:r>
              <a:rPr kumimoji="0" lang="ru-RU"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Москва, 1998</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0" name="Picture 4" descr="C:\Users\admin\Downloads\i (9).jpg"/>
          <p:cNvPicPr>
            <a:picLocks noChangeAspect="1" noChangeArrowheads="1"/>
          </p:cNvPicPr>
          <p:nvPr/>
        </p:nvPicPr>
        <p:blipFill>
          <a:blip r:embed="rId3" cstate="print"/>
          <a:srcRect/>
          <a:stretch>
            <a:fillRect/>
          </a:stretch>
        </p:blipFill>
        <p:spPr bwMode="auto">
          <a:xfrm>
            <a:off x="2195736" y="4408032"/>
            <a:ext cx="3672408" cy="218932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C:\Users\admin\Downloads\siniy_pyatna_fon_odnotonnyy_69084_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0" y="0"/>
            <a:ext cx="8748464" cy="5078313"/>
          </a:xfrm>
          <a:prstGeom prst="rect">
            <a:avLst/>
          </a:prstGeom>
          <a:noFill/>
        </p:spPr>
        <p:txBody>
          <a:bodyPr wrap="square" rtlCol="0">
            <a:spAutoFit/>
          </a:bodyPr>
          <a:lstStyle/>
          <a:p>
            <a:r>
              <a:rPr lang="ru-RU" dirty="0" smtClean="0"/>
              <a:t>                                       </a:t>
            </a:r>
            <a:r>
              <a:rPr lang="ru-RU" dirty="0" smtClean="0">
                <a:solidFill>
                  <a:srgbClr val="00FF00"/>
                </a:solidFill>
              </a:rPr>
              <a:t> СОДЕРЖАНИЕ </a:t>
            </a:r>
          </a:p>
          <a:p>
            <a:endParaRPr lang="ru-RU" dirty="0" smtClean="0"/>
          </a:p>
          <a:p>
            <a:endParaRPr lang="ru-RU" dirty="0" smtClean="0"/>
          </a:p>
          <a:p>
            <a:r>
              <a:rPr lang="ru-RU" dirty="0" smtClean="0"/>
              <a:t> 1.Эппиграф. . . . . . . . . . . . . . . . . . . . . . 3 </a:t>
            </a:r>
          </a:p>
          <a:p>
            <a:endParaRPr lang="ru-RU" dirty="0" smtClean="0"/>
          </a:p>
          <a:p>
            <a:r>
              <a:rPr lang="ru-RU" dirty="0" smtClean="0"/>
              <a:t>2. Основные источники загрязнения окружающей среды</a:t>
            </a:r>
          </a:p>
          <a:p>
            <a:r>
              <a:rPr lang="ru-RU" dirty="0" smtClean="0"/>
              <a:t>                                      г. Астрахани. . . . . . . . . . . . . . 4 – 9</a:t>
            </a:r>
          </a:p>
          <a:p>
            <a:endParaRPr lang="ru-RU" dirty="0" smtClean="0"/>
          </a:p>
          <a:p>
            <a:r>
              <a:rPr lang="ru-RU" dirty="0" smtClean="0"/>
              <a:t>3. Основные источники загрязнения окружающей среды </a:t>
            </a:r>
          </a:p>
          <a:p>
            <a:r>
              <a:rPr lang="ru-RU" dirty="0" smtClean="0"/>
              <a:t>                     Володарского района. . . . . . . . . . . . . . .10 – 12    </a:t>
            </a:r>
          </a:p>
          <a:p>
            <a:endParaRPr lang="ru-RU" dirty="0" smtClean="0"/>
          </a:p>
          <a:p>
            <a:r>
              <a:rPr lang="ru-RU" dirty="0" smtClean="0"/>
              <a:t>4. Основные источники загрязнения окружающей среды </a:t>
            </a:r>
          </a:p>
          <a:p>
            <a:r>
              <a:rPr lang="ru-RU" dirty="0" smtClean="0"/>
              <a:t>                                с. </a:t>
            </a:r>
            <a:r>
              <a:rPr lang="ru-RU" dirty="0" err="1" smtClean="0"/>
              <a:t>Мултаново</a:t>
            </a:r>
            <a:r>
              <a:rPr lang="ru-RU" dirty="0" smtClean="0"/>
              <a:t>. . . . . . . . . . . . . . . . . . .13-14</a:t>
            </a:r>
          </a:p>
          <a:p>
            <a:endParaRPr lang="ru-RU" dirty="0" smtClean="0"/>
          </a:p>
          <a:p>
            <a:r>
              <a:rPr lang="ru-RU" dirty="0" smtClean="0"/>
              <a:t>5. Моё отношение. . . . . . . . . . . . . . . . .15</a:t>
            </a:r>
          </a:p>
          <a:p>
            <a:endParaRPr lang="ru-RU" dirty="0" smtClean="0"/>
          </a:p>
          <a:p>
            <a:r>
              <a:rPr lang="ru-RU" dirty="0" smtClean="0"/>
              <a:t>6.Список используемой литературы. . . . . . . . . . . . . . . . . .16</a:t>
            </a:r>
          </a:p>
          <a:p>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74342480_bfoto_ru_50.jpg"/>
          <p:cNvPicPr>
            <a:picLocks noChangeAspect="1" noChangeArrowheads="1"/>
          </p:cNvPicPr>
          <p:nvPr/>
        </p:nvPicPr>
        <p:blipFill>
          <a:blip r:embed="rId3" cstate="print"/>
          <a:srcRect/>
          <a:stretch>
            <a:fillRect/>
          </a:stretch>
        </p:blipFill>
        <p:spPr bwMode="auto">
          <a:xfrm>
            <a:off x="0" y="0"/>
            <a:ext cx="9396536" cy="6858000"/>
          </a:xfrm>
          <a:prstGeom prst="rect">
            <a:avLst/>
          </a:prstGeom>
          <a:noFill/>
        </p:spPr>
      </p:pic>
      <p:sp>
        <p:nvSpPr>
          <p:cNvPr id="4" name="TextBox 3"/>
          <p:cNvSpPr txBox="1"/>
          <p:nvPr/>
        </p:nvSpPr>
        <p:spPr>
          <a:xfrm>
            <a:off x="323528" y="908720"/>
            <a:ext cx="8568952" cy="2862322"/>
          </a:xfrm>
          <a:prstGeom prst="rect">
            <a:avLst/>
          </a:prstGeom>
          <a:noFill/>
        </p:spPr>
        <p:txBody>
          <a:bodyPr wrap="square" rtlCol="0">
            <a:spAutoFit/>
          </a:bodyPr>
          <a:lstStyle/>
          <a:p>
            <a:pPr algn="ctr"/>
            <a:r>
              <a:rPr lang="ru-RU" sz="3600" dirty="0" smtClean="0">
                <a:solidFill>
                  <a:srgbClr val="FF0066"/>
                </a:solidFill>
              </a:rPr>
              <a:t>  «Есть такое твердое правило                Встал поутру, умылся, привел себя в                  порядок</a:t>
            </a:r>
          </a:p>
          <a:p>
            <a:pPr algn="ctr"/>
            <a:r>
              <a:rPr lang="ru-RU" sz="3600" dirty="0" smtClean="0">
                <a:solidFill>
                  <a:srgbClr val="FF0066"/>
                </a:solidFill>
              </a:rPr>
              <a:t>И сразу же приведи в порядок свою планету».</a:t>
            </a:r>
            <a:endParaRPr lang="ru-RU" sz="3600" dirty="0">
              <a:solidFill>
                <a:srgbClr val="FF0066"/>
              </a:solidFill>
            </a:endParaRPr>
          </a:p>
        </p:txBody>
      </p:sp>
      <p:sp>
        <p:nvSpPr>
          <p:cNvPr id="5" name="TextBox 4"/>
          <p:cNvSpPr txBox="1"/>
          <p:nvPr/>
        </p:nvSpPr>
        <p:spPr>
          <a:xfrm>
            <a:off x="6372200" y="4509120"/>
            <a:ext cx="2520280" cy="523220"/>
          </a:xfrm>
          <a:prstGeom prst="rect">
            <a:avLst/>
          </a:prstGeom>
          <a:noFill/>
        </p:spPr>
        <p:txBody>
          <a:bodyPr wrap="square" rtlCol="0">
            <a:spAutoFit/>
          </a:bodyPr>
          <a:lstStyle/>
          <a:p>
            <a:r>
              <a:rPr lang="ru-RU" sz="2800" dirty="0" smtClean="0">
                <a:solidFill>
                  <a:srgbClr val="FF0066"/>
                </a:solidFill>
              </a:rPr>
              <a:t>С. </a:t>
            </a:r>
            <a:r>
              <a:rPr lang="ru-RU" sz="2800" dirty="0" err="1" smtClean="0">
                <a:solidFill>
                  <a:srgbClr val="FF0066"/>
                </a:solidFill>
              </a:rPr>
              <a:t>Экзюпери</a:t>
            </a:r>
            <a:r>
              <a:rPr lang="ru-RU" dirty="0" smtClean="0">
                <a:solidFill>
                  <a:srgbClr val="FF0066"/>
                </a:solidFill>
              </a:rPr>
              <a:t>.</a:t>
            </a:r>
            <a:endParaRPr lang="ru-RU" dirty="0">
              <a:solidFill>
                <a:srgbClr val="FF0066"/>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323528" y="0"/>
            <a:ext cx="8136904" cy="707886"/>
          </a:xfrm>
          <a:prstGeom prst="rect">
            <a:avLst/>
          </a:prstGeom>
          <a:noFill/>
        </p:spPr>
        <p:txBody>
          <a:bodyPr wrap="square" rtlCol="0">
            <a:spAutoFit/>
          </a:bodyPr>
          <a:lstStyle/>
          <a:p>
            <a:r>
              <a:rPr lang="ru-RU" sz="2000" dirty="0" smtClean="0">
                <a:solidFill>
                  <a:srgbClr val="00FF00"/>
                </a:solidFill>
              </a:rPr>
              <a:t>        Основные источники загрязнения  окружающей среды</a:t>
            </a:r>
          </a:p>
          <a:p>
            <a:r>
              <a:rPr lang="ru-RU" sz="2000" dirty="0" smtClean="0">
                <a:solidFill>
                  <a:srgbClr val="00FF00"/>
                </a:solidFill>
              </a:rPr>
              <a:t>                                       г. Астрахани.</a:t>
            </a:r>
            <a:endParaRPr lang="ru-RU" sz="2000" dirty="0">
              <a:solidFill>
                <a:srgbClr val="00FF00"/>
              </a:solidFill>
            </a:endParaRPr>
          </a:p>
        </p:txBody>
      </p:sp>
      <p:sp>
        <p:nvSpPr>
          <p:cNvPr id="5" name="TextBox 4"/>
          <p:cNvSpPr txBox="1"/>
          <p:nvPr/>
        </p:nvSpPr>
        <p:spPr>
          <a:xfrm>
            <a:off x="611560" y="980728"/>
            <a:ext cx="7560840" cy="4801314"/>
          </a:xfrm>
          <a:prstGeom prst="rect">
            <a:avLst/>
          </a:prstGeom>
          <a:noFill/>
        </p:spPr>
        <p:txBody>
          <a:bodyPr wrap="square" rtlCol="0">
            <a:spAutoFit/>
          </a:bodyPr>
          <a:lstStyle/>
          <a:p>
            <a:r>
              <a:rPr lang="ru-RU" dirty="0" smtClean="0"/>
              <a:t>Главная геофизическая обсерватория им. Войкова ежегодно проводит исследования замеров воздуха с помощью Федеральной государственной метеорологической службы «Росгидромет» в 260 городах России. По результатам исследований составляется так называемый приоритетный список городов с самым высоким уровнем загрязнения воздуха. По сравнению с прошлым годом «черный список» существенно изменился. В него попали наши ближайшие соседи: Волгоград, Ставрополь, Ростов-на-Дону, причем столица Южного федерального округа оказалась в первой десятке этого списка. Как нас заверили в областном центре по гидрометеорологии, Астрахани пока не грозит занесение в «черный список». Конечно, нашу область нельзя отнести к числу самых чистых городов, но положение у нас достаточно стабильное. За последние пять лет уровень загрязнения воздуха существенно не изменился и даже имеет тенденцию снижения по некоторым загрязнителям. Контроль за качеством воздуха носит систематический характер.</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2051" name="Rectangle 3"/>
          <p:cNvSpPr>
            <a:spLocks noChangeArrowheads="1"/>
          </p:cNvSpPr>
          <p:nvPr/>
        </p:nvSpPr>
        <p:spPr bwMode="auto">
          <a:xfrm>
            <a:off x="395536" y="260648"/>
            <a:ext cx="79563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Основные источники загрязнения атмосферного воздуха </a:t>
            </a:r>
            <a:r>
              <a:rPr kumimoji="0" lang="ru-RU" b="0" i="0" u="none" strike="noStrike" cap="none" normalizeH="0" baseline="0" dirty="0" smtClean="0">
                <a:ln>
                  <a:noFill/>
                </a:ln>
                <a:effectLst/>
                <a:latin typeface="Tahoma" pitchFamily="34" charset="0"/>
                <a:ea typeface="Times New Roman" pitchFamily="18" charset="0"/>
                <a:cs typeface="Tahoma" pitchFamily="34" charset="0"/>
              </a:rPr>
              <a:t>- ООО </a:t>
            </a:r>
            <a:r>
              <a:rPr kumimoji="0" lang="ru-RU" b="0" i="0" u="none" strike="noStrike" cap="none" normalizeH="0" baseline="0" dirty="0" smtClean="0">
                <a:ln>
                  <a:noFill/>
                </a:ln>
                <a:effectLst/>
                <a:latin typeface="Calibri"/>
                <a:ea typeface="Times New Roman" pitchFamily="18" charset="0"/>
                <a:cs typeface="Tahoma" pitchFamily="34" charset="0"/>
              </a:rPr>
              <a:t>“</a:t>
            </a:r>
            <a:r>
              <a:rPr kumimoji="0" lang="ru-RU" b="0" i="0" u="none" strike="noStrike" cap="none" normalizeH="0" baseline="0" dirty="0" err="1" smtClean="0">
                <a:ln>
                  <a:noFill/>
                </a:ln>
                <a:effectLst/>
                <a:latin typeface="Tahoma" pitchFamily="34" charset="0"/>
                <a:ea typeface="Times New Roman" pitchFamily="18" charset="0"/>
                <a:cs typeface="Tahoma" pitchFamily="34" charset="0"/>
              </a:rPr>
              <a:t>Астраханьгазпром</a:t>
            </a:r>
            <a:r>
              <a:rPr kumimoji="0" lang="ru-RU" b="0" i="0" u="none" strike="noStrike" cap="none" normalizeH="0" baseline="0" dirty="0" smtClean="0">
                <a:ln>
                  <a:noFill/>
                </a:ln>
                <a:effectLst/>
                <a:latin typeface="Calibri"/>
                <a:ea typeface="Times New Roman" pitchFamily="18" charset="0"/>
                <a:cs typeface="Tahoma" pitchFamily="34" charset="0"/>
              </a:rPr>
              <a:t>”</a:t>
            </a:r>
            <a:r>
              <a:rPr kumimoji="0" lang="ru-RU" b="0" i="0" u="none" strike="noStrike" cap="none" normalizeH="0" baseline="0" dirty="0" smtClean="0">
                <a:ln>
                  <a:noFill/>
                </a:ln>
                <a:effectLst/>
                <a:latin typeface="Tahoma" pitchFamily="34" charset="0"/>
                <a:ea typeface="Times New Roman" pitchFamily="18" charset="0"/>
                <a:cs typeface="Tahoma" pitchFamily="34" charset="0"/>
              </a:rPr>
              <a:t>, ООО </a:t>
            </a:r>
            <a:r>
              <a:rPr kumimoji="0" lang="ru-RU" b="0" i="0" u="none" strike="noStrike" cap="none" normalizeH="0" baseline="0" dirty="0" smtClean="0">
                <a:ln>
                  <a:noFill/>
                </a:ln>
                <a:effectLst/>
                <a:latin typeface="Calibri"/>
                <a:ea typeface="Times New Roman" pitchFamily="18" charset="0"/>
                <a:cs typeface="Tahoma" pitchFamily="34" charset="0"/>
              </a:rPr>
              <a:t>“</a:t>
            </a:r>
            <a:r>
              <a:rPr kumimoji="0" lang="ru-RU" b="0" i="0" u="none" strike="noStrike" cap="none" normalizeH="0" baseline="0" dirty="0" err="1" smtClean="0">
                <a:ln>
                  <a:noFill/>
                </a:ln>
                <a:effectLst/>
                <a:latin typeface="Tahoma" pitchFamily="34" charset="0"/>
                <a:ea typeface="Times New Roman" pitchFamily="18" charset="0"/>
                <a:cs typeface="Tahoma" pitchFamily="34" charset="0"/>
              </a:rPr>
              <a:t>Астраханьэнерго</a:t>
            </a:r>
            <a:r>
              <a:rPr kumimoji="0" lang="ru-RU" b="0" i="0" u="none" strike="noStrike" cap="none" normalizeH="0" baseline="0" dirty="0" smtClean="0">
                <a:ln>
                  <a:noFill/>
                </a:ln>
                <a:effectLst/>
                <a:latin typeface="Calibri"/>
                <a:ea typeface="Times New Roman" pitchFamily="18" charset="0"/>
                <a:cs typeface="Tahoma" pitchFamily="34" charset="0"/>
              </a:rPr>
              <a:t>”</a:t>
            </a:r>
            <a:r>
              <a:rPr kumimoji="0" lang="ru-RU" b="0" i="0" u="none" strike="noStrike" cap="none" normalizeH="0" baseline="0" dirty="0" smtClean="0">
                <a:ln>
                  <a:noFill/>
                </a:ln>
                <a:effectLst/>
                <a:latin typeface="Tahoma" pitchFamily="34" charset="0"/>
                <a:ea typeface="Times New Roman" pitchFamily="18" charset="0"/>
                <a:cs typeface="Tahoma" pitchFamily="34" charset="0"/>
              </a:rPr>
              <a:t>. </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Основные источники загрязнения водных объектов - </a:t>
            </a:r>
            <a:r>
              <a:rPr kumimoji="0" lang="ru-RU" b="0" i="0" u="none" strike="noStrike" cap="none" normalizeH="0" baseline="0" dirty="0" smtClean="0">
                <a:ln>
                  <a:noFill/>
                </a:ln>
                <a:effectLst/>
                <a:latin typeface="Tahoma" pitchFamily="34" charset="0"/>
                <a:ea typeface="Times New Roman" pitchFamily="18" charset="0"/>
                <a:cs typeface="Tahoma" pitchFamily="34" charset="0"/>
              </a:rPr>
              <a:t>ЖКХ г. Астрахань, морской транспорт</a:t>
            </a:r>
            <a:endParaRPr kumimoji="0" lang="ru-RU"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В области отмечается низкое качество возвратных вод, сбрасываемых в открытые водоемы предприятиями - </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природопользователями</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Наиболее часто отмечается превышение по таким ингредиентам как азот аммония, азот нитритов, азот нитратов, нефтепродукты, железо, медь. Проверены сбросы 26 предприятий, 43 очистных сооружений канализации и водопроводов, 4 рыбоводных предприятий, 6 </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ливнево-дренажных</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канализаций.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В атмосферу от стационарных источников поступило 118,5 тыс. т загрязняющих веществ, в том числе в г. Астрахань - 9,2 тыс. т. </a:t>
            </a:r>
            <a:r>
              <a:rPr lang="ru-RU" dirty="0" smtClean="0"/>
              <a:t>Основным загрязнителем воздушного бассейна области является предприятие ООО “</a:t>
            </a:r>
            <a:r>
              <a:rPr lang="ru-RU" dirty="0" err="1" smtClean="0"/>
              <a:t>Астраханьгазпром</a:t>
            </a:r>
            <a:r>
              <a:rPr lang="ru-RU" dirty="0" smtClean="0"/>
              <a:t>” - его выбросы составляют 102 тыс. т или 86% от областного объема. Увеличение валовых выбросов загрязняющих веществ в атмосферу на предприятии ООО “</a:t>
            </a:r>
            <a:r>
              <a:rPr lang="ru-RU" dirty="0" err="1" smtClean="0"/>
              <a:t>Астраханьгазпром</a:t>
            </a:r>
            <a:r>
              <a:rPr lang="ru-RU" dirty="0" smtClean="0"/>
              <a:t>” по сравнению с 2002 г. на 3,2 тыс. т связано с увеличением объемов переработки пластового газа.</a:t>
            </a:r>
            <a:endPar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0" y="-747464"/>
            <a:ext cx="9144000" cy="7605464"/>
          </a:xfrm>
          <a:prstGeom prst="rect">
            <a:avLst/>
          </a:prstGeom>
          <a:noFill/>
        </p:spPr>
      </p:pic>
      <p:sp>
        <p:nvSpPr>
          <p:cNvPr id="22531" name="Rectangle 3"/>
          <p:cNvSpPr>
            <a:spLocks noChangeArrowheads="1"/>
          </p:cNvSpPr>
          <p:nvPr/>
        </p:nvSpPr>
        <p:spPr bwMode="auto">
          <a:xfrm>
            <a:off x="467544" y="-171400"/>
            <a:ext cx="8460432"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На территории г. Астрахань на несанкционированных свалках накоплено 30,8 тыс. т отходов. В Правобережной части города вновь создалась напряженная экологическая обстановка, связанная с отсутствием площадей под размещение твердых промышленных и бытовых отходов. Аналогичное положение в ближайшие 1-2 года возможно сложится и в Левобережной части города, так как существующий полигон твердых бытовых отходов, расположенный в пос. </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Фунтово</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Приволжского района, может принимать отходы до 2006 г.</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Неблагоприятная экологическая ситуация сложилось с утилизацией жидких нечистот и </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хозбытовых</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сточных вод из выгребных ям </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неканализованной</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 части города, размещаемых в настоящее время на иловых (сливных) картах южных очистных сооружениях биологической очистки канализации. В данное время требуется их ликвидация и строительство сливных насосных станций в соответствии с требованиями строительных норм и правил.</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Главные источники загрязнения атмосферы -- промышленные, транспортные и бытовые выбросы.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Ежегодно промышленность и транспорт Астраханской области выбрасывают в атмосферу около 200 тысяч тонн загрязняющих веществ. Это означает, что на одного жителя области в среднем приходится до 200 кг загрязнений. Значительная часть выбросов в атмосферу области (около 60%) приходится на предприятие </a:t>
            </a:r>
            <a:r>
              <a:rPr kumimoji="0" lang="ru-RU"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b="0" i="0" u="none" strike="noStrike" cap="none" normalizeH="0" baseline="0" dirty="0" err="1" smtClean="0">
                <a:ln>
                  <a:noFill/>
                </a:ln>
                <a:solidFill>
                  <a:srgbClr val="000000"/>
                </a:solidFill>
                <a:effectLst/>
                <a:latin typeface="Tahoma" pitchFamily="34" charset="0"/>
                <a:ea typeface="Times New Roman" pitchFamily="18" charset="0"/>
                <a:cs typeface="Tahoma" pitchFamily="34" charset="0"/>
              </a:rPr>
              <a:t>Астраханьгазпром</a:t>
            </a:r>
            <a:r>
              <a:rPr kumimoji="0" lang="ru-RU" b="0" i="0" u="none" strike="noStrike" cap="none" normalizeH="0" baseline="0" dirty="0" smtClean="0">
                <a:ln>
                  <a:noFill/>
                </a:ln>
                <a:solidFill>
                  <a:srgbClr val="000000"/>
                </a:solidFill>
                <a:effectLst/>
                <a:latin typeface="Calibri"/>
                <a:ea typeface="Times New Roman" pitchFamily="18" charset="0"/>
                <a:cs typeface="Tahoma" pitchFamily="34" charset="0"/>
              </a:rPr>
              <a:t>»</a:t>
            </a: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Для того, чтобы защитить людей и другие организмы от воздействия загрязнителей, устанавливают предельно допустимые концентрации (ПДК) загрязняющих веществ в природной среде.</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4" name="TextBox 3"/>
          <p:cNvSpPr txBox="1"/>
          <p:nvPr/>
        </p:nvSpPr>
        <p:spPr>
          <a:xfrm>
            <a:off x="979984" y="1277144"/>
            <a:ext cx="2232248" cy="369332"/>
          </a:xfrm>
          <a:prstGeom prst="rect">
            <a:avLst/>
          </a:prstGeom>
          <a:noFill/>
        </p:spPr>
        <p:txBody>
          <a:bodyPr wrap="square" rtlCol="0">
            <a:spAutoFit/>
          </a:bodyPr>
          <a:lstStyle/>
          <a:p>
            <a:endParaRPr lang="ru-RU" dirty="0"/>
          </a:p>
        </p:txBody>
      </p:sp>
      <p:sp>
        <p:nvSpPr>
          <p:cNvPr id="5" name="TextBox 4"/>
          <p:cNvSpPr txBox="1"/>
          <p:nvPr/>
        </p:nvSpPr>
        <p:spPr>
          <a:xfrm>
            <a:off x="1132384" y="1429544"/>
            <a:ext cx="2232248" cy="369332"/>
          </a:xfrm>
          <a:prstGeom prst="rect">
            <a:avLst/>
          </a:prstGeom>
          <a:noFill/>
        </p:spPr>
        <p:txBody>
          <a:bodyPr wrap="square" rtlCol="0">
            <a:spAutoFit/>
          </a:bodyPr>
          <a:lstStyle/>
          <a:p>
            <a:endParaRPr lang="ru-RU" dirty="0"/>
          </a:p>
        </p:txBody>
      </p:sp>
      <p:sp>
        <p:nvSpPr>
          <p:cNvPr id="20483" name="Rectangle 3"/>
          <p:cNvSpPr>
            <a:spLocks noChangeArrowheads="1"/>
          </p:cNvSpPr>
          <p:nvPr/>
        </p:nvSpPr>
        <p:spPr bwMode="auto">
          <a:xfrm>
            <a:off x="467544" y="260648"/>
            <a:ext cx="7596336" cy="50475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b="0" i="0" u="none" strike="noStrike" cap="none" normalizeH="0" baseline="0" dirty="0" smtClean="0">
                <a:ln>
                  <a:noFill/>
                </a:ln>
                <a:solidFill>
                  <a:srgbClr val="000000"/>
                </a:solidFill>
                <a:effectLst/>
                <a:latin typeface="Tahoma" pitchFamily="34" charset="0"/>
                <a:ea typeface="Times New Roman" pitchFamily="18" charset="0"/>
                <a:cs typeface="Tahoma" pitchFamily="34" charset="0"/>
              </a:rPr>
              <a:t>По данным инвентаризации объектов захоронения и хранения отходов на территориях города и 439 населенных пунктов Астраханской области выявлено более 440 свалок отходов, из которых около 300 - несанкционированных, 7 полигонов отходов, из них 6 полигонов ТБО и 1 полигон промышленных отходов. Общая площадь земель, занятых свалками, составляет 634 га, полигонами - 65 га. Из общего количества несанкционированных свалок в г. Астрахани имеется 91 свалка. Общая площадь земель, занятых несанкционированными свалками отходов - 182,4 га, в т.ч. в г. Астрахани - 63,0 га. </a:t>
            </a:r>
            <a:r>
              <a:rPr lang="ru-RU" dirty="0" smtClean="0"/>
              <a:t>На несанкционированных свалках размещаются твердые бытовые отходы, отходы из жилищ, формируемые населением, отходы потребления на производстве подобные бытовым, мусор уличный, выборочно мусор строительный и металлолом.</a:t>
            </a:r>
          </a:p>
          <a:p>
            <a:r>
              <a:rPr lang="ru-RU" dirty="0" smtClean="0"/>
              <a:t>Количество отходов, накопленных на санкционированных свалках, составляет 282,2 тыс. т, несанкционированных - 47,7 тыс. т., на полигонах ТБО и отходов производства 2677 тыс. 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pic>
        <p:nvPicPr>
          <p:cNvPr id="23555" name="Picture 3" descr="C:\Users\admin\Downloads\77978f3720d966730220d93018ef84ca.jpg"/>
          <p:cNvPicPr>
            <a:picLocks noChangeAspect="1" noChangeArrowheads="1"/>
          </p:cNvPicPr>
          <p:nvPr/>
        </p:nvPicPr>
        <p:blipFill>
          <a:blip r:embed="rId3" cstate="print"/>
          <a:srcRect/>
          <a:stretch>
            <a:fillRect/>
          </a:stretch>
        </p:blipFill>
        <p:spPr bwMode="auto">
          <a:xfrm rot="825702">
            <a:off x="501620" y="398959"/>
            <a:ext cx="3661288" cy="2544524"/>
          </a:xfrm>
          <a:prstGeom prst="rect">
            <a:avLst/>
          </a:prstGeom>
          <a:noFill/>
        </p:spPr>
      </p:pic>
      <p:pic>
        <p:nvPicPr>
          <p:cNvPr id="23556" name="Picture 4" descr="C:\Users\admin\Downloads\i (7).jpg"/>
          <p:cNvPicPr>
            <a:picLocks noChangeAspect="1" noChangeArrowheads="1"/>
          </p:cNvPicPr>
          <p:nvPr/>
        </p:nvPicPr>
        <p:blipFill>
          <a:blip r:embed="rId4" cstate="print"/>
          <a:srcRect/>
          <a:stretch>
            <a:fillRect/>
          </a:stretch>
        </p:blipFill>
        <p:spPr bwMode="auto">
          <a:xfrm rot="20616682">
            <a:off x="5227996" y="636805"/>
            <a:ext cx="3450275" cy="2290006"/>
          </a:xfrm>
          <a:prstGeom prst="rect">
            <a:avLst/>
          </a:prstGeom>
          <a:noFill/>
        </p:spPr>
      </p:pic>
      <p:pic>
        <p:nvPicPr>
          <p:cNvPr id="23557" name="Picture 5" descr="C:\Users\admin\Downloads\i (8).jpg"/>
          <p:cNvPicPr>
            <a:picLocks noChangeAspect="1" noChangeArrowheads="1"/>
          </p:cNvPicPr>
          <p:nvPr/>
        </p:nvPicPr>
        <p:blipFill>
          <a:blip r:embed="rId5" cstate="print"/>
          <a:srcRect/>
          <a:stretch>
            <a:fillRect/>
          </a:stretch>
        </p:blipFill>
        <p:spPr bwMode="auto">
          <a:xfrm>
            <a:off x="179512" y="3645024"/>
            <a:ext cx="3888431" cy="2592288"/>
          </a:xfrm>
          <a:prstGeom prst="rect">
            <a:avLst/>
          </a:prstGeom>
          <a:noFill/>
        </p:spPr>
      </p:pic>
      <p:pic>
        <p:nvPicPr>
          <p:cNvPr id="23558" name="Picture 6" descr="C:\Users\admin\Downloads\719a8eeceb46.jpg"/>
          <p:cNvPicPr>
            <a:picLocks noChangeAspect="1" noChangeArrowheads="1"/>
          </p:cNvPicPr>
          <p:nvPr/>
        </p:nvPicPr>
        <p:blipFill>
          <a:blip r:embed="rId6" cstate="print"/>
          <a:srcRect/>
          <a:stretch>
            <a:fillRect/>
          </a:stretch>
        </p:blipFill>
        <p:spPr bwMode="auto">
          <a:xfrm rot="20798704">
            <a:off x="5053499" y="3753596"/>
            <a:ext cx="3622866" cy="272281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dmin\Downloads\siniy_pyatna_fon_odnotonnyy_69084_preview.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539552" y="260648"/>
            <a:ext cx="7488832" cy="707886"/>
          </a:xfrm>
          <a:prstGeom prst="rect">
            <a:avLst/>
          </a:prstGeom>
          <a:noFill/>
        </p:spPr>
        <p:txBody>
          <a:bodyPr wrap="square" rtlCol="0">
            <a:spAutoFit/>
          </a:bodyPr>
          <a:lstStyle/>
          <a:p>
            <a:r>
              <a:rPr lang="ru-RU" dirty="0" smtClean="0"/>
              <a:t>                 </a:t>
            </a:r>
            <a:r>
              <a:rPr lang="ru-RU" sz="2000" dirty="0" smtClean="0">
                <a:solidFill>
                  <a:srgbClr val="00FF00"/>
                </a:solidFill>
              </a:rPr>
              <a:t>Источники загрязнения окружающей среды </a:t>
            </a:r>
          </a:p>
          <a:p>
            <a:r>
              <a:rPr lang="ru-RU" sz="2000" dirty="0" smtClean="0">
                <a:solidFill>
                  <a:srgbClr val="00FF00"/>
                </a:solidFill>
              </a:rPr>
              <a:t>                               Володарского района.</a:t>
            </a:r>
            <a:endParaRPr lang="ru-RU" sz="2000" dirty="0">
              <a:solidFill>
                <a:srgbClr val="00FF00"/>
              </a:solidFill>
            </a:endParaRPr>
          </a:p>
        </p:txBody>
      </p:sp>
      <p:sp>
        <p:nvSpPr>
          <p:cNvPr id="4" name="TextBox 3"/>
          <p:cNvSpPr txBox="1"/>
          <p:nvPr/>
        </p:nvSpPr>
        <p:spPr>
          <a:xfrm>
            <a:off x="539552" y="1412776"/>
            <a:ext cx="1512168" cy="369332"/>
          </a:xfrm>
          <a:prstGeom prst="rect">
            <a:avLst/>
          </a:prstGeom>
          <a:noFill/>
        </p:spPr>
        <p:txBody>
          <a:bodyPr wrap="square" rtlCol="0">
            <a:spAutoFit/>
          </a:bodyPr>
          <a:lstStyle/>
          <a:p>
            <a:endParaRPr lang="ru-RU" dirty="0"/>
          </a:p>
        </p:txBody>
      </p:sp>
      <p:sp>
        <p:nvSpPr>
          <p:cNvPr id="24579" name="Rectangle 3"/>
          <p:cNvSpPr>
            <a:spLocks noChangeArrowheads="1"/>
          </p:cNvSpPr>
          <p:nvPr/>
        </p:nvSpPr>
        <p:spPr bwMode="auto">
          <a:xfrm>
            <a:off x="755576" y="1412776"/>
            <a:ext cx="7956376"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1625"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Загрязнение природной среды Астраханской области, включая территорию МО «Поселок Володарский», обусловлено ее физико-географическим положением в  низовье  реки Волги, являющемся аккумулятором загрязнений, поступающих с вышележащих территорий.</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30162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Основной объем загрязняющих веществ (до 99,0%) на территорию области поступает с транзитным стоком волжских вод. Значительный вклад в загрязнение поверхностных вод р. Волги, ее рукавов и протоков, в т.ч. и расположенных на территории Володарского района, вносит региональный фактор: в поверхностные водотоки сбрасываются недостаточно очищенные канализационные сточные воды, загрязненные </a:t>
            </a:r>
            <a:r>
              <a:rPr kumimoji="0" lang="ru-RU" b="0" i="0" u="none" strike="noStrike" cap="none" normalizeH="0" baseline="0" dirty="0" err="1" smtClean="0">
                <a:ln>
                  <a:noFill/>
                </a:ln>
                <a:solidFill>
                  <a:srgbClr val="000000"/>
                </a:solidFill>
                <a:effectLst/>
                <a:latin typeface="Calibri" pitchFamily="34" charset="0"/>
                <a:ea typeface="Times New Roman" pitchFamily="18" charset="0"/>
                <a:cs typeface="Times New Roman" pitchFamily="18" charset="0"/>
              </a:rPr>
              <a:t>промливневые</a:t>
            </a: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 стоки с площадок предприятий, территории населенных пунктов.</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301625"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Calibri" pitchFamily="34" charset="0"/>
                <a:ea typeface="Times New Roman" pitchFamily="18" charset="0"/>
                <a:cs typeface="Times New Roman" pitchFamily="18" charset="0"/>
              </a:rPr>
              <a:t>Схемой территориального планирования Астраханской области (ЮРГЦ,  2006  год) экологическая ситуация в целом по Володарскому району оценивается как напряженная.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724</TotalTime>
  <Words>1517</Words>
  <Application>Microsoft Office PowerPoint</Application>
  <PresentationFormat>Экран (4:3)</PresentationFormat>
  <Paragraphs>91</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Эркер</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77</cp:revision>
  <dcterms:created xsi:type="dcterms:W3CDTF">2013-03-23T15:16:58Z</dcterms:created>
  <dcterms:modified xsi:type="dcterms:W3CDTF">2013-05-13T07:28:48Z</dcterms:modified>
</cp:coreProperties>
</file>