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19"/>
  </p:handoutMasterIdLst>
  <p:sldIdLst>
    <p:sldId id="256" r:id="rId2"/>
    <p:sldId id="271" r:id="rId3"/>
    <p:sldId id="269" r:id="rId4"/>
    <p:sldId id="272" r:id="rId5"/>
    <p:sldId id="258" r:id="rId6"/>
    <p:sldId id="260" r:id="rId7"/>
    <p:sldId id="273" r:id="rId8"/>
    <p:sldId id="261" r:id="rId9"/>
    <p:sldId id="274" r:id="rId10"/>
    <p:sldId id="262" r:id="rId11"/>
    <p:sldId id="264" r:id="rId12"/>
    <p:sldId id="277" r:id="rId13"/>
    <p:sldId id="276" r:id="rId14"/>
    <p:sldId id="265" r:id="rId15"/>
    <p:sldId id="266" r:id="rId16"/>
    <p:sldId id="280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00"/>
    <a:srgbClr val="FF0066"/>
    <a:srgbClr val="F464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3" autoAdjust="0"/>
    <p:restoredTop sz="94576" autoAdjust="0"/>
  </p:normalViewPr>
  <p:slideViewPr>
    <p:cSldViewPr snapToGrid="0">
      <p:cViewPr varScale="1">
        <p:scale>
          <a:sx n="73" d="100"/>
          <a:sy n="73" d="100"/>
        </p:scale>
        <p:origin x="-4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B575D-59A9-4397-B9F2-23CD9BDA63DA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59175-263C-4DDD-82DC-DF169089B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A233-9E23-46BF-8EB9-8C10D8DF9164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D365-BC8D-4C3D-8121-15EA23ABB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A233-9E23-46BF-8EB9-8C10D8DF9164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D365-BC8D-4C3D-8121-15EA23ABB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A233-9E23-46BF-8EB9-8C10D8DF9164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D365-BC8D-4C3D-8121-15EA23ABB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A233-9E23-46BF-8EB9-8C10D8DF9164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D365-BC8D-4C3D-8121-15EA23ABB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A233-9E23-46BF-8EB9-8C10D8DF9164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D365-BC8D-4C3D-8121-15EA23ABB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A233-9E23-46BF-8EB9-8C10D8DF9164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D365-BC8D-4C3D-8121-15EA23ABB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A233-9E23-46BF-8EB9-8C10D8DF9164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D365-BC8D-4C3D-8121-15EA23ABB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A233-9E23-46BF-8EB9-8C10D8DF9164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D365-BC8D-4C3D-8121-15EA23ABB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A233-9E23-46BF-8EB9-8C10D8DF9164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D365-BC8D-4C3D-8121-15EA23ABB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A233-9E23-46BF-8EB9-8C10D8DF9164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D365-BC8D-4C3D-8121-15EA23ABB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A233-9E23-46BF-8EB9-8C10D8DF9164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D365-BC8D-4C3D-8121-15EA23ABB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CA233-9E23-46BF-8EB9-8C10D8DF9164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ED365-BC8D-4C3D-8121-15EA23ABB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gif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2" cstate="print">
            <a:lum bright="30000" contrast="-10000"/>
          </a:blip>
          <a:stretch>
            <a:fillRect/>
          </a:stretch>
        </p:blipFill>
        <p:spPr>
          <a:xfrm>
            <a:off x="0" y="0"/>
            <a:ext cx="9144000" cy="680607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1075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ГБСКОУ школа №46 «Центр </a:t>
            </a:r>
            <a:r>
              <a:rPr lang="ru-RU" sz="3200" b="1" dirty="0" err="1" smtClean="0">
                <a:solidFill>
                  <a:srgbClr val="002060"/>
                </a:solidFill>
                <a:latin typeface="Monotype Corsiva" pitchFamily="66" charset="0"/>
              </a:rPr>
              <a:t>РиМ</a:t>
            </a: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»</a:t>
            </a:r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140768" y="2277520"/>
            <a:ext cx="8003232" cy="10081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600" b="1" baseline="30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Монтажное оборудование  </a:t>
            </a:r>
          </a:p>
          <a:p>
            <a:pPr algn="ctr">
              <a:buNone/>
            </a:pPr>
            <a:r>
              <a:rPr lang="ru-RU" sz="6600" b="1" baseline="30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приспособления.</a:t>
            </a:r>
            <a:endParaRPr lang="ru-RU" sz="6600" b="1" baseline="300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5240957"/>
            <a:ext cx="5403399" cy="16170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Учитель трудового обучения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6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Озов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</a:rPr>
              <a:t> Борис </a:t>
            </a:r>
            <a:r>
              <a:rPr lang="ru-RU" sz="36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Мардасович</a:t>
            </a:r>
            <a:endParaRPr lang="ru-RU" sz="36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Лебёдки.</a:t>
            </a:r>
            <a:endParaRPr lang="ru-RU" dirty="0"/>
          </a:p>
        </p:txBody>
      </p:sp>
      <p:pic>
        <p:nvPicPr>
          <p:cNvPr id="6" name="Содержимое 5" descr="iCA092FH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28996" y="4168186"/>
            <a:ext cx="2989240" cy="23714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CA7WZAD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2209" y="1525271"/>
            <a:ext cx="2194206" cy="15505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CA6GE3K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93174" y="1248678"/>
            <a:ext cx="3055225" cy="22303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iCA9ON2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9938" y="3501333"/>
            <a:ext cx="4005446" cy="29907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4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4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4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Монтажные приспособления.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Для монтажа конструкций и подъема материалов в кранах имеется  ряд приспособлений, без которых нельзя обойтись. К ним относятся:</a:t>
            </a:r>
          </a:p>
          <a:p>
            <a:r>
              <a:rPr lang="ru-RU" dirty="0" smtClean="0"/>
              <a:t> блоки;</a:t>
            </a:r>
          </a:p>
          <a:p>
            <a:r>
              <a:rPr lang="ru-RU" dirty="0" smtClean="0"/>
              <a:t>полиспасты;     </a:t>
            </a:r>
          </a:p>
          <a:p>
            <a:r>
              <a:rPr lang="ru-RU" dirty="0" smtClean="0"/>
              <a:t>стропы;</a:t>
            </a:r>
          </a:p>
          <a:p>
            <a:r>
              <a:rPr lang="ru-RU" dirty="0" smtClean="0"/>
              <a:t>траверсы;</a:t>
            </a:r>
          </a:p>
          <a:p>
            <a:r>
              <a:rPr lang="ru-RU" dirty="0" smtClean="0"/>
              <a:t>крюки;</a:t>
            </a:r>
          </a:p>
          <a:p>
            <a:r>
              <a:rPr lang="ru-RU" dirty="0" smtClean="0"/>
              <a:t>захваты;</a:t>
            </a:r>
          </a:p>
          <a:p>
            <a:r>
              <a:rPr lang="ru-RU" dirty="0" smtClean="0"/>
              <a:t>кольца;</a:t>
            </a:r>
          </a:p>
          <a:p>
            <a:r>
              <a:rPr lang="ru-RU" dirty="0" smtClean="0"/>
              <a:t>карабины.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5088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качестве основных приспособлений для присоединения элементов конструкций к крюку подъемного механизма применяют различные канаты.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Виды канатов.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iCAYLZA9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345" y="2616182"/>
            <a:ext cx="3242632" cy="3629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CAUE0O7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1754" y="1632855"/>
            <a:ext cx="3199103" cy="3616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2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Блоки.</a:t>
            </a:r>
            <a:endParaRPr lang="ru-RU" dirty="0"/>
          </a:p>
        </p:txBody>
      </p:sp>
      <p:pic>
        <p:nvPicPr>
          <p:cNvPr id="4" name="Содержимое 3" descr="iCAE8XWT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204864"/>
            <a:ext cx="1948536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CADJGYD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933056"/>
            <a:ext cx="2766603" cy="1844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CA20SJ1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19300" y="679633"/>
            <a:ext cx="2724894" cy="24524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Полиспасты.</a:t>
            </a:r>
            <a:endParaRPr lang="ru-RU" dirty="0"/>
          </a:p>
        </p:txBody>
      </p:sp>
      <p:pic>
        <p:nvPicPr>
          <p:cNvPr id="4" name="Содержимое 3" descr="iCA797BK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420888"/>
            <a:ext cx="2598762" cy="36774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CAHVC5Z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5650" y="1052736"/>
            <a:ext cx="1956789" cy="5359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75496"/>
          </a:xfrm>
        </p:spPr>
        <p:txBody>
          <a:bodyPr/>
          <a:lstStyle/>
          <a:p>
            <a:r>
              <a:rPr lang="ru-RU" dirty="0" smtClean="0"/>
              <a:t>Стропы.</a:t>
            </a:r>
            <a:endParaRPr lang="ru-RU" dirty="0"/>
          </a:p>
        </p:txBody>
      </p:sp>
      <p:pic>
        <p:nvPicPr>
          <p:cNvPr id="4" name="Содержимое 3" descr="iCA64AIL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3068960"/>
            <a:ext cx="1076325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CAC3B97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941168"/>
            <a:ext cx="1104900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CACCZYT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0263" y="1616386"/>
            <a:ext cx="1428750" cy="106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stropy_is_a_rope_kinds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55776" y="1196752"/>
            <a:ext cx="6153524" cy="50771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2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263" y="326890"/>
            <a:ext cx="8229600" cy="1143000"/>
          </a:xfrm>
        </p:spPr>
        <p:txBody>
          <a:bodyPr/>
          <a:lstStyle/>
          <a:p>
            <a:r>
              <a:rPr lang="ru-RU" dirty="0" smtClean="0"/>
              <a:t>Траверсы.</a:t>
            </a:r>
            <a:endParaRPr lang="ru-RU" dirty="0"/>
          </a:p>
        </p:txBody>
      </p:sp>
      <p:pic>
        <p:nvPicPr>
          <p:cNvPr id="4" name="Содержимое 3" descr="iCAU09M2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4005064"/>
            <a:ext cx="3405784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CA8U2HA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96259" y="4194962"/>
            <a:ext cx="3672408" cy="2203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iCAMUR7A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1268760"/>
            <a:ext cx="3522687" cy="23249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6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6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14884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 монтаже конструкций и подаче материалов на этажи наиболее широко используется стреловые и башенные краны.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61576"/>
            <a:ext cx="37490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Башенные краны.</a:t>
            </a:r>
            <a:endParaRPr lang="ru-RU" dirty="0"/>
          </a:p>
        </p:txBody>
      </p:sp>
      <p:pic>
        <p:nvPicPr>
          <p:cNvPr id="4" name="Содержимое 3" descr="kb308ta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704012"/>
            <a:ext cx="3791598" cy="4153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kb308_ua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rcRect l="6954" t="738"/>
          <a:stretch>
            <a:fillRect/>
          </a:stretch>
        </p:blipFill>
        <p:spPr>
          <a:xfrm>
            <a:off x="5185953" y="0"/>
            <a:ext cx="3958047" cy="41931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7888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 строительстве небольших объектов и ремонтных работах часто применяют строительные подъемники.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Подъёмники. </a:t>
            </a:r>
            <a:endParaRPr lang="ru-RU" dirty="0"/>
          </a:p>
        </p:txBody>
      </p:sp>
      <p:pic>
        <p:nvPicPr>
          <p:cNvPr id="3" name="Рисунок 2" descr="Balaton.jpg"/>
          <p:cNvPicPr>
            <a:picLocks noChangeAspect="1"/>
          </p:cNvPicPr>
          <p:nvPr/>
        </p:nvPicPr>
        <p:blipFill>
          <a:blip r:embed="rId2" cstate="print">
            <a:biLevel thresh="50000"/>
            <a:lum bright="-11000"/>
          </a:blip>
          <a:stretch>
            <a:fillRect/>
          </a:stretch>
        </p:blipFill>
        <p:spPr>
          <a:xfrm>
            <a:off x="5508104" y="1916832"/>
            <a:ext cx="2680692" cy="4329318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HeroicExtremeLeftFacing"/>
            <a:lightRig rig="threePt" dir="t"/>
          </a:scene3d>
        </p:spPr>
      </p:pic>
      <p:pic>
        <p:nvPicPr>
          <p:cNvPr id="4" name="Рисунок 3" descr="1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094" y="2132855"/>
            <a:ext cx="2664296" cy="4169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Средства малой механизации.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891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Лебёдки (с ручным приводом и  редукторные)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Домкраты (механические и гидравлические)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86081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При монтаже деревянных, железобетонных и других конструкций, а также при производстве ремонтных работ применяют домкраты.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Домкраты.</a:t>
            </a:r>
            <a:endParaRPr lang="ru-RU" sz="4400" dirty="0"/>
          </a:p>
        </p:txBody>
      </p:sp>
      <p:pic>
        <p:nvPicPr>
          <p:cNvPr id="4" name="Содержимое 3" descr="iCA05KZZ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91840" y="2517434"/>
            <a:ext cx="2845621" cy="19761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CAET6C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67740" y="1457684"/>
            <a:ext cx="2795591" cy="3754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CA4X2HQ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7384" y="1468442"/>
            <a:ext cx="2908071" cy="39787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6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6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0048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 монтаже и ремонте на строительстве для подъема и перемещения груза используют лебёдки. 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177</Words>
  <Application>Microsoft Office PowerPoint</Application>
  <PresentationFormat>Экран (4:3)</PresentationFormat>
  <Paragraphs>32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ГБСКОУ школа №46 «Центр РиМ»</vt:lpstr>
      <vt:lpstr>При монтаже конструкций и подаче материалов на этажи наиболее широко используется стреловые и башенные краны.</vt:lpstr>
      <vt:lpstr>Башенные краны.</vt:lpstr>
      <vt:lpstr>При строительстве небольших объектов и ремонтных работах часто применяют строительные подъемники.</vt:lpstr>
      <vt:lpstr>Подъёмники. </vt:lpstr>
      <vt:lpstr>Средства малой механизации.</vt:lpstr>
      <vt:lpstr>При монтаже деревянных, железобетонных и других конструкций, а также при производстве ремонтных работ применяют домкраты.</vt:lpstr>
      <vt:lpstr>Домкраты.</vt:lpstr>
      <vt:lpstr>При монтаже и ремонте на строительстве для подъема и перемещения груза используют лебёдки. </vt:lpstr>
      <vt:lpstr>Лебёдки.</vt:lpstr>
      <vt:lpstr>Монтажные приспособления.</vt:lpstr>
      <vt:lpstr>В качестве основных приспособлений для присоединения элементов конструкций к крюку подъемного механизма применяют различные канаты.</vt:lpstr>
      <vt:lpstr> Виды канатов.</vt:lpstr>
      <vt:lpstr>Блоки.</vt:lpstr>
      <vt:lpstr>Полиспасты.</vt:lpstr>
      <vt:lpstr>Стропы.</vt:lpstr>
      <vt:lpstr>Траверсы.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ГБСКОУ школа №46 «Центр РиМ»</dc:title>
  <dc:creator>Лида</dc:creator>
  <cp:lastModifiedBy>Лида</cp:lastModifiedBy>
  <cp:revision>35</cp:revision>
  <dcterms:created xsi:type="dcterms:W3CDTF">2013-02-12T09:17:08Z</dcterms:created>
  <dcterms:modified xsi:type="dcterms:W3CDTF">2013-02-18T15:29:09Z</dcterms:modified>
</cp:coreProperties>
</file>