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23"/>
  </p:notesMasterIdLst>
  <p:sldIdLst>
    <p:sldId id="256" r:id="rId3"/>
    <p:sldId id="257" r:id="rId4"/>
    <p:sldId id="273" r:id="rId5"/>
    <p:sldId id="274" r:id="rId6"/>
    <p:sldId id="275" r:id="rId7"/>
    <p:sldId id="260" r:id="rId8"/>
    <p:sldId id="282" r:id="rId9"/>
    <p:sldId id="276" r:id="rId10"/>
    <p:sldId id="283" r:id="rId11"/>
    <p:sldId id="277" r:id="rId12"/>
    <p:sldId id="278" r:id="rId13"/>
    <p:sldId id="279" r:id="rId14"/>
    <p:sldId id="280" r:id="rId15"/>
    <p:sldId id="284" r:id="rId16"/>
    <p:sldId id="287" r:id="rId17"/>
    <p:sldId id="295" r:id="rId18"/>
    <p:sldId id="286" r:id="rId19"/>
    <p:sldId id="291" r:id="rId20"/>
    <p:sldId id="292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FFFF99"/>
    <a:srgbClr val="D60093"/>
    <a:srgbClr val="C7396F"/>
    <a:srgbClr val="FF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B3D687-D527-4599-8191-DC087F9D51FC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20676-8883-4A36-A044-EF6C34010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82DD-8288-44D8-8E51-E3AE6BA6AB7D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8D8E-45C1-459D-9ADA-96C7F82E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6EE5-87C4-48FF-BE42-CCF67A8CD837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83CD-140E-4598-BD15-32128369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AC44-5642-4AF0-9578-DC2CCF4D9DA8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97AA-FFC7-4F9E-A49D-BD57EA6AA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6C71-5F4D-44B9-A3D9-765E6A0F19BB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3013-BE3C-4B7E-9295-B15080DA5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20F3-C830-4ABB-B85B-52B60A0920E7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490F-E628-4120-BFCE-357AD55CD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BEC6-06BA-4920-BB29-DE9510BC6034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A780-0F21-4E7D-84F3-F4A040DD9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4F49-993E-42F8-95F2-2C3385CDF5C7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9698-85CF-4780-A565-68758E659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A5C3-8039-4159-B171-946829A5E91D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4536-796D-4B64-A16C-1D350437A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CB93-ACA2-4FE0-A815-8F3E7710D4CE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97FA-3AAE-404C-9BAC-CF8711E74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E291-769B-4904-9909-10771E220604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47E0-8C9F-4CEC-9408-97DA83077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0EDC-671C-48C4-A821-6ECFB550576C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8D7D-C0C4-4C5D-9330-70A15B43E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3DB3F-2585-4600-AE54-C1412AD7D718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638D4-6345-4E64-9CC8-C7EEC303F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795" r:id="rId4"/>
    <p:sldLayoutId id="2147483804" r:id="rId5"/>
    <p:sldLayoutId id="2147483796" r:id="rId6"/>
    <p:sldLayoutId id="2147483797" r:id="rId7"/>
    <p:sldLayoutId id="2147483805" r:id="rId8"/>
    <p:sldLayoutId id="2147483798" r:id="rId9"/>
    <p:sldLayoutId id="2147483799" r:id="rId10"/>
    <p:sldLayoutId id="2147483800" r:id="rId11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spc="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i="1" spc="2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пРИГОТОВЛЕНИЕ</a:t>
            </a:r>
            <a:r>
              <a:rPr lang="ru-RU" sz="3200" b="1" i="1" spc="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БИСКВИТНОГО ПОЛУФАБРИКАТА»</a:t>
            </a:r>
            <a:endParaRPr lang="ru-RU" sz="3200" b="1" i="1" spc="2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059113" y="188913"/>
            <a:ext cx="5724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990000"/>
                </a:solidFill>
                <a:latin typeface="Monotype Corsiva" pitchFamily="66" charset="0"/>
              </a:rPr>
              <a:t>Живи для учения, учись для жизни. 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7740650" y="692150"/>
            <a:ext cx="1246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990000"/>
                </a:solidFill>
                <a:latin typeface="Arial Black" pitchFamily="34" charset="0"/>
                <a:cs typeface="Aharoni" pitchFamily="2" charset="-79"/>
              </a:rPr>
              <a:t>Сенека</a:t>
            </a:r>
          </a:p>
        </p:txBody>
      </p:sp>
      <p:pic>
        <p:nvPicPr>
          <p:cNvPr id="7174" name="Picture 6" descr="C:\Users\user\Pictures\Света Камолина\бисквит\iCABAA8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5608">
            <a:off x="6975475" y="1123950"/>
            <a:ext cx="1801813" cy="1316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5" name="Picture 7" descr="C:\Users\user\Pictures\Света Камолина\бисквит\iCAD7IP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3248">
            <a:off x="327025" y="3333750"/>
            <a:ext cx="218122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95736" y="1124744"/>
            <a:ext cx="4536503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C:\Users\user\Pictures\Света Камолина\бисквит\щ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5583">
            <a:off x="6656388" y="3328988"/>
            <a:ext cx="2165350" cy="1398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80" name="Picture 12" descr="C:\Users\user\Pictures\Света Камолина\бисквит\iCASU1S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6322">
            <a:off x="357188" y="530225"/>
            <a:ext cx="2016125" cy="142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Способы формования бисквитного полуфабриката </a:t>
            </a:r>
            <a:endParaRPr lang="ru-RU" sz="26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6958012" cy="4535487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88900" indent="1762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i="1" dirty="0" smtClean="0">
                <a:solidFill>
                  <a:srgbClr val="990000"/>
                </a:solidFill>
              </a:rPr>
              <a:t>Готовое тесто кладут в формы на ¾ их высоты, так как при выпечке оно увеличивается в объеме и может вытечь. Тесто жидкой консистенции формуют в прямоугольные, квадратные или круглые формы, предварительно смазанные жиром или выстланные  бумагой. Тесто в формах быстро загружают в печь для выпечки, так как во время </a:t>
            </a:r>
            <a:r>
              <a:rPr lang="ru-RU" sz="2200" b="1" i="1" dirty="0" err="1" smtClean="0">
                <a:solidFill>
                  <a:srgbClr val="990000"/>
                </a:solidFill>
              </a:rPr>
              <a:t>выстойки</a:t>
            </a:r>
            <a:r>
              <a:rPr lang="ru-RU" sz="2200" b="1" i="1" dirty="0" smtClean="0">
                <a:solidFill>
                  <a:srgbClr val="990000"/>
                </a:solidFill>
              </a:rPr>
              <a:t> оно уплотняется, что отрицательно сказывается на пористости и плотности бисквита.</a:t>
            </a:r>
            <a:endParaRPr lang="ru-RU" sz="2200" b="1" i="1" dirty="0">
              <a:solidFill>
                <a:srgbClr val="990000"/>
              </a:solidFill>
            </a:endParaRPr>
          </a:p>
        </p:txBody>
      </p:sp>
      <p:pic>
        <p:nvPicPr>
          <p:cNvPr id="16388" name="Picture 4" descr="C:\Users\user\Pictures\Света Камолина\бисквит\2.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7651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user\Pictures\Света Камолина\бисквит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2292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user\Pictures\Света Камолина\бисквит\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516563"/>
            <a:ext cx="18002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user\Pictures\Света Камолина\бисквит\iCAM3XL6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5445125"/>
            <a:ext cx="2289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Users\user\Pictures\Света Камолина\бисквит\iCAWB7UQ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2420938"/>
            <a:ext cx="1655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:\Users\user\Pictures\Света Камолина\бисквит\iCAZRQXB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5516563"/>
            <a:ext cx="187166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3933825"/>
            <a:ext cx="1543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Выпечка бисквитного полуфабриката</a:t>
            </a:r>
            <a:endParaRPr lang="ru-RU" sz="26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1125538"/>
            <a:ext cx="7129463" cy="3527425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176213" indent="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i="1" dirty="0" smtClean="0">
                <a:solidFill>
                  <a:srgbClr val="990000"/>
                </a:solidFill>
              </a:rPr>
              <a:t>Выпекают бисквитное тесто при температуре 200-220</a:t>
            </a:r>
            <a:r>
              <a:rPr lang="ru-RU" sz="2200" b="1" i="1" baseline="30000" dirty="0" smtClean="0">
                <a:solidFill>
                  <a:srgbClr val="990000"/>
                </a:solidFill>
              </a:rPr>
              <a:t>о</a:t>
            </a:r>
            <a:r>
              <a:rPr lang="ru-RU" sz="2200" b="1" i="1" dirty="0" smtClean="0">
                <a:solidFill>
                  <a:srgbClr val="990000"/>
                </a:solidFill>
              </a:rPr>
              <a:t>С. Время выпечки зависит от объема и толщины теста. Так, в капсулах бисквит выпекают 50-60 мин, в тортовых формах – 35-40, на листах – 10-15 мин. В первые 10-15 мин бисквитный полуфабрикат нельзя трогать. Так как от сотрясения он оседает (лопаются неокрепшие стенки пузырьков воздуха).</a:t>
            </a:r>
            <a:endParaRPr lang="ru-RU" sz="2200" b="1" i="1" dirty="0">
              <a:solidFill>
                <a:srgbClr val="990000"/>
              </a:solidFill>
            </a:endParaRPr>
          </a:p>
        </p:txBody>
      </p:sp>
      <p:pic>
        <p:nvPicPr>
          <p:cNvPr id="17412" name="Picture 4" descr="C:\Users\user\Pictures\Света Камолина\бисквит\iCAP2H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68638"/>
            <a:ext cx="1920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user\Pictures\Света Камолина\бисквит\iCA5BOQ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20161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Pictures\Света Камолина\бисквит\iCA8SCV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941888"/>
            <a:ext cx="30924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:\Users\user\Pictures\Света Камолина\бисквит\iCATJ6J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013325"/>
            <a:ext cx="237648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Users\user\Pictures\Света Камолина\бисквит\iCAKXHO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056188"/>
            <a:ext cx="24495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Выпечка бисквитного полуфабриката</a:t>
            </a:r>
            <a:endParaRPr lang="ru-RU" sz="26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6959600" cy="3455987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rmAutofit fontScale="70000" lnSpcReduction="20000"/>
          </a:bodyPr>
          <a:lstStyle/>
          <a:p>
            <a:pPr marL="88900" indent="2651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990000"/>
                </a:solidFill>
              </a:rPr>
              <a:t>Окончание процесса выпечки определяют по светло – коричневому цвету корочки и упругости. Если при надавливании пальцем ямка быстро восстанавливается, следовательно, бисквит готов.</a:t>
            </a:r>
          </a:p>
          <a:p>
            <a:pPr marL="88900" indent="2651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990000"/>
                </a:solidFill>
              </a:rPr>
              <a:t>Выпеченный бисквитный полуфабрикат охлаждают 20-30 мин, затем освобождают от капсул и форм, вырезая тонким ножом по всему периметру бортов и опрокидывая его на стол.</a:t>
            </a:r>
          </a:p>
          <a:p>
            <a:pPr marL="88900" indent="265113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>
              <a:solidFill>
                <a:srgbClr val="990000"/>
              </a:solidFill>
            </a:endParaRPr>
          </a:p>
        </p:txBody>
      </p:sp>
      <p:pic>
        <p:nvPicPr>
          <p:cNvPr id="18436" name="Picture 4" descr="C:\Users\user\Pictures\Света Камолина\бисквит\iCAEFD1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797425"/>
            <a:ext cx="24558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user\Pictures\Света Камолина\бисквит\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34143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user\Pictures\Света Камолина\бисквит\iCA5I5GU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868863"/>
            <a:ext cx="251936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user\Pictures\Света Камолина\бисквит\iCAC301K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941888"/>
            <a:ext cx="25209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C:\Users\user\Pictures\Света Камолина\бисквит\iCAUXVYN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3141663"/>
            <a:ext cx="1620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Виды и причины брака бисквитного полуфабриката </a:t>
            </a:r>
            <a:endParaRPr lang="ru-RU" sz="26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08962" cy="501015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80320"/>
                <a:gridCol w="5328592"/>
              </a:tblGrid>
              <a:tr h="202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брака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Причины брака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Бисквит плотный, тяжелый, малопористый, с закалом.</a:t>
                      </a:r>
                      <a:endParaRPr lang="ru-RU" sz="16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Недостаточная или излишняя продолжительность взбивания яиц с сахаром; длительный замес с мукой; длительное нахождение готового теста в котле или формах перед выпечкой; использование муки с содержанием большого количества сильной клейковины; увеличенная дозировка муки; преждевременный выем бисквита из печи (образование закала).</a:t>
                      </a:r>
                      <a:endParaRPr lang="ru-RU" sz="14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1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Бисквит с комками муки.</a:t>
                      </a:r>
                      <a:endParaRPr lang="ru-RU" sz="16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Недостаточно тщательный промесс теста, использование непросеянной слежавшейся муки; засыпание при замесе во взбивальную машину всей муки сразу.</a:t>
                      </a:r>
                      <a:endParaRPr lang="ru-RU" sz="1400" b="1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нормальное состояние корочек бисквита.</a:t>
                      </a:r>
                      <a:endParaRPr lang="ru-RU" sz="16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Преждевременный выем бисквита из печи; заниженная температура выпечки (бледная верхняя и нижняя корочки); излишняя продолжительность выпечки; повышенная температура печи (подгорелая или темно-коричневая утолщенная корочка); наличие </a:t>
                      </a:r>
                      <a:r>
                        <a:rPr lang="ru-RU" sz="1400" b="1" dirty="0" err="1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нерастворившихся</a:t>
                      </a:r>
                      <a:r>
                        <a:rPr lang="ru-RU" sz="14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крупных кристаллов сахара, корочка в светлых и темных пятнах (ребристая поверхность бисквита).</a:t>
                      </a:r>
                      <a:endParaRPr lang="ru-RU" sz="14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7632700" cy="863600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88900" indent="2651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990000"/>
                </a:solidFill>
              </a:rPr>
              <a:t>Назовите возможные трудности при приготовлении бисквитного полуфабриката 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388" y="2420938"/>
            <a:ext cx="7777162" cy="4032250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rmAutofit fontScale="62500" lnSpcReduction="20000"/>
          </a:bodyPr>
          <a:lstStyle/>
          <a:p>
            <a:pPr marL="88900" indent="2651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3200" b="1" i="1" dirty="0">
                <a:solidFill>
                  <a:srgbClr val="990000"/>
                </a:solidFill>
                <a:latin typeface="+mn-lt"/>
                <a:cs typeface="+mn-cs"/>
              </a:rPr>
              <a:t>Перед тем как готовить бисквит надо подготовить форму, так как бисквитное тесто характеризуется большой неустойчивостью воздушной фазы. Нельзя использовать посуду и венчики со следами жира при взбивании яичных белков, так как жир препятствует пенообразованию. </a:t>
            </a:r>
          </a:p>
          <a:p>
            <a:pPr marL="88900" indent="2651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3200" b="1" i="1" dirty="0">
                <a:solidFill>
                  <a:srgbClr val="990000"/>
                </a:solidFill>
                <a:latin typeface="+mn-lt"/>
                <a:cs typeface="+mn-cs"/>
              </a:rPr>
              <a:t>При приготовлении бисквитного полуфабриката холодным способом важно использовать охлажденные диетические яйца, у свежих яиц лучше отделяется белок от желтка. Долгий замес с мукой ведет к затягиванию теста, бисквит будет малопористый и плотный.</a:t>
            </a:r>
          </a:p>
          <a:p>
            <a:pPr marL="88900" indent="2651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3200" b="1" i="1" dirty="0">
              <a:solidFill>
                <a:srgbClr val="990000"/>
              </a:solidFill>
              <a:latin typeface="+mn-lt"/>
              <a:cs typeface="+mn-cs"/>
            </a:endParaRPr>
          </a:p>
        </p:txBody>
      </p:sp>
      <p:pic>
        <p:nvPicPr>
          <p:cNvPr id="20486" name="Picture 6" descr="C:\Users\user\Pictures\Света Камолина\бисквит\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88913"/>
            <a:ext cx="13922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user\Pictures\Света Камолина\бисквит\iCALQOJ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276475"/>
            <a:ext cx="18002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user\Pictures\Света Камолина\мам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5229225"/>
            <a:ext cx="1701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:\Users\user\Pictures\Света Камолина\мама\iCA0NOH9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1795835" cy="111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908050"/>
            <a:ext cx="7704137" cy="720725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88900" indent="265113" algn="ctr" eaLnBrk="1" fontAlgn="auto" hangingPunct="1">
              <a:spcAft>
                <a:spcPts val="0"/>
              </a:spcAft>
              <a:buFont typeface="Wingdings 2"/>
              <a:buNone/>
              <a:tabLst>
                <a:tab pos="4748213" algn="l"/>
              </a:tabLst>
              <a:defRPr/>
            </a:pPr>
            <a:r>
              <a:rPr lang="ru-RU" sz="2000" b="1" i="1" dirty="0" smtClean="0">
                <a:solidFill>
                  <a:srgbClr val="990000"/>
                </a:solidFill>
              </a:rPr>
              <a:t>Составьте технологическую схему приготовления бисквита основного (с подогревом).</a:t>
            </a:r>
            <a:endParaRPr lang="ru-RU" sz="2000" b="1" i="1" dirty="0">
              <a:solidFill>
                <a:srgbClr val="990000"/>
              </a:solidFill>
            </a:endParaRPr>
          </a:p>
        </p:txBody>
      </p:sp>
      <p:pic>
        <p:nvPicPr>
          <p:cNvPr id="21508" name="Picture 1" descr="file1_html_7ef5c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5472112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user\Pictures\Света Камолина\бисквит\iCAPX8L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860800"/>
            <a:ext cx="25193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user\Pictures\Света Камолина\бисквит\iCAUPQVM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844675"/>
            <a:ext cx="2232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Users\user\Pictures\Света Камолина\бисквит\iCABAMY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429250"/>
            <a:ext cx="13684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908050"/>
            <a:ext cx="7704137" cy="720725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88900" indent="265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990000"/>
                </a:solidFill>
              </a:rPr>
              <a:t>Составьте технологическую схему приготовления </a:t>
            </a: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бисквита, приготовленного холодным способом (буше).</a:t>
            </a:r>
            <a:endParaRPr lang="ru-RU" sz="20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2" descr="file1_html_7a866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773238"/>
            <a:ext cx="49180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user\Pictures\Света Камолина\бисквит\има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9875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C:\Users\user\Pictures\Света Камолина\бисквит\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446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user\Pictures\Света Камолина\бисквит\iCAIDPTV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229225"/>
            <a:ext cx="2295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C:\Users\user\Pictures\Света Камолина\бисквит\iCA8H4G9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573463"/>
            <a:ext cx="2087562" cy="120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125538"/>
            <a:ext cx="7345363" cy="790575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indent="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990000"/>
                </a:solidFill>
              </a:rPr>
              <a:t>Для чего часть муки заменяют крахмалом при приготовлении бисквита (основного)?</a:t>
            </a:r>
            <a:endParaRPr lang="ru-RU" sz="2000" b="1" i="1" dirty="0">
              <a:solidFill>
                <a:srgbClr val="99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9750" y="4797425"/>
            <a:ext cx="7993063" cy="1800225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990000"/>
                </a:solidFill>
              </a:rPr>
              <a:t>Для уменьшения количества клейковины, кроме того, крахмал создает лучшую сухость бисквита, изделия получаются с ровными порами и при резке не так сильно крошатся.</a:t>
            </a:r>
          </a:p>
        </p:txBody>
      </p:sp>
      <p:pic>
        <p:nvPicPr>
          <p:cNvPr id="23557" name="Picture 5" descr="C:\Users\user\Pictures\Света Камолина\бисквит\iCA72H2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Users\user\Pictures\Света Камолина\бисквит\эжд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25923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:\Users\user\Pictures\Света Камолина\бисквит\.ж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420938"/>
            <a:ext cx="2803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196975"/>
            <a:ext cx="7632700" cy="792163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176213" indent="2667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990000"/>
                </a:solidFill>
              </a:rPr>
              <a:t>Назовите способ уменьшения набухания клейковины при замесе бисквитного полуфабриката.</a:t>
            </a:r>
            <a:endParaRPr lang="ru-RU" sz="2000" b="1" i="1" dirty="0">
              <a:solidFill>
                <a:srgbClr val="99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84213" y="5229225"/>
            <a:ext cx="7704137" cy="1368425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rmAutofit/>
          </a:bodyPr>
          <a:lstStyle/>
          <a:p>
            <a:pPr marL="176213"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90000"/>
                </a:solidFill>
                <a:latin typeface="+mn-lt"/>
                <a:cs typeface="+mn-cs"/>
              </a:rPr>
              <a:t>Кратковременность замеса взбитой яично-сахарной массы с мукой уменьшает набухание клейковины.</a:t>
            </a:r>
          </a:p>
          <a:p>
            <a:pPr marL="88900" indent="2651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3200" b="1" i="1" dirty="0">
              <a:solidFill>
                <a:srgbClr val="990000"/>
              </a:solidFill>
              <a:latin typeface="+mn-lt"/>
              <a:cs typeface="+mn-cs"/>
            </a:endParaRPr>
          </a:p>
        </p:txBody>
      </p:sp>
      <p:pic>
        <p:nvPicPr>
          <p:cNvPr id="24582" name="Picture 6" descr="C:\Users\user\Pictures\Света Камолина\бисквит\iCAIU2Y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275"/>
            <a:ext cx="25923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user\Pictures\Света Камолина\бисквит\iCA7CN8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708275"/>
            <a:ext cx="23050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\Pictures\Света Камолина\бисквит\iCA8PN7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76475"/>
            <a:ext cx="28368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052513"/>
            <a:ext cx="7561262" cy="792162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88900" indent="441325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990000"/>
                </a:solidFill>
              </a:rPr>
              <a:t>Для чего необходима </a:t>
            </a:r>
            <a:r>
              <a:rPr lang="ru-RU" sz="2000" b="1" i="1" dirty="0" err="1" smtClean="0">
                <a:solidFill>
                  <a:srgbClr val="990000"/>
                </a:solidFill>
              </a:rPr>
              <a:t>выстойка</a:t>
            </a:r>
            <a:r>
              <a:rPr lang="ru-RU" sz="2000" b="1" i="1" dirty="0" smtClean="0">
                <a:solidFill>
                  <a:srgbClr val="990000"/>
                </a:solidFill>
              </a:rPr>
              <a:t> бисквитного полуфабриката?</a:t>
            </a:r>
            <a:endParaRPr lang="ru-RU" sz="2000" b="1" i="1" dirty="0">
              <a:solidFill>
                <a:srgbClr val="99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9750" y="4292600"/>
            <a:ext cx="8064500" cy="2305050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990000"/>
                </a:solidFill>
                <a:latin typeface="+mn-lt"/>
                <a:cs typeface="+mn-cs"/>
              </a:rPr>
              <a:t>В </a:t>
            </a:r>
            <a:r>
              <a:rPr lang="ru-RU" sz="2400" b="1" i="1" dirty="0">
                <a:solidFill>
                  <a:srgbClr val="990000"/>
                </a:solidFill>
              </a:rPr>
              <a:t>процессе</a:t>
            </a:r>
            <a:r>
              <a:rPr lang="ru-RU" sz="2400" b="1" i="1" dirty="0">
                <a:solidFill>
                  <a:srgbClr val="990000"/>
                </a:solidFill>
                <a:latin typeface="+mn-lt"/>
                <a:cs typeface="+mn-cs"/>
              </a:rPr>
              <a:t> </a:t>
            </a:r>
            <a:r>
              <a:rPr lang="ru-RU" sz="2400" b="1" i="1" dirty="0" err="1">
                <a:solidFill>
                  <a:srgbClr val="990000"/>
                </a:solidFill>
                <a:latin typeface="+mn-lt"/>
                <a:cs typeface="+mn-cs"/>
              </a:rPr>
              <a:t>выстойки</a:t>
            </a:r>
            <a:r>
              <a:rPr lang="ru-RU" sz="2400" b="1" i="1" dirty="0">
                <a:solidFill>
                  <a:srgbClr val="990000"/>
                </a:solidFill>
                <a:latin typeface="+mn-lt"/>
                <a:cs typeface="+mn-cs"/>
              </a:rPr>
              <a:t> происходит охлаждение и снижение влажности бисквитного полуфабриката, благодаря чему он приобретает достаточную жесткость, позволяющую осуществлять последующую резку бисквита.</a:t>
            </a:r>
          </a:p>
        </p:txBody>
      </p:sp>
      <p:pic>
        <p:nvPicPr>
          <p:cNvPr id="25605" name="Picture 5" descr="C:\Users\user\Pictures\Света Камолина\бисквит\iCAQFU48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276475"/>
            <a:ext cx="30956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Users\user\Pictures\Света Камолина\бисквит\iCAYQFR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276475"/>
            <a:ext cx="24733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Pictures\Света Камолина\бисквит\iCAKNNX2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276475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Проверка знаний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1052513"/>
            <a:ext cx="7058025" cy="5545137"/>
          </a:xfrm>
          <a:prstGeom prst="round2DiagRect">
            <a:avLst/>
          </a:prstGeom>
          <a:solidFill>
            <a:srgbClr val="FFFF99"/>
          </a:solidFill>
          <a:ln w="28575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990000"/>
                </a:solidFill>
              </a:rPr>
              <a:t>Назовите 3 основные системы теста, которые различают по характеру структуры теста различных видов мучных кондитерских изделий.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 smtClean="0">
                <a:solidFill>
                  <a:srgbClr val="FF6600"/>
                </a:solidFill>
              </a:rPr>
              <a:t>- </a:t>
            </a:r>
            <a:r>
              <a:rPr lang="ru-RU" sz="1600" b="1" i="1" dirty="0" err="1" smtClean="0">
                <a:solidFill>
                  <a:srgbClr val="FF6600"/>
                </a:solidFill>
              </a:rPr>
              <a:t>упругопластично-вязкие</a:t>
            </a:r>
            <a:r>
              <a:rPr lang="ru-RU" sz="1600" b="1" i="1" dirty="0" smtClean="0">
                <a:solidFill>
                  <a:srgbClr val="FF6600"/>
                </a:solidFill>
              </a:rPr>
              <a:t> системы (затяжное, галетное, крекерное тесто);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 smtClean="0">
                <a:solidFill>
                  <a:srgbClr val="FF6600"/>
                </a:solidFill>
              </a:rPr>
              <a:t>- пластично-вязкие системы (сахарное, песочное тесто);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 smtClean="0">
                <a:solidFill>
                  <a:srgbClr val="FF6600"/>
                </a:solidFill>
              </a:rPr>
              <a:t>- слабоструктурированные системы (вафельное, бисквитное тесто).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990000"/>
                </a:solidFill>
              </a:rPr>
              <a:t>Каким веществам принадлежит ведущая роль в образовании теста?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 smtClean="0">
                <a:solidFill>
                  <a:srgbClr val="FF6600"/>
                </a:solidFill>
              </a:rPr>
              <a:t>Ведущая роль в образовании теста с присущими ему свойствами упругости, пластичности и вязкости принадлежит белковым веществам муки.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990000"/>
                </a:solidFill>
              </a:rPr>
              <a:t>Что такое клейковина?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 smtClean="0">
                <a:solidFill>
                  <a:srgbClr val="FF6600"/>
                </a:solidFill>
              </a:rPr>
              <a:t>Нерастворимые в воде белковые вещества муки образуют клейковину (</a:t>
            </a:r>
            <a:r>
              <a:rPr lang="ru-RU" sz="1600" b="1" i="1" dirty="0" err="1" smtClean="0">
                <a:solidFill>
                  <a:srgbClr val="FF6600"/>
                </a:solidFill>
              </a:rPr>
              <a:t>глиадин</a:t>
            </a:r>
            <a:r>
              <a:rPr lang="ru-RU" sz="1600" b="1" i="1" dirty="0" smtClean="0">
                <a:solidFill>
                  <a:srgbClr val="FF6600"/>
                </a:solidFill>
              </a:rPr>
              <a:t> и </a:t>
            </a:r>
            <a:r>
              <a:rPr lang="ru-RU" sz="1600" b="1" i="1" dirty="0" err="1" smtClean="0">
                <a:solidFill>
                  <a:srgbClr val="FF6600"/>
                </a:solidFill>
              </a:rPr>
              <a:t>глютенин</a:t>
            </a:r>
            <a:r>
              <a:rPr lang="ru-RU" sz="1600" b="1" i="1" dirty="0" smtClean="0">
                <a:solidFill>
                  <a:srgbClr val="FF6600"/>
                </a:solidFill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ru-RU" sz="1600" b="1" dirty="0">
              <a:solidFill>
                <a:srgbClr val="990000"/>
              </a:solidFill>
            </a:endParaRPr>
          </a:p>
        </p:txBody>
      </p:sp>
      <p:pic>
        <p:nvPicPr>
          <p:cNvPr id="8196" name="Picture 4" descr="C:\Users\user\Pictures\Света Камолина\бисквит\iCAOH8W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63689">
            <a:off x="269875" y="474663"/>
            <a:ext cx="180498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user\Pictures\Света Камолина\бисквит\iCAZFAP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6685">
            <a:off x="365125" y="2635250"/>
            <a:ext cx="16287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user\Pictures\Света Камолина\бисквит\iCAZXR6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91612">
            <a:off x="280988" y="4857750"/>
            <a:ext cx="1778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Задание на дом</a:t>
            </a:r>
            <a:endParaRPr lang="ru-RU" sz="2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397875" cy="1655762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636588"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Составьте технологические схемы приготовления бисквита с какао-порошком и бисквита «Прага». </a:t>
            </a:r>
          </a:p>
          <a:p>
            <a:pPr marL="636588"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Написать требования к качеству к этим полуфабрикатам.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0" y="5084763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Преподаватель </a:t>
            </a:r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</a:rPr>
              <a:t>технологии приготовления 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</a:rPr>
              <a:t>мучных кондитерских изделий</a:t>
            </a:r>
            <a:endParaRPr lang="ru-RU" sz="2800" b="1" i="1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ГБОУ СПО «Владикавказский торгово-экономический техникум  </a:t>
            </a:r>
            <a:r>
              <a:rPr lang="en-US" sz="2800" b="1" i="1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/>
            </a:r>
            <a:br>
              <a:rPr lang="en-US" sz="2800" b="1" i="1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С.А. Камолина</a:t>
            </a:r>
            <a:endParaRPr lang="ru-RU" sz="2800">
              <a:solidFill>
                <a:srgbClr val="002060"/>
              </a:solidFill>
              <a:latin typeface="Franklin Gothic Book"/>
            </a:endParaRPr>
          </a:p>
        </p:txBody>
      </p:sp>
      <p:pic>
        <p:nvPicPr>
          <p:cNvPr id="26629" name="Picture 5" descr="C:\Users\user\Pictures\Света Камолина\бисквит\iCAP3SW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222625"/>
            <a:ext cx="32400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:\Users\user\Pictures\Света Камолина\бисквит\iCAO0UZ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0975"/>
            <a:ext cx="20875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Users\user\Pictures\Света Камолина\бисквит\iCAIZ5VB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8913"/>
            <a:ext cx="1943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:\Users\user\Pictures\Света Камолина\бисквит\мип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3213100"/>
            <a:ext cx="1728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Users\user\Pictures\Света Камолина\бисквит\iCAAIMI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8" y="3213100"/>
            <a:ext cx="2241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7524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Проверка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7058025" cy="5543550"/>
          </a:xfrm>
          <a:prstGeom prst="round2DiagRect">
            <a:avLst/>
          </a:prstGeom>
          <a:solidFill>
            <a:srgbClr val="FFFF99"/>
          </a:solidFill>
          <a:ln w="28575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990000"/>
                </a:solidFill>
              </a:rPr>
              <a:t>Что такое «сила муки»?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rgbClr val="FF6600"/>
                </a:solidFill>
              </a:rPr>
              <a:t>«Сила муки» - это способность муки образовывать тесто, обладающее после замеса и в процессе дальнейшей технологической обработки определенными  физическими свойствами (растяжимость, упругость)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990000"/>
                </a:solidFill>
              </a:rPr>
              <a:t>Основной составной частью муки являются белки или крахмал?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rgbClr val="FF6600"/>
                </a:solidFill>
              </a:rPr>
              <a:t>Крахмал является основной составной количественной частью муки. В пшеничной муке содержится приблизительно 70% крахмала. Поэтому содержание и свойства крахмала существенно влияют на физические свойства теста и «силу муки».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990000"/>
                </a:solidFill>
              </a:rPr>
              <a:t>Назовите стандартную влажность муки?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rgbClr val="FF6600"/>
                </a:solidFill>
              </a:rPr>
              <a:t>Стандартная влажность муки – 14,5% (не должна превышать 15%), влажность имеет существенное значение, как для хранения муки, так и при приготовлении из нее изделий.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ru-RU" sz="1600" b="1" dirty="0">
              <a:solidFill>
                <a:srgbClr val="990000"/>
              </a:solidFill>
            </a:endParaRPr>
          </a:p>
        </p:txBody>
      </p:sp>
      <p:pic>
        <p:nvPicPr>
          <p:cNvPr id="9223" name="Picture 7" descr="C:\Users\user\Pictures\Света Камолина\бисквит\iCAS5NQ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2972">
            <a:off x="7224713" y="4968875"/>
            <a:ext cx="18303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Users\user\Pictures\Света Камолина\бисквит\iCADWGM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5229">
            <a:off x="7145338" y="2801938"/>
            <a:ext cx="18637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Users\user\Pictures\Света Камолина\бисквит\iCADC8LZ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89357">
            <a:off x="204788" y="222250"/>
            <a:ext cx="1498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C:\Users\user\Pictures\Света Камолина\бисквит\iCA94EQ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69301">
            <a:off x="7021513" y="717550"/>
            <a:ext cx="189388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Проверка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908050"/>
            <a:ext cx="7705725" cy="5689600"/>
          </a:xfrm>
          <a:prstGeom prst="round2DiagRect">
            <a:avLst/>
          </a:prstGeom>
          <a:solidFill>
            <a:srgbClr val="FFFF99"/>
          </a:solidFill>
          <a:ln w="28575"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990000"/>
                </a:solidFill>
              </a:rPr>
              <a:t>Что такое водопоглотительная способность муки?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b="1" dirty="0" smtClean="0">
                <a:solidFill>
                  <a:srgbClr val="FF6600"/>
                </a:solidFill>
              </a:rPr>
              <a:t>Водопоглотительная способность муки – это то количество воды, которое необходимо при замесе для получения теста оптимальной консистенции, обеспечивающей нормальную обработку теста на всех фазах производства.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9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990000"/>
                </a:solidFill>
              </a:rPr>
              <a:t>Назовите формулу для определения соотношения сырья и воды для каждого вида теста.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b="1" dirty="0" smtClean="0">
                <a:solidFill>
                  <a:srgbClr val="FF6600"/>
                </a:solidFill>
              </a:rPr>
              <a:t>Количество воды для замеса всех видов теста рассчитывают по формуле:</a:t>
            </a:r>
          </a:p>
          <a:p>
            <a:pPr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900" b="1" dirty="0" smtClean="0">
                <a:solidFill>
                  <a:srgbClr val="FF6600"/>
                </a:solidFill>
              </a:rPr>
              <a:t>X</a:t>
            </a:r>
            <a:r>
              <a:rPr lang="ru-RU" sz="1900" b="1" dirty="0" smtClean="0">
                <a:solidFill>
                  <a:srgbClr val="FF6600"/>
                </a:solidFill>
              </a:rPr>
              <a:t>= [100*</a:t>
            </a:r>
            <a:r>
              <a:rPr lang="en-US" sz="1900" b="1" dirty="0" smtClean="0">
                <a:solidFill>
                  <a:srgbClr val="FF6600"/>
                </a:solidFill>
              </a:rPr>
              <a:t>C</a:t>
            </a:r>
            <a:r>
              <a:rPr lang="ru-RU" sz="1900" b="1" dirty="0" smtClean="0">
                <a:solidFill>
                  <a:srgbClr val="FF6600"/>
                </a:solidFill>
              </a:rPr>
              <a:t>/(100-</a:t>
            </a:r>
            <a:r>
              <a:rPr lang="en-US" sz="1900" b="1" dirty="0" smtClean="0">
                <a:solidFill>
                  <a:srgbClr val="FF6600"/>
                </a:solidFill>
              </a:rPr>
              <a:t>A</a:t>
            </a:r>
            <a:r>
              <a:rPr lang="ru-RU" sz="1900" b="1" dirty="0" smtClean="0">
                <a:solidFill>
                  <a:srgbClr val="FF6600"/>
                </a:solidFill>
              </a:rPr>
              <a:t>)]-</a:t>
            </a:r>
            <a:r>
              <a:rPr lang="en-US" sz="1900" b="1" dirty="0" smtClean="0">
                <a:solidFill>
                  <a:srgbClr val="FF6600"/>
                </a:solidFill>
              </a:rPr>
              <a:t>B</a:t>
            </a:r>
            <a:r>
              <a:rPr lang="ru-RU" sz="1900" b="1" dirty="0" smtClean="0">
                <a:solidFill>
                  <a:srgbClr val="FF6600"/>
                </a:solidFill>
              </a:rPr>
              <a:t>, где</a:t>
            </a:r>
          </a:p>
          <a:p>
            <a:pPr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900" b="1" dirty="0" smtClean="0">
                <a:solidFill>
                  <a:srgbClr val="FF6600"/>
                </a:solidFill>
              </a:rPr>
              <a:t>X </a:t>
            </a:r>
            <a:r>
              <a:rPr lang="ru-RU" sz="1900" b="1" dirty="0" smtClean="0">
                <a:solidFill>
                  <a:srgbClr val="FF6600"/>
                </a:solidFill>
              </a:rPr>
              <a:t>- количество воды на 1 замес, кг;</a:t>
            </a:r>
          </a:p>
          <a:p>
            <a:pPr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>
                <a:solidFill>
                  <a:srgbClr val="FF6600"/>
                </a:solidFill>
              </a:rPr>
              <a:t>С – масса сухих веществ сырья, кг;</a:t>
            </a:r>
          </a:p>
          <a:p>
            <a:pPr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>
                <a:solidFill>
                  <a:srgbClr val="FF6600"/>
                </a:solidFill>
              </a:rPr>
              <a:t>А - желаемая влажность теста, %;</a:t>
            </a:r>
          </a:p>
          <a:p>
            <a:pPr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>
                <a:solidFill>
                  <a:srgbClr val="FF6600"/>
                </a:solidFill>
              </a:rPr>
              <a:t>В – масса сырья на 1 замес, кг</a:t>
            </a:r>
          </a:p>
          <a:p>
            <a:pPr indent="290513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990000"/>
                </a:solidFill>
              </a:rPr>
              <a:t>Как влияют жиры и сахар на процесс </a:t>
            </a:r>
            <a:r>
              <a:rPr lang="ru-RU" sz="1900" b="1" dirty="0" err="1" smtClean="0">
                <a:solidFill>
                  <a:srgbClr val="990000"/>
                </a:solidFill>
              </a:rPr>
              <a:t>тестообразования</a:t>
            </a:r>
            <a:r>
              <a:rPr lang="ru-RU" sz="1900" b="1" dirty="0" smtClean="0">
                <a:solidFill>
                  <a:srgbClr val="99000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b="1" dirty="0" smtClean="0">
                <a:solidFill>
                  <a:srgbClr val="FF6600"/>
                </a:solidFill>
              </a:rPr>
              <a:t>Жиры понижают </a:t>
            </a:r>
            <a:r>
              <a:rPr lang="ru-RU" sz="1900" b="1" dirty="0" err="1" smtClean="0">
                <a:solidFill>
                  <a:srgbClr val="FF6600"/>
                </a:solidFill>
              </a:rPr>
              <a:t>набухаемость</a:t>
            </a:r>
            <a:r>
              <a:rPr lang="ru-RU" sz="1900" b="1" dirty="0" smtClean="0">
                <a:solidFill>
                  <a:srgbClr val="FF6600"/>
                </a:solidFill>
              </a:rPr>
              <a:t> коллоидов муки, уменьшают эластичность и повышают пластичность теста. Сахар снижает набухание белков муки и является пластификатором теста.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9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990000"/>
                </a:solidFill>
              </a:rPr>
              <a:t>Какие способы разрыхления теста вы знаете?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b="1" dirty="0" smtClean="0">
                <a:solidFill>
                  <a:srgbClr val="FF6600"/>
                </a:solidFill>
              </a:rPr>
              <a:t>Химический, биохимический и физический.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9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ru-RU" sz="1600" b="1" dirty="0">
              <a:solidFill>
                <a:srgbClr val="990000"/>
              </a:solidFill>
            </a:endParaRPr>
          </a:p>
        </p:txBody>
      </p:sp>
      <p:pic>
        <p:nvPicPr>
          <p:cNvPr id="10244" name="Picture 4" descr="C:\Users\user\Pictures\Света Камолина\бисквит\iCAF0OU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19705">
            <a:off x="147638" y="5165725"/>
            <a:ext cx="140493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user\Pictures\Света Камолина\бисквит\iCASH5C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213100"/>
            <a:ext cx="1797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user\Pictures\Света Камолина\бисквит\iCATOSG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88913"/>
            <a:ext cx="1612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C:\Users\user\Pictures\Света Камолина\бисквит\iCAVNU6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8319">
            <a:off x="100013" y="2589213"/>
            <a:ext cx="137477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54980">
            <a:off x="101600" y="180975"/>
            <a:ext cx="1778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Приготовление бисквита основного </a:t>
            </a:r>
            <a:b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(с подогревом)</a:t>
            </a:r>
            <a:endParaRPr lang="ru-RU" sz="26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6959600" cy="3744913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rmAutofit fontScale="62500" lnSpcReduction="20000"/>
          </a:bodyPr>
          <a:lstStyle/>
          <a:p>
            <a:pPr marL="265113" indent="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Состоит из следующих операций:</a:t>
            </a:r>
          </a:p>
          <a:p>
            <a:pPr marL="265113" indent="1778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 соединение яиц с сахаром, </a:t>
            </a:r>
          </a:p>
          <a:p>
            <a:pPr marL="265113" indent="1778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 их подогрева и взбивания, </a:t>
            </a:r>
          </a:p>
          <a:p>
            <a:pPr marL="265113" indent="1778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смешивания яично-сахарной массы с мукой. </a:t>
            </a:r>
          </a:p>
          <a:p>
            <a:pPr marL="265113" indent="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Яйца с сахаром соединяют и, помешивая. Подогревают на водяной бане до 45</a:t>
            </a:r>
            <a:r>
              <a:rPr lang="ru-RU" b="1" baseline="30000" dirty="0" smtClean="0">
                <a:solidFill>
                  <a:srgbClr val="990000"/>
                </a:solidFill>
              </a:rPr>
              <a:t>о</a:t>
            </a:r>
            <a:r>
              <a:rPr lang="ru-RU" b="1" dirty="0" smtClean="0">
                <a:solidFill>
                  <a:srgbClr val="990000"/>
                </a:solidFill>
              </a:rPr>
              <a:t>С, при этом жир желтка расплавляется от повышенной температуры, масса взбивается быстрей и получается с более устойчивой структурой. Яично-сахарную смесь взбивают до увеличения объема в 2,5-3 раза и появлению устойчивого рисунка на поверхности. 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2292" name="Picture 4" descr="C:\Users\user\Pictures\Света Камолина\бисквит\147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97425"/>
            <a:ext cx="18605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user\Pictures\Света Камолина\бисквит\яф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41438"/>
            <a:ext cx="2181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user\Pictures\Света Камолина\бисквит\iCA21CDJ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515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068638"/>
            <a:ext cx="18351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C:\Users\user\Pictures\Света Камолина\бисквит\iCAZBY2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157788"/>
            <a:ext cx="29527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\Pictures\Света Камолина\мама\а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8680"/>
            <a:ext cx="1043608" cy="78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Рассмотрим технологию приготовления бисквитного полуфабриката</a:t>
            </a:r>
            <a:endParaRPr lang="ru-RU" sz="26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8175" y="2924175"/>
            <a:ext cx="6958013" cy="3744913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rmAutofit fontScale="77500" lnSpcReduction="20000"/>
          </a:bodyPr>
          <a:lstStyle/>
          <a:p>
            <a:pPr marL="176213" indent="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Бисквит - это пышный, мелкопористый полуфабрикат с мягким эластичным мякишем, который получается энергичным сбиванием яичного меланжа с сахаром, перемешиванием с мукой и последующей выпечкой полученного теста.</a:t>
            </a:r>
          </a:p>
          <a:p>
            <a:pPr marL="176213" indent="2667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 своей структуре бисквитное тесто – высококонцентрированная дисперсия воздуха в среде, состоящей из яйцепродуктов, сахара муки, поэтому оно относится к пенам</a:t>
            </a:r>
            <a:endParaRPr lang="ru-RU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575" y="1268413"/>
            <a:ext cx="23066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user\Pictures\Света Камолина\бисквит\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0133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user\Pictures\Света Камолина\бисквит\iCAAE3UW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8" y="1125538"/>
            <a:ext cx="237966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user\Pictures\Света Камолина\бисквит\iCAGFA5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395663"/>
            <a:ext cx="18732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user\Pictures\Света Камолина\бисквит\iрппекв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1268413"/>
            <a:ext cx="20002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Приготовление бисквита основного </a:t>
            </a:r>
            <a:b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(с подогревом)</a:t>
            </a:r>
            <a:endParaRPr lang="ru-RU" sz="26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613" y="1196975"/>
            <a:ext cx="6958012" cy="4824413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265113" indent="1778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Во время взбивания масса охлаждается до 20</a:t>
            </a:r>
            <a:r>
              <a:rPr lang="ru-RU" sz="2000" b="1" baseline="30000" dirty="0" smtClean="0">
                <a:solidFill>
                  <a:srgbClr val="990000"/>
                </a:solidFill>
              </a:rPr>
              <a:t>о</a:t>
            </a:r>
            <a:r>
              <a:rPr lang="ru-RU" sz="2000" b="1" dirty="0" smtClean="0">
                <a:solidFill>
                  <a:srgbClr val="990000"/>
                </a:solidFill>
              </a:rPr>
              <a:t>С. Муку соединяют с крахмалом (25% муки можно заменить крахмалом, он делает бисквит сухим и предохраняет тесто от затягивания) и быстро, но не резко, с взбитой яично-сахарной массой, чтобы тесто не затянулось. </a:t>
            </a:r>
          </a:p>
          <a:p>
            <a:pPr marL="265113" indent="1778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Если замес производят </a:t>
            </a:r>
            <a:r>
              <a:rPr lang="ru-RU" sz="2000" b="1" dirty="0" err="1" smtClean="0">
                <a:solidFill>
                  <a:srgbClr val="990000"/>
                </a:solidFill>
              </a:rPr>
              <a:t>взбивальной</a:t>
            </a:r>
            <a:r>
              <a:rPr lang="ru-RU" sz="2000" b="1" dirty="0" smtClean="0">
                <a:solidFill>
                  <a:srgbClr val="990000"/>
                </a:solidFill>
              </a:rPr>
              <a:t> машиной, то он должен длиться не более 15 секунд. Эссенцию рекомендуется употреблять ванильную или ромовую, добавляется она в конце взбивания яично-сахарной массы. Готовое тесто не должно содержать комочков муки и быть равномерно перемешанным; влажность - 36-38%, </a:t>
            </a:r>
            <a:r>
              <a:rPr lang="en-US" sz="2000" b="1" dirty="0" smtClean="0">
                <a:solidFill>
                  <a:srgbClr val="990000"/>
                </a:solidFill>
              </a:rPr>
              <a:t>t</a:t>
            </a:r>
            <a:r>
              <a:rPr lang="ru-RU" sz="2000" b="1" dirty="0" smtClean="0">
                <a:solidFill>
                  <a:srgbClr val="990000"/>
                </a:solidFill>
              </a:rPr>
              <a:t> – 19-22</a:t>
            </a:r>
            <a:r>
              <a:rPr lang="ru-RU" sz="2000" b="1" baseline="30000" dirty="0" smtClean="0">
                <a:solidFill>
                  <a:srgbClr val="990000"/>
                </a:solidFill>
              </a:rPr>
              <a:t>о </a:t>
            </a:r>
            <a:r>
              <a:rPr lang="ru-RU" sz="2000" b="1" dirty="0" smtClean="0">
                <a:solidFill>
                  <a:srgbClr val="990000"/>
                </a:solidFill>
              </a:rPr>
              <a:t>С.</a:t>
            </a:r>
            <a:endParaRPr lang="ru-RU" sz="2000" b="1" dirty="0">
              <a:solidFill>
                <a:srgbClr val="99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3068638"/>
            <a:ext cx="20621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user\Pictures\Света Камолина\бисквит\юб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5084763"/>
            <a:ext cx="20875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user\Pictures\Света Камолина\бисквит\всч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963613"/>
            <a:ext cx="19859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:\Users\user\Pictures\Света Камолина\бисквит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589588"/>
            <a:ext cx="2060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Бисквит, приготовленный холодным способом (буше)</a:t>
            </a:r>
            <a:endParaRPr lang="ru-RU" sz="2600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4032250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176213" indent="2667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990000"/>
                </a:solidFill>
              </a:rPr>
              <a:t>Для этого бисквита берут только свежие или диетические яйца, у которых хорошо отделяется желток и белок. Тесто готовят более вязким и густым. Крахмал в него не добавляют. Предварительно охлажденные яичные белки взбивают во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взбивальной</a:t>
            </a:r>
            <a:r>
              <a:rPr lang="ru-RU" sz="2400" b="1" i="1" dirty="0" smtClean="0">
                <a:solidFill>
                  <a:srgbClr val="990000"/>
                </a:solidFill>
              </a:rPr>
              <a:t> машине в течение 20-30 мин сначала при малом. Затем при большом числе оборотов до увеличения объема массы в 6-7 раз. В конце взбивания добавляют лимонную кислоту. 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pic>
        <p:nvPicPr>
          <p:cNvPr id="4" name="Picture 6" descr="C:\Users\user\Pictures\Света Камолина\бисквит\iCAMTDU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229225"/>
            <a:ext cx="2359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user\Pictures\Света Камолина\бисквит\iCAN81EK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33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user\Pictures\Света Камолина\бисквит\iCA5VKL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300663"/>
            <a:ext cx="23241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300663"/>
            <a:ext cx="244792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Users\user\Pictures\Света Камолина\мама\iCA4B1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2060575"/>
            <a:ext cx="172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91264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Бисквит, приготовленный холодным способом (буше)</a:t>
            </a:r>
            <a:endParaRPr lang="ru-RU" sz="2600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3887787"/>
          </a:xfrm>
          <a:prstGeom prst="round2DiagRect">
            <a:avLst/>
          </a:prstGeom>
          <a:solidFill>
            <a:srgbClr val="FFFF99"/>
          </a:solidFill>
          <a:ln w="57150">
            <a:solidFill>
              <a:srgbClr val="D60093"/>
            </a:solidFill>
          </a:ln>
        </p:spPr>
        <p:txBody>
          <a:bodyPr>
            <a:noAutofit/>
          </a:bodyPr>
          <a:lstStyle/>
          <a:p>
            <a:pPr marL="176213" indent="2667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990000"/>
                </a:solidFill>
              </a:rPr>
              <a:t>Отдельно взбивают яичные желтки с сахаром в течение 30-40 мин, добавляют эссенцию, муку и взбивают массу еще 5-8 секунд. Затем осторожно вводят взбитые белки и перемешивают до получения однородного теста.  Готовое тесто должно быть пышным. Хорошо насыщенным воздухом, равномерно перемешанным, без комочков. Кремового цвета и густой консистенции. Влажность теста 44-46%.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pic>
        <p:nvPicPr>
          <p:cNvPr id="15364" name="Picture 4" descr="C:\Users\user\Pictures\Света Камолина\бисквит\iCACX1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24400"/>
            <a:ext cx="1708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user\Pictures\Света Камолина\бисквит\iCAJ0EF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797425"/>
            <a:ext cx="21605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Users\user\Pictures\Света Камолина\бисквит\iCAN81EK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33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797425"/>
            <a:ext cx="230346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FA8702-20B4-46C4-9F21-6BC2D55885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7602</TotalTime>
  <Words>1328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Franklin Gothic Medium</vt:lpstr>
      <vt:lpstr>Franklin Gothic Book</vt:lpstr>
      <vt:lpstr>Wingdings 2</vt:lpstr>
      <vt:lpstr>Calibri</vt:lpstr>
      <vt:lpstr>Monotype Corsiva</vt:lpstr>
      <vt:lpstr>Arial Black</vt:lpstr>
      <vt:lpstr>Aharoni</vt:lpstr>
      <vt:lpstr>Wingdings</vt:lpstr>
      <vt:lpstr>Times New Roman</vt:lpstr>
      <vt:lpstr>Default Theme</vt:lpstr>
      <vt:lpstr>«пРИГОТОВЛЕНИЕ БИСКВИТНОГО ПОЛУФАБРИКАТА»</vt:lpstr>
      <vt:lpstr>Проверка знаний</vt:lpstr>
      <vt:lpstr>Проверка знаний</vt:lpstr>
      <vt:lpstr>Проверка знаний</vt:lpstr>
      <vt:lpstr>Приготовление бисквита основного  (с подогревом)</vt:lpstr>
      <vt:lpstr>Рассмотрим технологию приготовления бисквитного полуфабриката</vt:lpstr>
      <vt:lpstr>Приготовление бисквита основного  (с подогревом)</vt:lpstr>
      <vt:lpstr>Бисквит, приготовленный холодным способом (буше)</vt:lpstr>
      <vt:lpstr>Бисквит, приготовленный холодным способом (буше)</vt:lpstr>
      <vt:lpstr>Способы формования бисквитного полуфабриката </vt:lpstr>
      <vt:lpstr>Выпечка бисквитного полуфабриката</vt:lpstr>
      <vt:lpstr>Выпечка бисквитного полуфабриката</vt:lpstr>
      <vt:lpstr>Виды и причины брака бисквитного полуфабриката </vt:lpstr>
      <vt:lpstr>Проверь себя</vt:lpstr>
      <vt:lpstr>Проверь себя</vt:lpstr>
      <vt:lpstr>Проверь себя</vt:lpstr>
      <vt:lpstr>Проверь себя</vt:lpstr>
      <vt:lpstr>Проверь себя</vt:lpstr>
      <vt:lpstr>Проверь себя</vt:lpstr>
      <vt:lpstr>Задание на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2013-04-16T12:28:56Z</dcterms:created>
  <dcterms:modified xsi:type="dcterms:W3CDTF">2013-04-23T07:51:30Z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TC300102859990</vt:lpwstr>
  </property>
</Properties>
</file>